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GA1IUqNWzWz3WmcDs1cWSGUgX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04f0324a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04f0324a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4f0324a4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a04f0324a4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04f0324a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a04f0324a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04f0324a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a04f0324a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04f0324a4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a04f0324a4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04f0324a4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a04f0324a4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b361be871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9b361be871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9c97c7af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99c97c7af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04f0324a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a04f0324a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04f0324a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04f0324a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04f0324a4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a04f0324a4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2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2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2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2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2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3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3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3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3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3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3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3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202250"/>
            <a:ext cx="59244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看视频:三殊胜(视频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二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75" y="98125"/>
            <a:ext cx="4421799" cy="6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04f0324a4_0_21"/>
          <p:cNvSpPr txBox="1"/>
          <p:nvPr>
            <p:ph type="title"/>
          </p:nvPr>
        </p:nvSpPr>
        <p:spPr>
          <a:xfrm>
            <a:off x="35048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世界存在的方式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210" name="Google Shape;210;ga04f0324a4_0_21"/>
          <p:cNvSpPr txBox="1"/>
          <p:nvPr>
            <p:ph idx="1" type="body"/>
          </p:nvPr>
        </p:nvSpPr>
        <p:spPr>
          <a:xfrm>
            <a:off x="838200" y="1824150"/>
            <a:ext cx="10261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佛陀告诉我们这个世界是虚拟的，我们自己的感官告诉我们这个世界是真实的。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所以我们就会容易开始怀疑。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随着修行：智慧力量不断的增长，当开始怀疑感官的时候，就已经开始走上解脱道了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从此以后，就不在轮回中流转很长的时间了。</a:t>
            </a:r>
            <a:endParaRPr b="1"/>
          </a:p>
        </p:txBody>
      </p:sp>
      <p:pic>
        <p:nvPicPr>
          <p:cNvPr id="211" name="Google Shape;211;ga04f0324a4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a04f0324a4_0_21"/>
          <p:cNvSpPr txBox="1"/>
          <p:nvPr/>
        </p:nvSpPr>
        <p:spPr>
          <a:xfrm>
            <a:off x="865200" y="4056150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听到空性，说明我们很快就会证悟了，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当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我们在轮回深处，空性都听不到的。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等会怀疑自己感官的结论，然后开始接受，这是非常好的现象，离解脱不远了。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怀疑比否定好的多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所以最终要学习空性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04f0324a4_0_28"/>
          <p:cNvSpPr txBox="1"/>
          <p:nvPr>
            <p:ph idx="1" type="body"/>
          </p:nvPr>
        </p:nvSpPr>
        <p:spPr>
          <a:xfrm>
            <a:off x="838200" y="1697775"/>
            <a:ext cx="102612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要证悟空性的前提条件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出离心，菩提心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没有的话，是没有办法脱离的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证悟空性的智慧：来自于福慧二资粮。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通过外加行，内加行 特殊的加行等，特殊的训练，最后可以达到。</a:t>
            </a:r>
            <a:endParaRPr b="1" sz="3200"/>
          </a:p>
        </p:txBody>
      </p:sp>
      <p:pic>
        <p:nvPicPr>
          <p:cNvPr id="218" name="Google Shape;218;ga04f0324a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a04f0324a4_0_28"/>
          <p:cNvSpPr txBox="1"/>
          <p:nvPr/>
        </p:nvSpPr>
        <p:spPr>
          <a:xfrm>
            <a:off x="865200" y="4282525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04f0324a4_0_35"/>
          <p:cNvSpPr txBox="1"/>
          <p:nvPr>
            <p:ph idx="1" type="body"/>
          </p:nvPr>
        </p:nvSpPr>
        <p:spPr>
          <a:xfrm>
            <a:off x="965400" y="1269925"/>
            <a:ext cx="10261200" cy="4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做梦的时候，从梦的角度来说，一切都是真实的。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但是从现实生活的立场来说，梦是幻觉，现实生活才是真实的。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800"/>
              <a:t>得出结论：</a:t>
            </a:r>
            <a:endParaRPr b="1" sz="2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既然连梦都存在，那现实生活当然会存在。但是不能说明任何问题。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开始怀疑：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自己的感官到底有多的大的说服力</a:t>
            </a:r>
            <a:endParaRPr b="1" sz="2400"/>
          </a:p>
        </p:txBody>
      </p:sp>
      <p:pic>
        <p:nvPicPr>
          <p:cNvPr id="225" name="Google Shape;225;ga04f0324a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04f0324a4_0_42"/>
          <p:cNvSpPr txBox="1"/>
          <p:nvPr>
            <p:ph idx="1" type="body"/>
          </p:nvPr>
        </p:nvSpPr>
        <p:spPr>
          <a:xfrm>
            <a:off x="838200" y="1721225"/>
            <a:ext cx="102612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-是以感官的灵敏度为标准。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-没有绝对的标准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-如果我们70亿人的眼睛结构不是现在的结构，那一切都是虚拟的了。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我们的感官水平越高，周围的就会变成越虚幻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放电影的时候一秒钟放24张图片，眼睛看着图片有连续性。如果灵敏性低，那只需要10张图片。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如果肉眼灵敏度高的话，看这个桌子的时候，桌子会消失</a:t>
            </a:r>
            <a:endParaRPr b="1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点香并且拿香转圈的时候，眼睛灵敏度低的话，就看到一个很慢的圆圈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</p:txBody>
      </p:sp>
      <p:pic>
        <p:nvPicPr>
          <p:cNvPr id="231" name="Google Shape;231;ga04f0324a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a04f0324a4_0_42"/>
          <p:cNvSpPr txBox="1"/>
          <p:nvPr/>
        </p:nvSpPr>
        <p:spPr>
          <a:xfrm>
            <a:off x="3606375" y="532775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sz="4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04f0324a4_0_48"/>
          <p:cNvSpPr txBox="1"/>
          <p:nvPr>
            <p:ph idx="1" type="body"/>
          </p:nvPr>
        </p:nvSpPr>
        <p:spPr>
          <a:xfrm>
            <a:off x="838200" y="1721225"/>
            <a:ext cx="102612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释迦牟尼佛懂这个道理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物理学家也懂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平时看到真实的东西，实际上并不真实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原始森林树倒下去的时候，没有人听的时候，声音不存在。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原因：树倒下的时候产生了压力波，频率和我们的耳朵产生的频率相同，我们取名字就叫做声音。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所有的乐曲都是这样，只有压力波</a:t>
            </a:r>
            <a:endParaRPr b="1" sz="2400"/>
          </a:p>
        </p:txBody>
      </p:sp>
      <p:pic>
        <p:nvPicPr>
          <p:cNvPr id="238" name="Google Shape;238;ga04f0324a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a04f0324a4_0_48"/>
          <p:cNvSpPr txBox="1"/>
          <p:nvPr/>
        </p:nvSpPr>
        <p:spPr>
          <a:xfrm>
            <a:off x="3606375" y="532775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sz="4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04f0324a4_0_54"/>
          <p:cNvSpPr txBox="1"/>
          <p:nvPr>
            <p:ph idx="1" type="body"/>
          </p:nvPr>
        </p:nvSpPr>
        <p:spPr>
          <a:xfrm>
            <a:off x="817700" y="1516325"/>
            <a:ext cx="102612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佛教认为好听的声音等等，都是一种感受而已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佛教称为是耳识。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我们从来不相信声音不存在。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声音是这样，看到的也是这样。</a:t>
            </a:r>
            <a:endParaRPr b="1" sz="3200"/>
          </a:p>
        </p:txBody>
      </p:sp>
      <p:pic>
        <p:nvPicPr>
          <p:cNvPr id="245" name="Google Shape;245;ga04f0324a4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a04f0324a4_0_54"/>
          <p:cNvSpPr txBox="1"/>
          <p:nvPr/>
        </p:nvSpPr>
        <p:spPr>
          <a:xfrm>
            <a:off x="3585875" y="799150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sz="41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9b361be871_0_42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2" name="Google Shape;252;g9b361be871_0_425"/>
          <p:cNvSpPr txBox="1"/>
          <p:nvPr/>
        </p:nvSpPr>
        <p:spPr>
          <a:xfrm>
            <a:off x="3642050" y="523725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3" name="Google Shape;253;g9b361be871_0_425"/>
          <p:cNvSpPr txBox="1"/>
          <p:nvPr/>
        </p:nvSpPr>
        <p:spPr>
          <a:xfrm>
            <a:off x="815350" y="1858325"/>
            <a:ext cx="107445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lang="zh-CN" sz="3600">
                <a:solidFill>
                  <a:srgbClr val="333333"/>
                </a:solidFill>
              </a:rPr>
              <a:t>佛教最顶级的行善什么？</a:t>
            </a:r>
            <a:endParaRPr sz="3600">
              <a:solidFill>
                <a:srgbClr val="333333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AutoNum type="arabicPeriod"/>
            </a:pPr>
            <a:r>
              <a:rPr lang="zh-CN" sz="3600">
                <a:solidFill>
                  <a:srgbClr val="333333"/>
                </a:solidFill>
              </a:rPr>
              <a:t>如何才能真正的解脱?</a:t>
            </a:r>
            <a:endParaRPr sz="3600">
              <a:solidFill>
                <a:srgbClr val="333333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AutoNum type="arabicPeriod"/>
            </a:pPr>
            <a:r>
              <a:rPr lang="zh-CN" sz="3600">
                <a:solidFill>
                  <a:srgbClr val="333333"/>
                </a:solidFill>
              </a:rPr>
              <a:t>有没有想过这个世界有可能是虚幻的?</a:t>
            </a:r>
            <a:endParaRPr sz="3600">
              <a:solidFill>
                <a:srgbClr val="333333"/>
              </a:solidFill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AutoNum type="arabicPeriod"/>
            </a:pPr>
            <a:r>
              <a:rPr lang="zh-CN" sz="3600">
                <a:solidFill>
                  <a:srgbClr val="333333"/>
                </a:solidFill>
              </a:rPr>
              <a:t>对声音不存在有什么看法?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9b361be871_0_4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9c97c7af1_0_1"/>
          <p:cNvSpPr txBox="1"/>
          <p:nvPr>
            <p:ph type="ctrTitle"/>
          </p:nvPr>
        </p:nvSpPr>
        <p:spPr>
          <a:xfrm>
            <a:off x="2323950" y="1343050"/>
            <a:ext cx="75441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ckwell"/>
              <a:buNone/>
            </a:pPr>
            <a:r>
              <a:rPr lang="zh-CN" sz="1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</a:t>
            </a:r>
            <a:endParaRPr sz="12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99c97c7af1_0_1"/>
          <p:cNvSpPr txBox="1"/>
          <p:nvPr>
            <p:ph idx="1" type="subTitle"/>
          </p:nvPr>
        </p:nvSpPr>
        <p:spPr>
          <a:xfrm>
            <a:off x="1595269" y="373633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行善修心的究竟方法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149" name="Google Shape;149;g99c97c7af1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ctrTitle"/>
          </p:nvPr>
        </p:nvSpPr>
        <p:spPr>
          <a:xfrm>
            <a:off x="2260875" y="583950"/>
            <a:ext cx="76704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Bookman Old Style"/>
              <a:buNone/>
            </a:pPr>
            <a:r>
              <a:rPr lang="zh-CN" sz="8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什么是三殊胜</a:t>
            </a:r>
            <a:endParaRPr sz="8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 txBox="1"/>
          <p:nvPr>
            <p:ph idx="1" type="subTitle"/>
          </p:nvPr>
        </p:nvSpPr>
        <p:spPr>
          <a:xfrm>
            <a:off x="3085875" y="2750974"/>
            <a:ext cx="6020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0"/>
              <a:buFont typeface="Bookman Old Style"/>
              <a:buAutoNum type="arabicPeriod"/>
            </a:pPr>
            <a:r>
              <a:rPr b="1" lang="zh-CN" sz="4000" cap="non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发心殊胜（前）</a:t>
            </a:r>
            <a:endParaRPr b="1" sz="4000" cap="non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4000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50" y="356300"/>
            <a:ext cx="996675" cy="9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/>
        </p:nvSpPr>
        <p:spPr>
          <a:xfrm>
            <a:off x="3607575" y="3671375"/>
            <a:ext cx="52593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2.</a:t>
            </a:r>
            <a:r>
              <a:rPr b="1" i="0" lang="zh-CN" sz="40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正行殊胜（中）</a:t>
            </a:r>
            <a:endParaRPr b="1" i="0" sz="4000" u="none" cap="none" strike="noStrik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749575" y="4834350"/>
            <a:ext cx="4716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回向殊胜（后）</a:t>
            </a:r>
            <a:endParaRPr b="0" i="0" sz="1400" u="none" cap="none" strike="noStrike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25" y="238327"/>
            <a:ext cx="12192000" cy="63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 txBox="1"/>
          <p:nvPr/>
        </p:nvSpPr>
        <p:spPr>
          <a:xfrm>
            <a:off x="9294920" y="301841"/>
            <a:ext cx="229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本课科判图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ctrTitle"/>
          </p:nvPr>
        </p:nvSpPr>
        <p:spPr>
          <a:xfrm>
            <a:off x="1776100" y="658575"/>
            <a:ext cx="8363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888888"/>
                </a:solidFill>
              </a:rPr>
              <a:t> 本课</a:t>
            </a:r>
            <a:r>
              <a:rPr lang="zh-CN" sz="4000">
                <a:solidFill>
                  <a:srgbClr val="888888"/>
                </a:solidFill>
              </a:rPr>
              <a:t>概要</a:t>
            </a:r>
            <a:endParaRPr sz="4000">
              <a:solidFill>
                <a:srgbClr val="555555"/>
              </a:solidFill>
            </a:endParaRPr>
          </a:p>
        </p:txBody>
      </p:sp>
      <p:sp>
        <p:nvSpPr>
          <p:cNvPr id="171" name="Google Shape;171;p4"/>
          <p:cNvSpPr txBox="1"/>
          <p:nvPr>
            <p:ph idx="1" type="subTitle"/>
          </p:nvPr>
        </p:nvSpPr>
        <p:spPr>
          <a:xfrm>
            <a:off x="995500" y="1731050"/>
            <a:ext cx="91440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/>
              <a:t> </a:t>
            </a:r>
            <a:r>
              <a:rPr lang="zh-CN" sz="2000">
                <a:solidFill>
                  <a:srgbClr val="888888"/>
                </a:solidFill>
              </a:rPr>
              <a:t>提示：本次串讲是根据上师的视频开示整理。</a:t>
            </a:r>
            <a:endParaRPr sz="2000">
              <a:solidFill>
                <a:srgbClr val="888888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课前发菩提心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本课概述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证悟空性与三殊胜的关系</a:t>
            </a:r>
            <a:endParaRPr sz="2900">
              <a:solidFill>
                <a:srgbClr val="555555"/>
              </a:solidFill>
            </a:endParaRPr>
          </a:p>
          <a:p>
            <a:pPr indent="-374650" lvl="1" marL="80010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Arial"/>
              <a:buChar char="•"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世界存在的方式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74650" lvl="1" marL="80010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500"/>
              <a:buFont typeface="Arial"/>
              <a:buChar char="•"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世界是否真实的标准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>
                <a:solidFill>
                  <a:srgbClr val="888888"/>
                </a:solidFill>
              </a:rPr>
              <a:t>        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00" y="299300"/>
            <a:ext cx="940150" cy="9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838200" y="1760702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证悟空性的必要性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</a:rPr>
              <a:t>佛教最后是要求在如幻如梦中修行，闻思修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明心见性就是胜义菩提心</a:t>
            </a:r>
            <a:endParaRPr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如果最后没有放下，哪怕像芝麻一样大小的执着也会阻碍解脱</a:t>
            </a:r>
            <a:endParaRPr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8888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865200" y="379315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大乘佛教最顶级的行善：福慧双运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慧资粮：证悟空性 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                成就法身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福资粮：世俗菩提心 和 出离心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                成就佛的报身和化身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04f0324a4_0_0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86" name="Google Shape;186;ga04f0324a4_0_0"/>
          <p:cNvSpPr txBox="1"/>
          <p:nvPr>
            <p:ph idx="1" type="body"/>
          </p:nvPr>
        </p:nvSpPr>
        <p:spPr>
          <a:xfrm>
            <a:off x="838200" y="1929627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双运 ：既要修福资粮，也要修慧资粮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空性与持戒，布施，修行的关系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ga04f0324a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a04f0324a4_0_0"/>
          <p:cNvSpPr txBox="1"/>
          <p:nvPr/>
        </p:nvSpPr>
        <p:spPr>
          <a:xfrm>
            <a:off x="865200" y="325570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空性/密宗 都不能随便讲：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大家一开始的时候根基不成熟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显宗的空性也需要保密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04f0324a4_0_7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94" name="Google Shape;194;ga04f0324a4_0_7"/>
          <p:cNvSpPr txBox="1"/>
          <p:nvPr>
            <p:ph idx="1" type="body"/>
          </p:nvPr>
        </p:nvSpPr>
        <p:spPr>
          <a:xfrm>
            <a:off x="838200" y="1929627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解脱：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需要好几个条件合在一起，通过一起的力量，才能获得解脱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要在出离心的条件下，证悟空性，才能解脱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ga04f0324a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a04f0324a4_0_7"/>
          <p:cNvSpPr txBox="1"/>
          <p:nvPr/>
        </p:nvSpPr>
        <p:spPr>
          <a:xfrm>
            <a:off x="865200" y="3747075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这个世界是以什么形式存在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1.真实不虚的，实实在在的存在方式：通常都是我们自己的想法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2.虚拟的方式存在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眼耳感官告诉我们周边都是存在的，另外的佛告诉我们周围存在的形式都是如幻如梦的。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04f0324a4_0_14"/>
          <p:cNvSpPr txBox="1"/>
          <p:nvPr>
            <p:ph type="title"/>
          </p:nvPr>
        </p:nvSpPr>
        <p:spPr>
          <a:xfrm>
            <a:off x="32794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世界存在的方式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202" name="Google Shape;202;ga04f0324a4_0_14"/>
          <p:cNvSpPr txBox="1"/>
          <p:nvPr>
            <p:ph idx="1" type="body"/>
          </p:nvPr>
        </p:nvSpPr>
        <p:spPr>
          <a:xfrm>
            <a:off x="838200" y="1700375"/>
            <a:ext cx="10261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没有学佛的人：从他们自己的感觉中来说，活在真实的感官境界中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佛</a:t>
            </a:r>
            <a:r>
              <a:rPr b="1" lang="zh-CN"/>
              <a:t>菩萨：活在虚拟的世界中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学佛的人：活在真实和虚拟生活的中间。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                   有些时候，继续在真实感官境界中</a:t>
            </a:r>
            <a:r>
              <a:rPr lang="zh-CN"/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                   打坐的时候，会进入全新的虚拟世界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ga04f0324a4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a04f0324a4_0_14"/>
          <p:cNvSpPr txBox="1"/>
          <p:nvPr/>
        </p:nvSpPr>
        <p:spPr>
          <a:xfrm>
            <a:off x="865200" y="4610375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平常的感官叫做识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打坐的如幻如梦的这种体会，叫做慧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