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3" r:id="rId21"/>
    <p:sldId id="324" r:id="rId22"/>
    <p:sldId id="325" r:id="rId23"/>
    <p:sldId id="326" r:id="rId24"/>
    <p:sldId id="327" r:id="rId25"/>
    <p:sldId id="328" r:id="rId26"/>
    <p:sldId id="329" r:id="rId27"/>
    <p:sldId id="330" r:id="rId28"/>
    <p:sldId id="331" r:id="rId29"/>
    <p:sldId id="332" r:id="rId30"/>
    <p:sldId id="333" r:id="rId31"/>
    <p:sldId id="279" r:id="rId32"/>
    <p:sldId id="334" r:id="rId33"/>
    <p:sldId id="335" r:id="rId34"/>
    <p:sldId id="336" r:id="rId35"/>
    <p:sldId id="337" r:id="rId36"/>
    <p:sldId id="338" r:id="rId37"/>
    <p:sldId id="339" r:id="rId38"/>
    <p:sldId id="340" r:id="rId39"/>
    <p:sldId id="341" r:id="rId40"/>
    <p:sldId id="343" r:id="rId41"/>
    <p:sldId id="344" r:id="rId42"/>
    <p:sldId id="345" r:id="rId43"/>
    <p:sldId id="262"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68" r:id="rId57"/>
    <p:sldId id="359" r:id="rId58"/>
    <p:sldId id="360" r:id="rId59"/>
    <p:sldId id="361" r:id="rId60"/>
    <p:sldId id="362" r:id="rId61"/>
    <p:sldId id="363" r:id="rId62"/>
    <p:sldId id="369" r:id="rId63"/>
    <p:sldId id="364" r:id="rId64"/>
    <p:sldId id="365" r:id="rId65"/>
    <p:sldId id="366" r:id="rId66"/>
    <p:sldId id="367" r:id="rId67"/>
    <p:sldId id="370" r:id="rId68"/>
    <p:sldId id="371"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19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8B6F8B-1E8F-42A1-AFA4-306DBB7B33DC}"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47553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6F8B-1E8F-42A1-AFA4-306DBB7B33DC}"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272089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6F8B-1E8F-42A1-AFA4-306DBB7B33DC}"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9D36E2-716C-4262-A249-5FF0C79A93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8222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8B6F8B-1E8F-42A1-AFA4-306DBB7B33DC}"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421196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8B6F8B-1E8F-42A1-AFA4-306DBB7B33DC}"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9D36E2-716C-4262-A249-5FF0C79A93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0839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8B6F8B-1E8F-42A1-AFA4-306DBB7B33DC}"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59769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6F8B-1E8F-42A1-AFA4-306DBB7B33DC}"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2684621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6F8B-1E8F-42A1-AFA4-306DBB7B33DC}"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21132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8B6F8B-1E8F-42A1-AFA4-306DBB7B33DC}"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292814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8B6F8B-1E8F-42A1-AFA4-306DBB7B33DC}"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282430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8B6F8B-1E8F-42A1-AFA4-306DBB7B33DC}"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357267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8B6F8B-1E8F-42A1-AFA4-306DBB7B33DC}" type="datetimeFigureOut">
              <a:rPr lang="en-US" smtClean="0"/>
              <a:t>8/1/2018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239696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8B6F8B-1E8F-42A1-AFA4-306DBB7B33DC}" type="datetimeFigureOut">
              <a:rPr lang="en-US" smtClean="0"/>
              <a:t>8/1/2018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351072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B6F8B-1E8F-42A1-AFA4-306DBB7B33DC}" type="datetimeFigureOut">
              <a:rPr lang="en-US" smtClean="0"/>
              <a:t>8/1/2018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152690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8B6F8B-1E8F-42A1-AFA4-306DBB7B33DC}"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33467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8B6F8B-1E8F-42A1-AFA4-306DBB7B33DC}"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49D36E2-716C-4262-A249-5FF0C79A93B6}" type="slidenum">
              <a:rPr lang="en-US" smtClean="0"/>
              <a:t>‹#›</a:t>
            </a:fld>
            <a:endParaRPr lang="en-US"/>
          </a:p>
        </p:txBody>
      </p:sp>
    </p:spTree>
    <p:extLst>
      <p:ext uri="{BB962C8B-B14F-4D97-AF65-F5344CB8AC3E}">
        <p14:creationId xmlns:p14="http://schemas.microsoft.com/office/powerpoint/2010/main" val="372511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8B6F8B-1E8F-42A1-AFA4-306DBB7B33DC}" type="datetimeFigureOut">
              <a:rPr lang="en-US" smtClean="0"/>
              <a:t>8/1/2018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49D36E2-716C-4262-A249-5FF0C79A93B6}" type="slidenum">
              <a:rPr lang="en-US" smtClean="0"/>
              <a:t>‹#›</a:t>
            </a:fld>
            <a:endParaRPr lang="en-US"/>
          </a:p>
        </p:txBody>
      </p:sp>
    </p:spTree>
    <p:extLst>
      <p:ext uri="{BB962C8B-B14F-4D97-AF65-F5344CB8AC3E}">
        <p14:creationId xmlns:p14="http://schemas.microsoft.com/office/powerpoint/2010/main" val="274259816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classluminouswisdom@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classluminouswisdom@gmail.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classluminouswisdom@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mailto:classluminouswisdom@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mailto:classluminouswisdom@gmai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classluminouswisdom@gmail.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mailto:classluminouswisdom@gmail.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FB59-15C8-46DC-9550-D5FAB439CCFD}"/>
              </a:ext>
            </a:extLst>
          </p:cNvPr>
          <p:cNvSpPr>
            <a:spLocks noGrp="1"/>
          </p:cNvSpPr>
          <p:nvPr>
            <p:ph type="ctrTitle"/>
          </p:nvPr>
        </p:nvSpPr>
        <p:spPr>
          <a:xfrm>
            <a:off x="2589213" y="3671454"/>
            <a:ext cx="8915399" cy="1105927"/>
          </a:xfrm>
        </p:spPr>
        <p:txBody>
          <a:bodyPr>
            <a:normAutofit fontScale="90000"/>
          </a:bodyPr>
          <a:lstStyle/>
          <a:p>
            <a:pPr algn="ctr"/>
            <a:br>
              <a:rPr lang="en-US" altLang="zh-CN" dirty="0"/>
            </a:br>
            <a:br>
              <a:rPr lang="en-US" altLang="zh-CN" dirty="0"/>
            </a:br>
            <a:r>
              <a:rPr lang="zh-CN" altLang="en-US" b="1" dirty="0"/>
              <a:t>慧灯禅修班学修手册</a:t>
            </a:r>
            <a:br>
              <a:rPr lang="en-US" altLang="zh-CN" b="1"/>
            </a:br>
            <a:r>
              <a:rPr lang="zh-CN" altLang="en-US" b="1"/>
              <a:t>及</a:t>
            </a:r>
            <a:r>
              <a:rPr lang="zh-CN" altLang="en-US" b="1" dirty="0"/>
              <a:t>共修指南</a:t>
            </a:r>
            <a:br>
              <a:rPr lang="en-US" altLang="zh-CN" b="1" dirty="0"/>
            </a:br>
            <a:br>
              <a:rPr lang="en-US" altLang="zh-CN" dirty="0"/>
            </a:br>
            <a:br>
              <a:rPr lang="en-US" altLang="zh-CN" dirty="0"/>
            </a:br>
            <a:r>
              <a:rPr lang="en-US" altLang="zh-CN" sz="3900" dirty="0"/>
              <a:t>2018/07/09</a:t>
            </a:r>
            <a:endParaRPr lang="en-US" sz="3900" dirty="0"/>
          </a:p>
        </p:txBody>
      </p:sp>
      <p:sp>
        <p:nvSpPr>
          <p:cNvPr id="3" name="Subtitle 2">
            <a:extLst>
              <a:ext uri="{FF2B5EF4-FFF2-40B4-BE49-F238E27FC236}">
                <a16:creationId xmlns:a16="http://schemas.microsoft.com/office/drawing/2014/main" id="{3EDD4F3B-9FDF-488D-8AE7-9FA2162676ED}"/>
              </a:ext>
            </a:extLst>
          </p:cNvPr>
          <p:cNvSpPr>
            <a:spLocks noGrp="1"/>
          </p:cNvSpPr>
          <p:nvPr>
            <p:ph type="subTitle" idx="1"/>
          </p:nvPr>
        </p:nvSpPr>
        <p:spPr/>
        <p:txBody>
          <a:bodyPr>
            <a:normAutofit/>
          </a:bodyPr>
          <a:lstStyle/>
          <a:p>
            <a:r>
              <a:rPr lang="zh-CN" altLang="en-US" sz="2000" dirty="0"/>
              <a:t>                                             温哥华</a:t>
            </a:r>
            <a:r>
              <a:rPr lang="en-US" altLang="zh-CN" sz="2000" dirty="0"/>
              <a:t>2018</a:t>
            </a:r>
            <a:r>
              <a:rPr lang="zh-CN" altLang="en-US" sz="2000" dirty="0"/>
              <a:t>慧灯小组</a:t>
            </a:r>
            <a:endParaRPr lang="en-US" sz="2000" dirty="0"/>
          </a:p>
        </p:txBody>
      </p:sp>
    </p:spTree>
    <p:extLst>
      <p:ext uri="{BB962C8B-B14F-4D97-AF65-F5344CB8AC3E}">
        <p14:creationId xmlns:p14="http://schemas.microsoft.com/office/powerpoint/2010/main" val="140675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endParaRPr lang="en-US" altLang="zh-CN" sz="500" b="1" dirty="0"/>
          </a:p>
          <a:p>
            <a:r>
              <a:rPr lang="zh-CN" altLang="en-US" sz="2400" dirty="0"/>
              <a:t>二、学员要求</a:t>
            </a:r>
          </a:p>
          <a:p>
            <a:pPr marL="0" indent="0">
              <a:buNone/>
            </a:pPr>
            <a:r>
              <a:rPr lang="en-US" altLang="zh-CN" sz="2400" dirty="0"/>
              <a:t>1. </a:t>
            </a:r>
            <a:r>
              <a:rPr lang="zh-CN" altLang="en-US" sz="2400" dirty="0"/>
              <a:t>报名参加禅修班的学员应对三宝有信心，对闻思修行有希求心，愿意配合禅修班的制度要求。</a:t>
            </a:r>
          </a:p>
          <a:p>
            <a:pPr marL="0" indent="0">
              <a:buNone/>
            </a:pPr>
            <a:r>
              <a:rPr lang="en-US" altLang="zh-CN" sz="2400" dirty="0"/>
              <a:t>2. </a:t>
            </a:r>
            <a:r>
              <a:rPr lang="zh-CN" altLang="en-US" sz="2400" dirty="0"/>
              <a:t>禅修班随时接受报名，随时开班。所以每个班的学修进度是不一样的。</a:t>
            </a:r>
          </a:p>
          <a:p>
            <a:pPr marL="0" indent="0">
              <a:buNone/>
            </a:pPr>
            <a:r>
              <a:rPr lang="en-US" altLang="zh-CN" sz="2400" dirty="0"/>
              <a:t>3. </a:t>
            </a:r>
            <a:r>
              <a:rPr lang="zh-CN" altLang="en-US" sz="2400" dirty="0"/>
              <a:t>对于新报名的师兄，如果已开班中有正在学习第一册教材前两课的，则可以插班；否则，需等待有适合班级之后，再加入新班学习。</a:t>
            </a:r>
          </a:p>
          <a:p>
            <a:pPr marL="0" indent="0">
              <a:buNone/>
            </a:pPr>
            <a:r>
              <a:rPr lang="en-US" altLang="zh-CN" sz="2400" dirty="0"/>
              <a:t>4. </a:t>
            </a:r>
            <a:r>
              <a:rPr lang="zh-CN" altLang="en-US" sz="2400" dirty="0"/>
              <a:t>禅修班网络班的学员，在本班的出勤率达到</a:t>
            </a:r>
            <a:r>
              <a:rPr lang="en-US" altLang="zh-CN" sz="2400" dirty="0"/>
              <a:t>70%</a:t>
            </a:r>
            <a:r>
              <a:rPr lang="zh-CN" altLang="en-US" sz="2400" dirty="0"/>
              <a:t>以上，可以转入相同进度的本地班继续共修。禅修班本地班的师兄如想转入网络班共修也是同样要求。</a:t>
            </a:r>
          </a:p>
          <a:p>
            <a:pPr marL="0" indent="0">
              <a:buNone/>
            </a:pPr>
            <a:r>
              <a:rPr lang="en-US" altLang="zh-CN" sz="2400" dirty="0"/>
              <a:t>5. </a:t>
            </a:r>
            <a:r>
              <a:rPr lang="zh-CN" altLang="en-US" sz="2400" dirty="0"/>
              <a:t>一位学员不能同时参加两个班的学修（包括本地班和网络班）。</a:t>
            </a:r>
          </a:p>
          <a:p>
            <a:endParaRPr lang="zh-CN" altLang="en-US" sz="2200" dirty="0"/>
          </a:p>
        </p:txBody>
      </p:sp>
    </p:spTree>
    <p:extLst>
      <p:ext uri="{BB962C8B-B14F-4D97-AF65-F5344CB8AC3E}">
        <p14:creationId xmlns:p14="http://schemas.microsoft.com/office/powerpoint/2010/main" val="524457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endParaRPr lang="en-US" altLang="zh-CN" sz="500" b="1" dirty="0"/>
          </a:p>
          <a:p>
            <a:r>
              <a:rPr lang="zh-CN" altLang="en-US" sz="2400" dirty="0"/>
              <a:t>三、共修安排</a:t>
            </a:r>
          </a:p>
          <a:p>
            <a:pPr marL="0" indent="0">
              <a:buNone/>
            </a:pPr>
            <a:r>
              <a:rPr lang="en-US" altLang="zh-CN" sz="2400" dirty="0"/>
              <a:t>1. </a:t>
            </a:r>
            <a:r>
              <a:rPr lang="zh-CN" altLang="en-US" sz="2400" dirty="0"/>
              <a:t>共修方式</a:t>
            </a:r>
          </a:p>
          <a:p>
            <a:pPr marL="0" indent="0">
              <a:buNone/>
            </a:pPr>
            <a:r>
              <a:rPr lang="zh-CN" altLang="en-US" sz="2400" dirty="0"/>
              <a:t>要求每位学员必须完成教材和视频的学习，二者缺一不可。</a:t>
            </a:r>
          </a:p>
          <a:p>
            <a:pPr marL="0" indent="0">
              <a:buNone/>
            </a:pPr>
            <a:r>
              <a:rPr lang="zh-CN" altLang="en-US" sz="2400" dirty="0"/>
              <a:t>共修讨论应以分析法语为重点、结合教材展开研讨，通过交流开拓思路、遣除疑惑、增长智慧，力求把教材内容学明白。</a:t>
            </a:r>
          </a:p>
          <a:p>
            <a:pPr marL="0" indent="0">
              <a:buNone/>
            </a:pPr>
            <a:r>
              <a:rPr lang="zh-CN" altLang="en-US" sz="2400" dirty="0"/>
              <a:t>讨论期间产生的问题，应首先在</a:t>
            </a:r>
            <a:r>
              <a:rPr lang="en-US" altLang="zh-CN" sz="2400" dirty="0"/>
              <a:t>《</a:t>
            </a:r>
            <a:r>
              <a:rPr lang="zh-CN" altLang="en-US" sz="2400" dirty="0"/>
              <a:t>慧灯之光</a:t>
            </a:r>
            <a:r>
              <a:rPr lang="en-US" altLang="zh-CN" sz="2400" dirty="0"/>
              <a:t>》</a:t>
            </a:r>
            <a:r>
              <a:rPr lang="zh-CN" altLang="en-US" sz="2400" dirty="0"/>
              <a:t>系列书籍中寻找答案。若仍有疑问，共修后可将问题发到慧灯禅修课程官方邮箱</a:t>
            </a:r>
            <a:r>
              <a:rPr lang="en-US" altLang="zh-CN" sz="2400" dirty="0"/>
              <a:t>:</a:t>
            </a:r>
            <a:r>
              <a:rPr lang="en-US" altLang="zh-CN" sz="2400" dirty="0">
                <a:hlinkClick r:id="rId2"/>
              </a:rPr>
              <a:t>classluminouswisdom@gmail.com</a:t>
            </a:r>
            <a:endParaRPr lang="zh-CN" altLang="en-US" sz="2400" dirty="0"/>
          </a:p>
          <a:p>
            <a:pPr marL="0" indent="0">
              <a:buNone/>
            </a:pPr>
            <a:r>
              <a:rPr lang="en-US" altLang="zh-CN" sz="2400" dirty="0"/>
              <a:t>2. </a:t>
            </a:r>
            <a:r>
              <a:rPr lang="zh-CN" altLang="en-US" sz="2400" dirty="0"/>
              <a:t>共修课前课后念诵</a:t>
            </a:r>
          </a:p>
          <a:p>
            <a:pPr marL="0" indent="0">
              <a:buNone/>
            </a:pPr>
            <a:r>
              <a:rPr lang="zh-CN" altLang="en-US" sz="2400" dirty="0"/>
              <a:t>班级共修时应念诵以下规定的内容（具体请见</a:t>
            </a:r>
            <a:r>
              <a:rPr lang="en-US" altLang="zh-CN" sz="2400" dirty="0"/>
              <a:t>《</a:t>
            </a:r>
            <a:r>
              <a:rPr lang="zh-CN" altLang="en-US" sz="2400" dirty="0"/>
              <a:t>喇荣课诵集</a:t>
            </a:r>
            <a:r>
              <a:rPr lang="en-US" altLang="zh-CN" sz="2400" dirty="0"/>
              <a:t>》</a:t>
            </a:r>
            <a:r>
              <a:rPr lang="zh-CN" altLang="en-US" sz="2400" dirty="0"/>
              <a:t>），念诵藏文或汉文皆可。</a:t>
            </a:r>
          </a:p>
          <a:p>
            <a:endParaRPr lang="zh-CN" altLang="en-US" sz="2200" dirty="0"/>
          </a:p>
        </p:txBody>
      </p:sp>
    </p:spTree>
    <p:extLst>
      <p:ext uri="{BB962C8B-B14F-4D97-AF65-F5344CB8AC3E}">
        <p14:creationId xmlns:p14="http://schemas.microsoft.com/office/powerpoint/2010/main" val="82350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fontScale="92500" lnSpcReduction="20000"/>
          </a:bodyPr>
          <a:lstStyle/>
          <a:p>
            <a:pPr marL="0" indent="0">
              <a:buNone/>
            </a:pPr>
            <a:endParaRPr lang="en-US" altLang="zh-CN" sz="500" b="1" dirty="0"/>
          </a:p>
          <a:p>
            <a:r>
              <a:rPr lang="zh-CN" altLang="en-US" sz="2400" dirty="0"/>
              <a:t>   </a:t>
            </a:r>
            <a:r>
              <a:rPr lang="zh-CN" altLang="en-US" sz="2400" b="1" dirty="0"/>
              <a:t>课前念诵：</a:t>
            </a:r>
            <a:endParaRPr lang="zh-CN" altLang="en-US" sz="2400" dirty="0"/>
          </a:p>
          <a:p>
            <a:pPr marL="0" indent="0">
              <a:buNone/>
            </a:pPr>
            <a:r>
              <a:rPr lang="en-US" altLang="zh-CN" sz="2400" dirty="0"/>
              <a:t>1. </a:t>
            </a:r>
            <a:r>
              <a:rPr lang="zh-CN" altLang="en-US" sz="2400" dirty="0"/>
              <a:t>加倍咒：三遍；</a:t>
            </a:r>
          </a:p>
          <a:p>
            <a:pPr marL="0" indent="0">
              <a:buNone/>
            </a:pPr>
            <a:r>
              <a:rPr lang="en-US" altLang="zh-CN" sz="2400" dirty="0"/>
              <a:t>2. </a:t>
            </a:r>
            <a:r>
              <a:rPr lang="zh-CN" altLang="en-US" sz="2400" dirty="0"/>
              <a:t>八圣吉祥颂：一遍；</a:t>
            </a:r>
          </a:p>
          <a:p>
            <a:pPr marL="0" indent="0">
              <a:buNone/>
            </a:pPr>
            <a:r>
              <a:rPr lang="en-US" altLang="zh-CN" sz="2400" dirty="0"/>
              <a:t>3. </a:t>
            </a:r>
            <a:r>
              <a:rPr lang="zh-CN" altLang="en-US" sz="2400" dirty="0"/>
              <a:t>供养仪轨：一遍；</a:t>
            </a:r>
          </a:p>
          <a:p>
            <a:pPr marL="0" indent="0">
              <a:buNone/>
            </a:pPr>
            <a:r>
              <a:rPr lang="en-US" altLang="zh-CN" sz="2400" dirty="0"/>
              <a:t>4. </a:t>
            </a:r>
            <a:r>
              <a:rPr lang="zh-CN" altLang="en-US" sz="2400" dirty="0"/>
              <a:t>普贤行愿品（七支供）：一遍；</a:t>
            </a:r>
          </a:p>
          <a:p>
            <a:pPr marL="0" indent="0">
              <a:buNone/>
            </a:pPr>
            <a:r>
              <a:rPr lang="en-US" altLang="zh-CN" sz="2400" dirty="0"/>
              <a:t>5. </a:t>
            </a:r>
            <a:r>
              <a:rPr lang="zh-CN" altLang="en-US" sz="2400" dirty="0"/>
              <a:t>发心仪轨：一遍；</a:t>
            </a:r>
          </a:p>
          <a:p>
            <a:pPr marL="0" indent="0">
              <a:buNone/>
            </a:pPr>
            <a:r>
              <a:rPr lang="en-US" altLang="zh-CN" sz="2400" dirty="0"/>
              <a:t>6. </a:t>
            </a:r>
            <a:r>
              <a:rPr lang="zh-CN" altLang="en-US" sz="2400" dirty="0"/>
              <a:t>大自在祈祷文：三遍；</a:t>
            </a:r>
          </a:p>
          <a:p>
            <a:pPr marL="0" indent="0">
              <a:buNone/>
            </a:pPr>
            <a:r>
              <a:rPr lang="en-US" altLang="zh-CN" sz="2400" dirty="0"/>
              <a:t>7. </a:t>
            </a:r>
            <a:r>
              <a:rPr lang="zh-CN" altLang="en-US" sz="2400" dirty="0"/>
              <a:t>文殊礼赞：一遍；</a:t>
            </a:r>
          </a:p>
          <a:p>
            <a:pPr marL="0" indent="0">
              <a:buNone/>
            </a:pPr>
            <a:r>
              <a:rPr lang="en-US" altLang="zh-CN" sz="2400" dirty="0"/>
              <a:t>8. </a:t>
            </a:r>
            <a:r>
              <a:rPr lang="zh-CN" altLang="en-US" sz="2400" dirty="0"/>
              <a:t>文殊开智偈：一遍。</a:t>
            </a:r>
          </a:p>
          <a:p>
            <a:pPr marL="0" indent="0">
              <a:buNone/>
            </a:pPr>
            <a:r>
              <a:rPr lang="zh-CN" altLang="en-US" sz="2400" dirty="0"/>
              <a:t> </a:t>
            </a:r>
          </a:p>
          <a:p>
            <a:r>
              <a:rPr lang="zh-CN" altLang="en-US" sz="2400" dirty="0"/>
              <a:t>   </a:t>
            </a:r>
            <a:r>
              <a:rPr lang="zh-CN" altLang="en-US" sz="2400" b="1" dirty="0"/>
              <a:t>课后念诵：</a:t>
            </a:r>
            <a:endParaRPr lang="zh-CN" altLang="en-US" sz="2400" dirty="0"/>
          </a:p>
          <a:p>
            <a:pPr marL="0" indent="0">
              <a:buNone/>
            </a:pPr>
            <a:r>
              <a:rPr lang="en-US" altLang="zh-CN" sz="2400" dirty="0"/>
              <a:t>1. </a:t>
            </a:r>
            <a:r>
              <a:rPr lang="zh-CN" altLang="en-US" sz="2400" dirty="0"/>
              <a:t>回向偈：一遍；</a:t>
            </a:r>
          </a:p>
          <a:p>
            <a:pPr marL="0" indent="0">
              <a:buNone/>
            </a:pPr>
            <a:r>
              <a:rPr lang="en-US" altLang="zh-CN" sz="2400" dirty="0"/>
              <a:t>2. </a:t>
            </a:r>
            <a:r>
              <a:rPr lang="zh-CN" altLang="en-US" sz="2400" dirty="0"/>
              <a:t>普贤行愿品（发愿部分）：一遍；</a:t>
            </a:r>
          </a:p>
          <a:p>
            <a:pPr marL="0" indent="0">
              <a:buNone/>
            </a:pPr>
            <a:r>
              <a:rPr lang="en-US" altLang="zh-CN" sz="2400" dirty="0"/>
              <a:t>3. </a:t>
            </a:r>
            <a:r>
              <a:rPr lang="zh-CN" altLang="en-US" sz="2400" dirty="0"/>
              <a:t>成就所愿誓言：一遍；</a:t>
            </a:r>
          </a:p>
          <a:p>
            <a:pPr marL="0" indent="0">
              <a:buNone/>
            </a:pPr>
            <a:r>
              <a:rPr lang="en-US" altLang="zh-CN" sz="2400" dirty="0"/>
              <a:t>4. </a:t>
            </a:r>
            <a:r>
              <a:rPr lang="zh-CN" altLang="en-US" sz="2400" dirty="0"/>
              <a:t>成就所愿咒：一遍。</a:t>
            </a:r>
          </a:p>
          <a:p>
            <a:endParaRPr lang="zh-CN" altLang="en-US" sz="2200" dirty="0"/>
          </a:p>
        </p:txBody>
      </p:sp>
    </p:spTree>
    <p:extLst>
      <p:ext uri="{BB962C8B-B14F-4D97-AF65-F5344CB8AC3E}">
        <p14:creationId xmlns:p14="http://schemas.microsoft.com/office/powerpoint/2010/main" val="425787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endParaRPr lang="en-US" altLang="zh-CN" sz="500" b="1" dirty="0"/>
          </a:p>
          <a:p>
            <a:r>
              <a:rPr lang="zh-CN" altLang="en-US" sz="2400" dirty="0"/>
              <a:t>四、共修纪律要求</a:t>
            </a:r>
          </a:p>
          <a:p>
            <a:pPr marL="0" indent="0">
              <a:buNone/>
            </a:pPr>
            <a:r>
              <a:rPr lang="en-US" altLang="zh-CN" sz="2400" dirty="0"/>
              <a:t>1. </a:t>
            </a:r>
            <a:r>
              <a:rPr lang="zh-CN" altLang="en-US" sz="2400" dirty="0"/>
              <a:t>出勤纪律</a:t>
            </a:r>
          </a:p>
          <a:p>
            <a:pPr marL="0" indent="0">
              <a:buNone/>
            </a:pPr>
            <a:r>
              <a:rPr lang="zh-CN" altLang="en-US" sz="2400" dirty="0"/>
              <a:t>  </a:t>
            </a:r>
            <a:r>
              <a:rPr lang="en-US" altLang="zh-CN" sz="2400" dirty="0"/>
              <a:t>1) </a:t>
            </a:r>
            <a:r>
              <a:rPr lang="zh-CN" altLang="en-US" sz="2400" dirty="0"/>
              <a:t>共修班级</a:t>
            </a:r>
          </a:p>
          <a:p>
            <a:pPr marL="0" indent="0">
              <a:buNone/>
            </a:pPr>
            <a:r>
              <a:rPr lang="zh-CN" altLang="en-US" sz="2400" dirty="0"/>
              <a:t>  ① 集体学习佛法是难得而严肃的事情，班长和学员都应认真对待，共同商定集体学习时间，确定后任何人都不得随意更改或取消定期的学习活动。如遇特殊情况，班里学员应共同协商想办法解决。总之停课的时间不应超过一个月。</a:t>
            </a:r>
          </a:p>
          <a:p>
            <a:pPr marL="0" indent="0">
              <a:buNone/>
            </a:pPr>
            <a:r>
              <a:rPr lang="zh-CN" altLang="en-US" sz="2400" dirty="0"/>
              <a:t>② 禅修班共修随国家法定节假日放假。如有的班级想在节假日时继续共修，那么要征求全体师兄的意见，全体通过既可。</a:t>
            </a:r>
          </a:p>
          <a:p>
            <a:pPr marL="0" indent="0">
              <a:buNone/>
            </a:pPr>
            <a:r>
              <a:rPr lang="zh-CN" altLang="en-US" sz="2400" dirty="0"/>
              <a:t>③ 如遇共修时间与上师直播课程时间重叠，请以上师直播课程为重，班里学员可协商改期共修或暂停一次。</a:t>
            </a:r>
          </a:p>
          <a:p>
            <a:endParaRPr lang="zh-CN" altLang="en-US" sz="2200" dirty="0"/>
          </a:p>
        </p:txBody>
      </p:sp>
    </p:spTree>
    <p:extLst>
      <p:ext uri="{BB962C8B-B14F-4D97-AF65-F5344CB8AC3E}">
        <p14:creationId xmlns:p14="http://schemas.microsoft.com/office/powerpoint/2010/main" val="120680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endParaRPr lang="en-US" altLang="zh-CN" sz="500" b="1" dirty="0"/>
          </a:p>
          <a:p>
            <a:r>
              <a:rPr lang="zh-CN" altLang="en-US" sz="2400" dirty="0"/>
              <a:t>四、共修纪律要求</a:t>
            </a:r>
          </a:p>
          <a:p>
            <a:pPr marL="0" indent="0">
              <a:buNone/>
            </a:pPr>
            <a:r>
              <a:rPr lang="zh-CN" altLang="en-US" sz="2400" dirty="0"/>
              <a:t> </a:t>
            </a:r>
            <a:r>
              <a:rPr lang="en-US" altLang="zh-CN" sz="2400" dirty="0"/>
              <a:t>2) </a:t>
            </a:r>
            <a:r>
              <a:rPr lang="zh-CN" altLang="en-US" sz="2400" dirty="0"/>
              <a:t>共修学员</a:t>
            </a:r>
          </a:p>
          <a:p>
            <a:pPr marL="0" indent="0">
              <a:buNone/>
            </a:pPr>
            <a:r>
              <a:rPr lang="zh-CN" altLang="en-US" sz="2400" dirty="0"/>
              <a:t> ① 学员应按时参加共修，不得迟到早退，如遇特殊情况不能参加共修的，应提前向班长请假。</a:t>
            </a:r>
          </a:p>
          <a:p>
            <a:pPr marL="0" indent="0">
              <a:buNone/>
            </a:pPr>
            <a:r>
              <a:rPr lang="zh-CN" altLang="en-US" sz="2400" dirty="0"/>
              <a:t> ② 对于见面共修的班级，如有学员暂时出差不能参加共修，可以通过网络实时参与班里学习（最好是网络视频共修，如条件达不到可选择音频共修），班长可以给记录出勤。</a:t>
            </a:r>
          </a:p>
          <a:p>
            <a:pPr marL="0" indent="0">
              <a:buNone/>
            </a:pPr>
            <a:r>
              <a:rPr lang="zh-CN" altLang="en-US" sz="2400" dirty="0"/>
              <a:t> ③ 每一个学期中，学员的出勤率至少达到</a:t>
            </a:r>
            <a:r>
              <a:rPr lang="en-US" altLang="zh-CN" sz="2400" dirty="0"/>
              <a:t>70%</a:t>
            </a:r>
            <a:r>
              <a:rPr lang="zh-CN" altLang="en-US" sz="2400" dirty="0"/>
              <a:t>则可以升班，否则将重学本册内容，慧务处会给及时安排新班。</a:t>
            </a:r>
          </a:p>
          <a:p>
            <a:endParaRPr lang="zh-CN" altLang="en-US" sz="2200" dirty="0"/>
          </a:p>
        </p:txBody>
      </p:sp>
    </p:spTree>
    <p:extLst>
      <p:ext uri="{BB962C8B-B14F-4D97-AF65-F5344CB8AC3E}">
        <p14:creationId xmlns:p14="http://schemas.microsoft.com/office/powerpoint/2010/main" val="75161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endParaRPr lang="en-US" altLang="zh-CN" sz="500" b="1" dirty="0"/>
          </a:p>
          <a:p>
            <a:r>
              <a:rPr lang="en-US" altLang="zh-CN" sz="2400" dirty="0"/>
              <a:t>2. </a:t>
            </a:r>
            <a:r>
              <a:rPr lang="zh-CN" altLang="en-US" sz="2400" dirty="0"/>
              <a:t>闻法纪律</a:t>
            </a:r>
          </a:p>
          <a:p>
            <a:pPr marL="0" indent="0">
              <a:buNone/>
            </a:pPr>
            <a:r>
              <a:rPr lang="zh-CN" altLang="en-US" sz="2400" dirty="0"/>
              <a:t>  </a:t>
            </a:r>
            <a:r>
              <a:rPr lang="en-US" altLang="zh-CN" sz="2400" dirty="0"/>
              <a:t>1) </a:t>
            </a:r>
            <a:r>
              <a:rPr lang="zh-CN" altLang="en-US" sz="2400" dirty="0"/>
              <a:t>学员应按照</a:t>
            </a:r>
            <a:r>
              <a:rPr lang="en-US" altLang="zh-CN" sz="2400" dirty="0"/>
              <a:t>《</a:t>
            </a:r>
            <a:r>
              <a:rPr lang="zh-CN" altLang="en-US" sz="2400" dirty="0"/>
              <a:t>普贤上师言教</a:t>
            </a:r>
            <a:r>
              <a:rPr lang="en-US" altLang="zh-CN" sz="2400" dirty="0"/>
              <a:t>》</a:t>
            </a:r>
            <a:r>
              <a:rPr lang="zh-CN" altLang="en-US" sz="2400" dirty="0"/>
              <a:t>中的“闻法方式”听闻佛法。</a:t>
            </a:r>
          </a:p>
          <a:p>
            <a:pPr marL="0" indent="0">
              <a:buNone/>
            </a:pPr>
            <a:r>
              <a:rPr lang="zh-CN" altLang="en-US" sz="2400" dirty="0"/>
              <a:t>  </a:t>
            </a:r>
            <a:r>
              <a:rPr lang="en-US" altLang="zh-CN" sz="2400" dirty="0"/>
              <a:t>2) </a:t>
            </a:r>
            <a:r>
              <a:rPr lang="zh-CN" altLang="en-US" sz="2400" dirty="0"/>
              <a:t>集体闻法时，学员应如理如法地听闻，不应接打电话、收发短信、上网看消息、闲聊、四处走动等。</a:t>
            </a:r>
          </a:p>
          <a:p>
            <a:pPr marL="0" indent="0">
              <a:buNone/>
            </a:pPr>
            <a:r>
              <a:rPr lang="zh-CN" altLang="en-US" sz="2400" dirty="0"/>
              <a:t>  </a:t>
            </a:r>
            <a:r>
              <a:rPr lang="en-US" altLang="zh-CN" sz="2400" dirty="0"/>
              <a:t>3) </a:t>
            </a:r>
            <a:r>
              <a:rPr lang="zh-CN" altLang="en-US" sz="2400" dirty="0"/>
              <a:t>为保证闻法纪律，班长应提醒学员在闻法前处理完个人琐事。</a:t>
            </a:r>
            <a:endParaRPr lang="en-US" altLang="zh-CN" sz="2400" dirty="0"/>
          </a:p>
          <a:p>
            <a:pPr marL="0" indent="0">
              <a:buNone/>
            </a:pPr>
            <a:endParaRPr lang="zh-CN" altLang="en-US" sz="2400" dirty="0"/>
          </a:p>
          <a:p>
            <a:endParaRPr lang="zh-CN" altLang="en-US" sz="2200" dirty="0"/>
          </a:p>
        </p:txBody>
      </p:sp>
    </p:spTree>
    <p:extLst>
      <p:ext uri="{BB962C8B-B14F-4D97-AF65-F5344CB8AC3E}">
        <p14:creationId xmlns:p14="http://schemas.microsoft.com/office/powerpoint/2010/main" val="235996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endParaRPr lang="en-US" altLang="zh-CN" sz="500" b="1" dirty="0"/>
          </a:p>
          <a:p>
            <a:r>
              <a:rPr lang="en-US" altLang="zh-CN" sz="2400" dirty="0"/>
              <a:t>3. </a:t>
            </a:r>
            <a:r>
              <a:rPr lang="zh-CN" altLang="en-US" sz="2400" dirty="0"/>
              <a:t>讨论纪律</a:t>
            </a:r>
          </a:p>
          <a:p>
            <a:pPr marL="0" indent="0">
              <a:buNone/>
            </a:pPr>
            <a:r>
              <a:rPr lang="zh-CN" altLang="en-US" sz="2400" dirty="0"/>
              <a:t> </a:t>
            </a:r>
            <a:r>
              <a:rPr lang="en-US" altLang="zh-CN" sz="2400" dirty="0"/>
              <a:t>1) </a:t>
            </a:r>
            <a:r>
              <a:rPr lang="zh-CN" altLang="en-US" sz="2400" dirty="0"/>
              <a:t>共修讨论时，不应谈论一切与学修无关的事宜，不允许在共修时宣传修佛塔、修寺院、建学校等化缘事宜。</a:t>
            </a:r>
          </a:p>
          <a:p>
            <a:pPr marL="0" indent="0">
              <a:buNone/>
            </a:pPr>
            <a:r>
              <a:rPr lang="zh-CN" altLang="en-US" sz="2400" dirty="0"/>
              <a:t> </a:t>
            </a:r>
            <a:r>
              <a:rPr lang="en-US" altLang="zh-CN" sz="2400" dirty="0"/>
              <a:t>2) </a:t>
            </a:r>
            <a:r>
              <a:rPr lang="zh-CN" altLang="en-US" sz="2400" dirty="0"/>
              <a:t>学员不得执持一己之见、误导他人，必须依据正确的教证理证。</a:t>
            </a:r>
          </a:p>
          <a:p>
            <a:pPr marL="0" indent="0">
              <a:buNone/>
            </a:pPr>
            <a:r>
              <a:rPr lang="zh-CN" altLang="en-US" sz="2400" dirty="0"/>
              <a:t> </a:t>
            </a:r>
            <a:r>
              <a:rPr lang="en-US" altLang="zh-CN" sz="2400" dirty="0"/>
              <a:t>3) </a:t>
            </a:r>
            <a:r>
              <a:rPr lang="zh-CN" altLang="en-US" sz="2400" dirty="0"/>
              <a:t>需要特别注意的是，讨论务必要围绕本课法义，不要将原本的学修讨论变成聊天闲扯，浪费共修的宝贵时间。</a:t>
            </a:r>
          </a:p>
          <a:p>
            <a:pPr marL="0" indent="0">
              <a:buNone/>
            </a:pPr>
            <a:r>
              <a:rPr lang="zh-CN" altLang="en-US" sz="2400" dirty="0"/>
              <a:t> </a:t>
            </a:r>
            <a:r>
              <a:rPr lang="en-US" altLang="zh-CN" sz="2400" dirty="0"/>
              <a:t>4) </a:t>
            </a:r>
            <a:r>
              <a:rPr lang="zh-CN" altLang="en-US" sz="2400" dirty="0"/>
              <a:t>讨论法义过程中，要所有学员都参与，发挥集体的智慧和力量，要避免所谓的“老师兄”“一言堂”式的发言。具体学修方式请参考“禅修班共修模式”文档。</a:t>
            </a:r>
          </a:p>
          <a:p>
            <a:pPr marL="0" indent="0">
              <a:buNone/>
            </a:pPr>
            <a:r>
              <a:rPr lang="zh-CN" altLang="en-US" sz="2400" dirty="0"/>
              <a:t> </a:t>
            </a:r>
            <a:r>
              <a:rPr lang="en-US" altLang="zh-CN" sz="2400" dirty="0"/>
              <a:t>5) </a:t>
            </a:r>
            <a:r>
              <a:rPr lang="zh-CN" altLang="en-US" sz="2400" dirty="0"/>
              <a:t>班长应尽量控制讨论的过程，使共修紧扣法本，在学员岔开话题时及时提醒纠正。若班长对共修讨论的过程不予管理，或自己带头讨论非学习共修内容的话题，学员可以当场提出意见，或向慧务处直接反映。</a:t>
            </a:r>
          </a:p>
          <a:p>
            <a:endParaRPr lang="zh-CN" altLang="en-US" sz="2200" dirty="0"/>
          </a:p>
        </p:txBody>
      </p:sp>
    </p:spTree>
    <p:extLst>
      <p:ext uri="{BB962C8B-B14F-4D97-AF65-F5344CB8AC3E}">
        <p14:creationId xmlns:p14="http://schemas.microsoft.com/office/powerpoint/2010/main" val="376370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endParaRPr lang="en-US" altLang="zh-CN" sz="500" b="1" dirty="0"/>
          </a:p>
          <a:p>
            <a:r>
              <a:rPr lang="en-US" altLang="zh-CN" sz="2400" dirty="0"/>
              <a:t>4. </a:t>
            </a:r>
            <a:r>
              <a:rPr lang="zh-CN" altLang="en-US" sz="2400" dirty="0"/>
              <a:t>重要纪律</a:t>
            </a:r>
          </a:p>
          <a:p>
            <a:pPr marL="0" indent="0">
              <a:buNone/>
            </a:pPr>
            <a:r>
              <a:rPr lang="zh-CN" altLang="en-US" sz="2400" dirty="0"/>
              <a:t> </a:t>
            </a:r>
            <a:r>
              <a:rPr lang="en-US" altLang="zh-CN" sz="2400" dirty="0"/>
              <a:t>1) </a:t>
            </a:r>
            <a:r>
              <a:rPr lang="zh-CN" altLang="en-US" sz="2400" dirty="0"/>
              <a:t>任何班长、学员都不得私自以禅修班的名义发布消息、组织活动。更不得利用禅修班的共修平台或资源，在不确定某位上师或活佛是否为标准的善知识（何为“标准”请参考</a:t>
            </a:r>
            <a:r>
              <a:rPr lang="en-US" altLang="zh-CN" sz="2400" dirty="0"/>
              <a:t>《</a:t>
            </a:r>
            <a:r>
              <a:rPr lang="zh-CN" altLang="en-US" sz="2400" dirty="0"/>
              <a:t>普贤上师言教</a:t>
            </a:r>
            <a:r>
              <a:rPr lang="en-US" altLang="zh-CN" sz="2400" dirty="0"/>
              <a:t>》</a:t>
            </a:r>
            <a:r>
              <a:rPr lang="zh-CN" altLang="en-US" sz="2400" dirty="0"/>
              <a:t>中的相关内容）的前提下，向学员进行宣传介绍、怂恿学员拜见或参加其灌顶传法、以及邀请其来禅修班说法等与学修无关、甚至于非法违纪的活动。</a:t>
            </a:r>
          </a:p>
          <a:p>
            <a:pPr marL="0" indent="0">
              <a:buNone/>
            </a:pPr>
            <a:r>
              <a:rPr lang="zh-CN" altLang="en-US" sz="2400" dirty="0"/>
              <a:t> </a:t>
            </a:r>
            <a:r>
              <a:rPr lang="en-US" altLang="zh-CN" sz="2400" dirty="0"/>
              <a:t>2) </a:t>
            </a:r>
            <a:r>
              <a:rPr lang="zh-CN" altLang="en-US" sz="2400" dirty="0"/>
              <a:t>不传人我是非，不作宗派之争，不随意攀缘。</a:t>
            </a:r>
          </a:p>
          <a:p>
            <a:pPr marL="0" indent="0">
              <a:buNone/>
            </a:pPr>
            <a:r>
              <a:rPr lang="zh-CN" altLang="en-US" sz="2400" dirty="0"/>
              <a:t> </a:t>
            </a:r>
            <a:r>
              <a:rPr lang="en-US" altLang="zh-CN" sz="2400" dirty="0"/>
              <a:t>3) </a:t>
            </a:r>
            <a:r>
              <a:rPr lang="zh-CN" altLang="en-US" sz="2400" dirty="0"/>
              <a:t>在进入共修场所所在地区时，行为尽量保持低调、文明。共修念诵、讨论及做功课时不要喧哗、音量适中、不要扰邻。不要因为共修而引起周围居民的反感和抵触。</a:t>
            </a:r>
          </a:p>
          <a:p>
            <a:pPr marL="0" indent="0">
              <a:buNone/>
            </a:pPr>
            <a:r>
              <a:rPr lang="zh-CN" altLang="en-US" sz="2400" dirty="0"/>
              <a:t> </a:t>
            </a:r>
            <a:r>
              <a:rPr lang="en-US" altLang="zh-CN" sz="2400" dirty="0"/>
              <a:t>4) </a:t>
            </a:r>
            <a:r>
              <a:rPr lang="zh-CN" altLang="en-US" sz="2400" dirty="0"/>
              <a:t>学员应珍惜学习机会，认真学修，积极参加共修，善始善终；虚心接受班长或道友的意见和建议；不能马马虎虎、敷衍了事，自欺欺人。</a:t>
            </a:r>
          </a:p>
          <a:p>
            <a:endParaRPr lang="zh-CN" altLang="en-US" sz="2200" dirty="0"/>
          </a:p>
        </p:txBody>
      </p:sp>
    </p:spTree>
    <p:extLst>
      <p:ext uri="{BB962C8B-B14F-4D97-AF65-F5344CB8AC3E}">
        <p14:creationId xmlns:p14="http://schemas.microsoft.com/office/powerpoint/2010/main" val="421737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endParaRPr lang="en-US" altLang="zh-CN" sz="500" b="1" dirty="0"/>
          </a:p>
          <a:p>
            <a:r>
              <a:rPr lang="en-US" altLang="zh-CN" sz="2400" dirty="0"/>
              <a:t>5. </a:t>
            </a:r>
            <a:r>
              <a:rPr lang="zh-CN" altLang="en-US" sz="2400" dirty="0"/>
              <a:t>共修场所</a:t>
            </a:r>
          </a:p>
          <a:p>
            <a:pPr marL="0" indent="0">
              <a:buNone/>
            </a:pPr>
            <a:r>
              <a:rPr lang="zh-CN" altLang="en-US" sz="2400" dirty="0"/>
              <a:t>禅修班由学佛者自发组织家人朋友，在家中或其他地点进行共修，房间布置没有任何要求，只要安静不扰邻即可。</a:t>
            </a:r>
          </a:p>
          <a:p>
            <a:r>
              <a:rPr lang="en-US" altLang="zh-CN" sz="2400" dirty="0"/>
              <a:t>6. </a:t>
            </a:r>
            <a:r>
              <a:rPr lang="zh-CN" altLang="en-US" sz="2400" dirty="0"/>
              <a:t>监督反馈</a:t>
            </a:r>
          </a:p>
          <a:p>
            <a:pPr marL="0" indent="0">
              <a:buNone/>
            </a:pPr>
            <a:r>
              <a:rPr lang="zh-CN" altLang="en-US" sz="2400" dirty="0"/>
              <a:t>班长和学员应主动遵守共修纪律，对于破坏共修纪律的行为，每位学员都可以通过邮件反映情况，慧灯禅修课程官方邮箱：</a:t>
            </a:r>
            <a:r>
              <a:rPr lang="en-US" altLang="zh-CN" sz="2400" dirty="0">
                <a:hlinkClick r:id="rId2"/>
              </a:rPr>
              <a:t>classluminouswisdom@gmail.com</a:t>
            </a:r>
            <a:r>
              <a:rPr lang="zh-CN" altLang="en-US" sz="2400" dirty="0"/>
              <a:t>。</a:t>
            </a:r>
          </a:p>
          <a:p>
            <a:endParaRPr lang="zh-CN" altLang="en-US" sz="2200" dirty="0"/>
          </a:p>
        </p:txBody>
      </p:sp>
    </p:spTree>
    <p:extLst>
      <p:ext uri="{BB962C8B-B14F-4D97-AF65-F5344CB8AC3E}">
        <p14:creationId xmlns:p14="http://schemas.microsoft.com/office/powerpoint/2010/main" val="3118201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fontScale="92500"/>
          </a:bodyPr>
          <a:lstStyle/>
          <a:p>
            <a:pPr marL="0" indent="0">
              <a:buNone/>
            </a:pPr>
            <a:endParaRPr lang="en-US" altLang="zh-CN" sz="500" b="1" dirty="0"/>
          </a:p>
          <a:p>
            <a:r>
              <a:rPr lang="zh-CN" altLang="en-US" sz="2400" dirty="0"/>
              <a:t>五、班长职责</a:t>
            </a:r>
          </a:p>
          <a:p>
            <a:pPr marL="0" indent="0">
              <a:buNone/>
            </a:pPr>
            <a:r>
              <a:rPr lang="en-US" altLang="zh-CN" sz="2400" dirty="0"/>
              <a:t>1. </a:t>
            </a:r>
            <a:r>
              <a:rPr lang="zh-CN" altLang="en-US" sz="2400" dirty="0"/>
              <a:t>班长应发心清净，有责任感，对上师三宝有坚定信心。</a:t>
            </a:r>
          </a:p>
          <a:p>
            <a:pPr marL="0" indent="0">
              <a:buNone/>
            </a:pPr>
            <a:r>
              <a:rPr lang="en-US" altLang="zh-CN" sz="2400" dirty="0"/>
              <a:t>2. </a:t>
            </a:r>
            <a:r>
              <a:rPr lang="zh-CN" altLang="en-US" sz="2400" dirty="0"/>
              <a:t>负责和慧务处联络，及时传达并落实慧务处的通知事项，如实记录班级学员的出勤情况。</a:t>
            </a:r>
          </a:p>
          <a:p>
            <a:pPr marL="0" indent="0">
              <a:buNone/>
            </a:pPr>
            <a:r>
              <a:rPr lang="en-US" altLang="zh-CN" sz="2400" dirty="0"/>
              <a:t>3. </a:t>
            </a:r>
            <a:r>
              <a:rPr lang="zh-CN" altLang="en-US" sz="2400" dirty="0"/>
              <a:t>应及时从慧务处领取教材、光盘等学修资料，并尽快分发给每位学员，不得随意分配、扣发。班里共有的光盘等学修资料由班长统一保管，没有共修时可借给本班学员观看、复制。</a:t>
            </a:r>
          </a:p>
          <a:p>
            <a:pPr marL="0" indent="0">
              <a:buNone/>
            </a:pPr>
            <a:r>
              <a:rPr lang="en-US" altLang="zh-CN" sz="2400" dirty="0"/>
              <a:t>4. </a:t>
            </a:r>
            <a:r>
              <a:rPr lang="zh-CN" altLang="en-US" sz="2400" dirty="0"/>
              <a:t>要保持与慧务处的联系畅通，不得擅自停止共修。如有特殊情况要离开本地，请安排本班一位学员临时代替自己的工作，以保证共修等各项工作正常开展。</a:t>
            </a:r>
          </a:p>
          <a:p>
            <a:pPr marL="0" indent="0">
              <a:buNone/>
            </a:pPr>
            <a:r>
              <a:rPr lang="en-US" altLang="zh-CN" sz="2400" dirty="0"/>
              <a:t>5. </a:t>
            </a:r>
            <a:r>
              <a:rPr lang="zh-CN" altLang="en-US" sz="2400" dirty="0"/>
              <a:t>请在每月底上传“学修进度考勤表”到慧灯禅修课程官方邮箱：</a:t>
            </a:r>
            <a:r>
              <a:rPr lang="en-US" altLang="zh-CN" sz="2400" dirty="0">
                <a:hlinkClick r:id="rId2"/>
              </a:rPr>
              <a:t>classluminouswisdom@gmail.com</a:t>
            </a:r>
            <a:r>
              <a:rPr lang="zh-CN" altLang="en-US" sz="2400" dirty="0"/>
              <a:t>。这是学员能否升班的重要依据。</a:t>
            </a:r>
          </a:p>
          <a:p>
            <a:pPr marL="0" indent="0">
              <a:buNone/>
            </a:pPr>
            <a:r>
              <a:rPr lang="en-US" altLang="zh-CN" sz="2400" dirty="0"/>
              <a:t>6. </a:t>
            </a:r>
            <a:r>
              <a:rPr lang="zh-CN" altLang="en-US" sz="2400" dirty="0"/>
              <a:t>对学员的不如法行为应先以慈悲心劝勉，对屡教不改的学员，应及时告知慧务处，商量解决办法。</a:t>
            </a:r>
          </a:p>
          <a:p>
            <a:pPr marL="0" indent="0">
              <a:buNone/>
            </a:pPr>
            <a:r>
              <a:rPr lang="en-US" altLang="zh-CN" sz="2400" dirty="0"/>
              <a:t>7. </a:t>
            </a:r>
            <a:r>
              <a:rPr lang="zh-CN" altLang="en-US" sz="2400" dirty="0"/>
              <a:t>班长应遵照禅修班制度，以保证学员学修效果为出发点服务大家，切忌凭个人好恶及世间人情世故处理问题。</a:t>
            </a:r>
          </a:p>
          <a:p>
            <a:endParaRPr lang="zh-CN" altLang="en-US" sz="2200" dirty="0"/>
          </a:p>
        </p:txBody>
      </p:sp>
    </p:spTree>
    <p:extLst>
      <p:ext uri="{BB962C8B-B14F-4D97-AF65-F5344CB8AC3E}">
        <p14:creationId xmlns:p14="http://schemas.microsoft.com/office/powerpoint/2010/main" val="280279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4" y="429492"/>
            <a:ext cx="9883630" cy="5925076"/>
          </a:xfrm>
        </p:spPr>
        <p:txBody>
          <a:bodyPr>
            <a:normAutofit fontScale="85000" lnSpcReduction="20000"/>
          </a:bodyPr>
          <a:lstStyle/>
          <a:p>
            <a:pPr marL="0" indent="0">
              <a:buNone/>
            </a:pPr>
            <a:r>
              <a:rPr lang="zh-CN" altLang="en-US" sz="3200" b="1" dirty="0">
                <a:latin typeface="Agency FB" panose="020B0503020202020204" pitchFamily="34" charset="0"/>
              </a:rPr>
              <a:t>一</a:t>
            </a:r>
            <a:r>
              <a:rPr lang="en-US" altLang="zh-CN" sz="3200" b="1" dirty="0">
                <a:latin typeface="Agency FB" panose="020B0503020202020204" pitchFamily="34" charset="0"/>
              </a:rPr>
              <a:t>.  </a:t>
            </a:r>
            <a:r>
              <a:rPr lang="zh-CN" altLang="en-US" sz="3200" b="1" dirty="0">
                <a:latin typeface="Agency FB" panose="020B0503020202020204" pitchFamily="34" charset="0"/>
              </a:rPr>
              <a:t>禅修班简章</a:t>
            </a:r>
            <a:endParaRPr lang="en-US" altLang="zh-CN" sz="3200" b="1" dirty="0">
              <a:latin typeface="Agency FB" panose="020B0503020202020204" pitchFamily="34" charset="0"/>
            </a:endParaRPr>
          </a:p>
          <a:p>
            <a:pPr>
              <a:buFontTx/>
              <a:buChar char="-"/>
            </a:pPr>
            <a:r>
              <a:rPr lang="zh-CN" altLang="en-US" sz="3200" dirty="0">
                <a:latin typeface="Agency FB" panose="020B0503020202020204" pitchFamily="34" charset="0"/>
              </a:rPr>
              <a:t>学修简章</a:t>
            </a:r>
            <a:endParaRPr lang="en-US" altLang="zh-CN" sz="3200" dirty="0">
              <a:latin typeface="Agency FB" panose="020B0503020202020204" pitchFamily="34" charset="0"/>
            </a:endParaRPr>
          </a:p>
          <a:p>
            <a:pPr>
              <a:buFontTx/>
              <a:buChar char="-"/>
            </a:pPr>
            <a:r>
              <a:rPr lang="zh-CN" altLang="en-US" sz="3200" dirty="0">
                <a:latin typeface="Agency FB" panose="020B0503020202020204" pitchFamily="34" charset="0"/>
              </a:rPr>
              <a:t>学修制度</a:t>
            </a:r>
          </a:p>
          <a:p>
            <a:pPr>
              <a:buFontTx/>
              <a:buChar char="-"/>
            </a:pPr>
            <a:r>
              <a:rPr lang="zh-CN" altLang="en-US" sz="3200" dirty="0">
                <a:latin typeface="Agency FB" panose="020B0503020202020204" pitchFamily="34" charset="0"/>
              </a:rPr>
              <a:t>共修模式</a:t>
            </a:r>
            <a:endParaRPr lang="en-US" altLang="zh-CN" sz="3200" dirty="0">
              <a:latin typeface="Agency FB" panose="020B0503020202020204" pitchFamily="34" charset="0"/>
            </a:endParaRPr>
          </a:p>
          <a:p>
            <a:pPr marL="0" indent="0">
              <a:buNone/>
            </a:pPr>
            <a:endParaRPr lang="en-US" altLang="zh-CN" sz="3200" b="1" dirty="0">
              <a:latin typeface="Agency FB" panose="020B0503020202020204" pitchFamily="34" charset="0"/>
            </a:endParaRPr>
          </a:p>
          <a:p>
            <a:pPr marL="0" indent="0">
              <a:buNone/>
            </a:pPr>
            <a:r>
              <a:rPr lang="zh-CN" altLang="en-US" sz="3200" b="1" dirty="0">
                <a:latin typeface="Agency FB" panose="020B0503020202020204" pitchFamily="34" charset="0"/>
              </a:rPr>
              <a:t>二</a:t>
            </a:r>
            <a:r>
              <a:rPr lang="en-US" altLang="zh-CN" sz="3200" b="1" dirty="0">
                <a:latin typeface="Agency FB" panose="020B0503020202020204" pitchFamily="34" charset="0"/>
              </a:rPr>
              <a:t>. </a:t>
            </a:r>
            <a:r>
              <a:rPr lang="zh-CN" altLang="en-US" sz="3200" b="1" dirty="0">
                <a:latin typeface="Agency FB" panose="020B0503020202020204" pitchFamily="34" charset="0"/>
              </a:rPr>
              <a:t>上师关于禅修班的开示</a:t>
            </a:r>
            <a:endParaRPr lang="en-US" altLang="zh-CN" sz="3200" b="1" dirty="0">
              <a:latin typeface="Agency FB" panose="020B0503020202020204" pitchFamily="34" charset="0"/>
            </a:endParaRPr>
          </a:p>
          <a:p>
            <a:pPr marL="0" indent="0">
              <a:buNone/>
            </a:pPr>
            <a:endParaRPr lang="en-US" altLang="zh-CN" sz="3200" b="1" dirty="0">
              <a:latin typeface="Agency FB" panose="020B0503020202020204" pitchFamily="34" charset="0"/>
            </a:endParaRPr>
          </a:p>
          <a:p>
            <a:pPr marL="0" indent="0">
              <a:buNone/>
            </a:pPr>
            <a:r>
              <a:rPr lang="zh-CN" altLang="en-US" sz="3200" b="1" dirty="0">
                <a:latin typeface="Agency FB" panose="020B0503020202020204" pitchFamily="34" charset="0"/>
              </a:rPr>
              <a:t>三</a:t>
            </a:r>
            <a:r>
              <a:rPr lang="en-US" altLang="zh-CN" sz="3200" b="1" dirty="0">
                <a:latin typeface="Agency FB" panose="020B0503020202020204" pitchFamily="34" charset="0"/>
              </a:rPr>
              <a:t>.  </a:t>
            </a:r>
            <a:r>
              <a:rPr lang="zh-CN" altLang="en-US" sz="3200" b="1" dirty="0">
                <a:latin typeface="Agency FB" panose="020B0503020202020204" pitchFamily="34" charset="0"/>
              </a:rPr>
              <a:t>禅修班学修引导</a:t>
            </a:r>
            <a:endParaRPr lang="en-US" altLang="zh-CN" sz="3200" b="1" dirty="0">
              <a:latin typeface="Agency FB" panose="020B0503020202020204" pitchFamily="34" charset="0"/>
            </a:endParaRPr>
          </a:p>
          <a:p>
            <a:pPr>
              <a:buFontTx/>
              <a:buChar char="-"/>
            </a:pPr>
            <a:r>
              <a:rPr lang="zh-CN" altLang="en-US" sz="3200" dirty="0">
                <a:latin typeface="Agency FB" panose="020B0503020202020204" pitchFamily="34" charset="0"/>
              </a:rPr>
              <a:t>学修进度</a:t>
            </a:r>
            <a:endParaRPr lang="en-US" altLang="zh-CN" sz="3200" dirty="0">
              <a:latin typeface="Agency FB" panose="020B0503020202020204" pitchFamily="34" charset="0"/>
            </a:endParaRPr>
          </a:p>
          <a:p>
            <a:pPr>
              <a:buFontTx/>
              <a:buChar char="-"/>
            </a:pPr>
            <a:r>
              <a:rPr lang="zh-CN" altLang="en-US" sz="3200" dirty="0">
                <a:latin typeface="Agency FB" panose="020B0503020202020204" pitchFamily="34" charset="0"/>
              </a:rPr>
              <a:t>个人自修引导</a:t>
            </a:r>
            <a:endParaRPr lang="en-US" altLang="zh-CN" sz="3200" dirty="0">
              <a:latin typeface="Agency FB" panose="020B0503020202020204" pitchFamily="34" charset="0"/>
            </a:endParaRPr>
          </a:p>
          <a:p>
            <a:pPr>
              <a:buFontTx/>
              <a:buChar char="-"/>
            </a:pPr>
            <a:r>
              <a:rPr lang="zh-CN" altLang="en-US" sz="3200" dirty="0">
                <a:latin typeface="Agency FB" panose="020B0503020202020204" pitchFamily="34" charset="0"/>
              </a:rPr>
              <a:t>闻法方法引导</a:t>
            </a:r>
            <a:endParaRPr lang="en-US" altLang="zh-CN" sz="3200" dirty="0">
              <a:latin typeface="Agency FB" panose="020B0503020202020204" pitchFamily="34" charset="0"/>
            </a:endParaRPr>
          </a:p>
          <a:p>
            <a:pPr>
              <a:buFontTx/>
              <a:buChar char="-"/>
            </a:pPr>
            <a:r>
              <a:rPr lang="zh-CN" altLang="en-US" sz="3200" dirty="0">
                <a:latin typeface="Agency FB" panose="020B0503020202020204" pitchFamily="34" charset="0"/>
              </a:rPr>
              <a:t>相关问题</a:t>
            </a:r>
            <a:endParaRPr lang="en-US" altLang="zh-CN" sz="3200" dirty="0">
              <a:latin typeface="Agency FB" panose="020B0503020202020204" pitchFamily="34" charset="0"/>
            </a:endParaRPr>
          </a:p>
          <a:p>
            <a:pPr>
              <a:buFontTx/>
              <a:buChar char="-"/>
            </a:pPr>
            <a:endParaRPr lang="en-US" altLang="zh-CN" sz="3200" b="1" dirty="0">
              <a:latin typeface="Agency FB" panose="020B0503020202020204" pitchFamily="34" charset="0"/>
            </a:endParaRPr>
          </a:p>
          <a:p>
            <a:pPr marL="0" indent="0">
              <a:buNone/>
            </a:pPr>
            <a:endParaRPr lang="en-US" altLang="zh-CN" sz="3500" b="1" dirty="0">
              <a:latin typeface="Agency FB" panose="020B0503020202020204" pitchFamily="34" charset="0"/>
            </a:endParaRPr>
          </a:p>
          <a:p>
            <a:pPr marL="0" indent="0">
              <a:buNone/>
            </a:pPr>
            <a:endParaRPr lang="en-US" sz="3500" b="1" dirty="0">
              <a:latin typeface="Agency FB" panose="020B0503020202020204" pitchFamily="34" charset="0"/>
            </a:endParaRPr>
          </a:p>
          <a:p>
            <a:pPr marL="0" indent="0">
              <a:buNone/>
            </a:pPr>
            <a:endParaRPr lang="en-US" altLang="zh-CN" sz="500" b="1" dirty="0"/>
          </a:p>
        </p:txBody>
      </p:sp>
    </p:spTree>
    <p:extLst>
      <p:ext uri="{BB962C8B-B14F-4D97-AF65-F5344CB8AC3E}">
        <p14:creationId xmlns:p14="http://schemas.microsoft.com/office/powerpoint/2010/main" val="3881767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en-US" altLang="zh-CN" sz="3400" b="1" dirty="0"/>
              <a:t> 1.3 </a:t>
            </a:r>
            <a:r>
              <a:rPr lang="zh-CN" altLang="en-US" sz="3600" b="1" dirty="0"/>
              <a:t>共修模式</a:t>
            </a:r>
          </a:p>
          <a:p>
            <a:pPr marL="0" indent="0">
              <a:buNone/>
            </a:pPr>
            <a:endParaRPr lang="en-US" altLang="zh-CN" sz="500" b="1" dirty="0"/>
          </a:p>
          <a:p>
            <a:r>
              <a:rPr lang="zh-CN" altLang="en-US" sz="2400" dirty="0"/>
              <a:t>一、总述</a:t>
            </a:r>
          </a:p>
          <a:p>
            <a:pPr marL="0" indent="0">
              <a:buNone/>
            </a:pPr>
            <a:r>
              <a:rPr lang="zh-CN" altLang="en-US" sz="2400" dirty="0"/>
              <a:t>本文档介绍禅修班小组共修的具体方式，包括共修步骤、每个步骤的详细说明等。请各小组参照本文介绍展开共修，尤其是组长应对共修模式深谙于心，组织并跟进每次共修！</a:t>
            </a:r>
          </a:p>
          <a:p>
            <a:r>
              <a:rPr lang="zh-CN" altLang="en-US" sz="2400" dirty="0"/>
              <a:t>二、小组共修及其步骤</a:t>
            </a:r>
          </a:p>
          <a:p>
            <a:pPr marL="0" indent="0">
              <a:buNone/>
            </a:pPr>
            <a:r>
              <a:rPr lang="zh-CN" altLang="en-US" sz="2400" dirty="0"/>
              <a:t>禅修班采用小组内再分成若干“小组“，大家轮流负责每次串讲的共修方式，一周一次的共修频率。共修的力量极为强大，诚如华智仁波切所言，共修犹如熊熊烈火，个人修持则如渺渺火星。</a:t>
            </a:r>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2732559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500" b="1" dirty="0"/>
          </a:p>
          <a:p>
            <a:pPr marL="0" indent="0">
              <a:buNone/>
            </a:pPr>
            <a:r>
              <a:rPr lang="zh-CN" altLang="en-US" sz="2400" dirty="0"/>
              <a:t>班级学员在班长的组织下一起共修。为了促进学员学修，班内学员轮流担任主持人，负责回顾、串讲、讨论控制、总结等。</a:t>
            </a:r>
          </a:p>
          <a:p>
            <a:pPr marL="0" indent="0">
              <a:buNone/>
            </a:pPr>
            <a:r>
              <a:rPr lang="zh-CN" altLang="en-US" sz="2400" dirty="0"/>
              <a:t>具体方法是：班内再分“小组”，学员根据本班人数平均分配“小组”，每一本书学完之前这个“小组”的人员是固定的，教材的每一课由一个“小组”负责带领大家学习讨论。共修程序包括五个步骤：</a:t>
            </a:r>
          </a:p>
          <a:p>
            <a:pPr marL="0" indent="0">
              <a:buNone/>
            </a:pPr>
            <a:r>
              <a:rPr lang="en-US" altLang="zh-CN" sz="2400" dirty="0"/>
              <a:t>1. </a:t>
            </a:r>
            <a:r>
              <a:rPr lang="zh-CN" altLang="en-US" sz="2400" dirty="0"/>
              <a:t>课前念诵                </a:t>
            </a:r>
          </a:p>
          <a:p>
            <a:pPr marL="0" indent="0">
              <a:buNone/>
            </a:pPr>
            <a:r>
              <a:rPr lang="en-US" altLang="zh-CN" sz="2400" dirty="0"/>
              <a:t>2. </a:t>
            </a:r>
            <a:r>
              <a:rPr lang="zh-CN" altLang="en-US" sz="2400" dirty="0"/>
              <a:t>听闻上师讲法视频   </a:t>
            </a:r>
          </a:p>
          <a:p>
            <a:pPr marL="0" indent="0">
              <a:buNone/>
            </a:pPr>
            <a:r>
              <a:rPr lang="en-US" altLang="zh-CN" sz="2400" dirty="0"/>
              <a:t>3. </a:t>
            </a:r>
            <a:r>
              <a:rPr lang="zh-CN" altLang="en-US" sz="2400" dirty="0"/>
              <a:t>学习讨论教材法义   </a:t>
            </a:r>
          </a:p>
          <a:p>
            <a:pPr marL="0" indent="0">
              <a:buNone/>
            </a:pPr>
            <a:r>
              <a:rPr lang="en-US" altLang="zh-CN" sz="2400" dirty="0"/>
              <a:t>4. </a:t>
            </a:r>
            <a:r>
              <a:rPr lang="zh-CN" altLang="en-US" sz="2400" dirty="0"/>
              <a:t>打坐禅修（打坐禅修在进入实修阶段后安排）</a:t>
            </a:r>
          </a:p>
          <a:p>
            <a:pPr marL="0" indent="0">
              <a:buNone/>
            </a:pPr>
            <a:r>
              <a:rPr lang="en-US" altLang="zh-CN" sz="2400" dirty="0"/>
              <a:t>5. </a:t>
            </a:r>
            <a:r>
              <a:rPr lang="zh-CN" altLang="en-US" sz="2400" dirty="0"/>
              <a:t>课后回向                  </a:t>
            </a:r>
          </a:p>
          <a:p>
            <a:endParaRPr lang="zh-CN" altLang="en-US" sz="2200" dirty="0"/>
          </a:p>
        </p:txBody>
      </p:sp>
    </p:spTree>
    <p:extLst>
      <p:ext uri="{BB962C8B-B14F-4D97-AF65-F5344CB8AC3E}">
        <p14:creationId xmlns:p14="http://schemas.microsoft.com/office/powerpoint/2010/main" val="123001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500" b="1" dirty="0"/>
          </a:p>
          <a:p>
            <a:r>
              <a:rPr lang="zh-CN" altLang="en-US" sz="2400" dirty="0"/>
              <a:t>三、班级共修的主体环节</a:t>
            </a:r>
          </a:p>
          <a:p>
            <a:pPr marL="0" indent="0">
              <a:buNone/>
            </a:pPr>
            <a:r>
              <a:rPr lang="zh-CN" altLang="en-US" sz="2400" dirty="0"/>
              <a:t>上面五个步骤中的 </a:t>
            </a:r>
            <a:r>
              <a:rPr lang="en-US" altLang="zh-CN" sz="2400" dirty="0"/>
              <a:t>"2. </a:t>
            </a:r>
            <a:r>
              <a:rPr lang="zh-CN" altLang="en-US" sz="2400" dirty="0"/>
              <a:t>听闻上师讲法视频”和</a:t>
            </a:r>
            <a:r>
              <a:rPr lang="en-US" altLang="zh-CN" sz="2400" dirty="0"/>
              <a:t>"3. </a:t>
            </a:r>
            <a:r>
              <a:rPr lang="zh-CN" altLang="en-US" sz="2400" dirty="0"/>
              <a:t>学习讨论教材法义”是班级共修教材前两册时的主要内容。这两部分在操作上又可具体细化为五个环节，即：</a:t>
            </a:r>
          </a:p>
          <a:p>
            <a:pPr marL="0" indent="0">
              <a:buNone/>
            </a:pPr>
            <a:r>
              <a:rPr lang="en-US" altLang="zh-CN" sz="2400" dirty="0"/>
              <a:t>1. </a:t>
            </a:r>
            <a:r>
              <a:rPr lang="zh-CN" altLang="en-US" sz="2400" dirty="0"/>
              <a:t>上期回顾</a:t>
            </a:r>
          </a:p>
          <a:p>
            <a:pPr marL="0" indent="0">
              <a:buNone/>
            </a:pPr>
            <a:r>
              <a:rPr lang="en-US" altLang="zh-CN" sz="2400" dirty="0"/>
              <a:t>2. </a:t>
            </a:r>
            <a:r>
              <a:rPr lang="zh-CN" altLang="en-US" sz="2400" dirty="0"/>
              <a:t>听闻视频</a:t>
            </a:r>
          </a:p>
          <a:p>
            <a:pPr marL="0" indent="0">
              <a:buNone/>
            </a:pPr>
            <a:r>
              <a:rPr lang="en-US" altLang="zh-CN" sz="2400" dirty="0"/>
              <a:t>3. </a:t>
            </a:r>
            <a:r>
              <a:rPr lang="zh-CN" altLang="en-US" sz="2400" dirty="0"/>
              <a:t>本期串讲</a:t>
            </a:r>
          </a:p>
          <a:p>
            <a:pPr marL="0" indent="0">
              <a:buNone/>
            </a:pPr>
            <a:r>
              <a:rPr lang="en-US" altLang="zh-CN" sz="2400" dirty="0"/>
              <a:t>4. </a:t>
            </a:r>
            <a:r>
              <a:rPr lang="zh-CN" altLang="en-US" sz="2400" dirty="0"/>
              <a:t>讨论分享</a:t>
            </a:r>
          </a:p>
          <a:p>
            <a:pPr marL="0" indent="0">
              <a:buNone/>
            </a:pPr>
            <a:r>
              <a:rPr lang="en-US" altLang="zh-CN" sz="2400" dirty="0"/>
              <a:t>5. </a:t>
            </a:r>
            <a:r>
              <a:rPr lang="zh-CN" altLang="en-US" sz="2400" dirty="0"/>
              <a:t>总结宣导</a:t>
            </a:r>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2747831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500" b="1" dirty="0"/>
          </a:p>
          <a:p>
            <a:r>
              <a:rPr lang="zh-CN" altLang="en-US" sz="2400" dirty="0"/>
              <a:t>每个环节的详细说明如下：</a:t>
            </a:r>
          </a:p>
          <a:p>
            <a:pPr marL="0" indent="0">
              <a:buNone/>
            </a:pPr>
            <a:r>
              <a:rPr lang="en-US" altLang="zh-CN" sz="2400" b="1" dirty="0"/>
              <a:t>1. </a:t>
            </a:r>
            <a:r>
              <a:rPr lang="zh-CN" altLang="en-US" sz="2400" b="1" dirty="0"/>
              <a:t>上期回顾</a:t>
            </a:r>
            <a:endParaRPr lang="zh-CN" altLang="en-US" sz="2400" dirty="0"/>
          </a:p>
          <a:p>
            <a:pPr marL="0" indent="0">
              <a:buNone/>
            </a:pPr>
            <a:r>
              <a:rPr lang="en-US" altLang="zh-CN" sz="2400" b="1" dirty="0"/>
              <a:t>【</a:t>
            </a:r>
            <a:r>
              <a:rPr lang="zh-CN" altLang="en-US" sz="2400" b="1" dirty="0"/>
              <a:t>目的</a:t>
            </a:r>
            <a:r>
              <a:rPr lang="en-US" altLang="zh-CN" sz="2400" b="1" dirty="0"/>
              <a:t>】</a:t>
            </a:r>
            <a:r>
              <a:rPr lang="zh-CN" altLang="en-US" sz="2400" dirty="0"/>
              <a:t>法义上衔接过渡、承上启下。</a:t>
            </a:r>
          </a:p>
          <a:p>
            <a:pPr marL="0" indent="0">
              <a:buNone/>
            </a:pPr>
            <a:r>
              <a:rPr lang="en-US" altLang="zh-CN" sz="2400" b="1" dirty="0"/>
              <a:t>【</a:t>
            </a:r>
            <a:r>
              <a:rPr lang="zh-CN" altLang="en-US" sz="2400" b="1" dirty="0"/>
              <a:t>方法</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复习回顾：</a:t>
            </a:r>
          </a:p>
          <a:p>
            <a:pPr marL="0" indent="0">
              <a:buNone/>
            </a:pPr>
            <a:r>
              <a:rPr lang="zh-CN" altLang="en-US" sz="2400" dirty="0"/>
              <a:t> 复习上期法义的主要内容，回顾上次共修时的讨论重点；</a:t>
            </a:r>
          </a:p>
          <a:p>
            <a:pPr marL="0" indent="0">
              <a:buNone/>
            </a:pPr>
            <a:r>
              <a:rPr lang="zh-CN" altLang="en-US" sz="2400" dirty="0"/>
              <a:t> </a:t>
            </a:r>
            <a:r>
              <a:rPr lang="en-US" altLang="zh-CN" sz="2400" dirty="0"/>
              <a:t>2) </a:t>
            </a:r>
            <a:r>
              <a:rPr lang="zh-CN" altLang="en-US" sz="2400" dirty="0"/>
              <a:t>受益分享</a:t>
            </a:r>
            <a:r>
              <a:rPr lang="en-US" altLang="zh-CN" sz="2400" dirty="0"/>
              <a:t>:</a:t>
            </a:r>
          </a:p>
          <a:p>
            <a:pPr marL="0" indent="0">
              <a:buNone/>
            </a:pPr>
            <a:r>
              <a:rPr lang="en-US" altLang="zh-CN" sz="2400" dirty="0"/>
              <a:t> </a:t>
            </a:r>
            <a:r>
              <a:rPr lang="zh-CN" altLang="en-US" sz="2400" dirty="0"/>
              <a:t>分享上期共修后自己观念、心态和生活中的受益。</a:t>
            </a:r>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721989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500" b="1" dirty="0"/>
          </a:p>
          <a:p>
            <a:r>
              <a:rPr lang="en-US" altLang="zh-CN" sz="2400" b="1" dirty="0"/>
              <a:t>【</a:t>
            </a:r>
            <a:r>
              <a:rPr lang="zh-CN" altLang="en-US" sz="2400" b="1" dirty="0"/>
              <a:t>注意事项</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时间控制：</a:t>
            </a:r>
          </a:p>
          <a:p>
            <a:pPr marL="0" indent="0">
              <a:buNone/>
            </a:pPr>
            <a:r>
              <a:rPr lang="zh-CN" altLang="en-US" sz="2400" dirty="0"/>
              <a:t> 根据班级共修时间掌握，不宜影响本期共修的主要内容；</a:t>
            </a:r>
          </a:p>
          <a:p>
            <a:pPr marL="0" indent="0">
              <a:buNone/>
            </a:pPr>
            <a:r>
              <a:rPr lang="zh-CN" altLang="en-US" sz="2400" dirty="0"/>
              <a:t> </a:t>
            </a:r>
            <a:r>
              <a:rPr lang="en-US" altLang="zh-CN" sz="2400" dirty="0"/>
              <a:t>2) </a:t>
            </a:r>
            <a:r>
              <a:rPr lang="zh-CN" altLang="en-US" sz="2400" dirty="0"/>
              <a:t>内容控制</a:t>
            </a:r>
            <a:r>
              <a:rPr lang="en-US" altLang="zh-CN" sz="2400" dirty="0"/>
              <a:t>:</a:t>
            </a:r>
          </a:p>
          <a:p>
            <a:pPr marL="0" indent="0">
              <a:buNone/>
            </a:pPr>
            <a:r>
              <a:rPr lang="en-US" altLang="zh-CN" sz="2400" dirty="0"/>
              <a:t> </a:t>
            </a:r>
            <a:r>
              <a:rPr lang="zh-CN" altLang="en-US" sz="2400" dirty="0"/>
              <a:t>以复习回顾为主，不宜过多涉及个人疑惑；</a:t>
            </a:r>
          </a:p>
          <a:p>
            <a:pPr marL="0" indent="0">
              <a:buNone/>
            </a:pPr>
            <a:r>
              <a:rPr lang="zh-CN" altLang="en-US" sz="2400" dirty="0"/>
              <a:t> </a:t>
            </a:r>
            <a:r>
              <a:rPr lang="en-US" altLang="zh-CN" sz="2400" dirty="0"/>
              <a:t>3) </a:t>
            </a:r>
            <a:r>
              <a:rPr lang="zh-CN" altLang="en-US" sz="2400" dirty="0"/>
              <a:t>人员安排</a:t>
            </a:r>
            <a:r>
              <a:rPr lang="en-US" altLang="zh-CN" sz="2400" dirty="0"/>
              <a:t>:</a:t>
            </a:r>
          </a:p>
          <a:p>
            <a:pPr marL="0" indent="0">
              <a:buNone/>
            </a:pPr>
            <a:r>
              <a:rPr lang="en-US" altLang="zh-CN" sz="2400" dirty="0"/>
              <a:t> </a:t>
            </a:r>
            <a:r>
              <a:rPr lang="zh-CN" altLang="en-US" sz="2400" dirty="0"/>
              <a:t>复习回顾和受益分享可根据班里具体情况选定人员。</a:t>
            </a:r>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353470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500" b="1" dirty="0"/>
          </a:p>
          <a:p>
            <a:r>
              <a:rPr lang="en-US" altLang="zh-CN" sz="2400" b="1" dirty="0"/>
              <a:t>2. </a:t>
            </a:r>
            <a:r>
              <a:rPr lang="zh-CN" altLang="en-US" sz="2400" b="1" dirty="0"/>
              <a:t>听闻视频</a:t>
            </a:r>
            <a:endParaRPr lang="zh-CN" altLang="en-US" sz="2400" dirty="0"/>
          </a:p>
          <a:p>
            <a:pPr marL="0" indent="0">
              <a:buNone/>
            </a:pPr>
            <a:r>
              <a:rPr lang="en-US" altLang="zh-CN" sz="2400" b="1" dirty="0"/>
              <a:t>【</a:t>
            </a:r>
            <a:r>
              <a:rPr lang="zh-CN" altLang="en-US" sz="2400" b="1" dirty="0"/>
              <a:t>目的</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与法本相互参照，更准确、全面地理解法义。</a:t>
            </a:r>
          </a:p>
          <a:p>
            <a:pPr marL="0" indent="0">
              <a:buNone/>
            </a:pPr>
            <a:r>
              <a:rPr lang="zh-CN" altLang="en-US" sz="2400" dirty="0"/>
              <a:t> </a:t>
            </a:r>
            <a:r>
              <a:rPr lang="en-US" altLang="zh-CN" sz="2400" dirty="0"/>
              <a:t>2) </a:t>
            </a:r>
            <a:r>
              <a:rPr lang="zh-CN" altLang="en-US" sz="2400" dirty="0"/>
              <a:t>为共同讨论法义做好前期准备。</a:t>
            </a:r>
          </a:p>
          <a:p>
            <a:pPr marL="0" indent="0">
              <a:buNone/>
            </a:pPr>
            <a:r>
              <a:rPr lang="en-US" altLang="zh-CN" sz="2400" b="1" dirty="0"/>
              <a:t>【</a:t>
            </a:r>
            <a:r>
              <a:rPr lang="zh-CN" altLang="en-US" sz="2400" b="1" dirty="0"/>
              <a:t>方法</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共同观看上师讲法视频。</a:t>
            </a:r>
          </a:p>
          <a:p>
            <a:pPr marL="0" indent="0">
              <a:buNone/>
            </a:pPr>
            <a:r>
              <a:rPr lang="zh-CN" altLang="en-US" sz="2400" dirty="0"/>
              <a:t> </a:t>
            </a:r>
            <a:r>
              <a:rPr lang="en-US" altLang="zh-CN" sz="2400" dirty="0"/>
              <a:t>2) </a:t>
            </a:r>
            <a:r>
              <a:rPr lang="zh-CN" altLang="en-US" sz="2400" dirty="0"/>
              <a:t>整课视频的时间较长，可以根据每次共修内容分段听闻。</a:t>
            </a:r>
          </a:p>
          <a:p>
            <a:pPr marL="0" indent="0">
              <a:buNone/>
            </a:pPr>
            <a:r>
              <a:rPr lang="en-US" altLang="zh-CN" sz="2400" b="1" dirty="0"/>
              <a:t>【</a:t>
            </a:r>
            <a:r>
              <a:rPr lang="zh-CN" altLang="en-US" sz="2400" b="1" dirty="0"/>
              <a:t>注意事项</a:t>
            </a:r>
            <a:r>
              <a:rPr lang="en-US" altLang="zh-CN" sz="2400" b="1" dirty="0"/>
              <a:t>】</a:t>
            </a:r>
            <a:endParaRPr lang="zh-CN" altLang="en-US" sz="2400" dirty="0"/>
          </a:p>
          <a:p>
            <a:pPr marL="0" indent="0">
              <a:buNone/>
            </a:pPr>
            <a:r>
              <a:rPr lang="zh-CN" altLang="en-US" sz="2400" dirty="0"/>
              <a:t> 除三过、净六垢、断除五种不持，依止四种想。</a:t>
            </a:r>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2903300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500" b="1" dirty="0"/>
          </a:p>
          <a:p>
            <a:r>
              <a:rPr lang="en-US" altLang="zh-CN" sz="2400" b="1" dirty="0"/>
              <a:t>3. </a:t>
            </a:r>
            <a:r>
              <a:rPr lang="zh-CN" altLang="en-US" sz="2400" b="1" dirty="0"/>
              <a:t>本期串讲</a:t>
            </a:r>
            <a:endParaRPr lang="zh-CN" altLang="en-US" sz="2400" dirty="0"/>
          </a:p>
          <a:p>
            <a:pPr marL="0" indent="0">
              <a:buNone/>
            </a:pPr>
            <a:r>
              <a:rPr lang="en-US" altLang="zh-CN" sz="2400" b="1" dirty="0"/>
              <a:t>【</a:t>
            </a:r>
            <a:r>
              <a:rPr lang="zh-CN" altLang="en-US" sz="2400" b="1" dirty="0"/>
              <a:t>目的</a:t>
            </a:r>
            <a:r>
              <a:rPr lang="en-US" altLang="zh-CN" sz="2400" b="1" dirty="0"/>
              <a:t>】</a:t>
            </a:r>
            <a:endParaRPr lang="zh-CN" altLang="en-US" sz="2400" dirty="0"/>
          </a:p>
          <a:p>
            <a:pPr marL="0" indent="0">
              <a:buNone/>
            </a:pPr>
            <a:r>
              <a:rPr lang="zh-CN" altLang="en-US" sz="2400" dirty="0"/>
              <a:t> 明晰法义主要内容和讲法思路。</a:t>
            </a:r>
          </a:p>
          <a:p>
            <a:pPr marL="0" indent="0">
              <a:buNone/>
            </a:pPr>
            <a:r>
              <a:rPr lang="en-US" altLang="zh-CN" sz="2400" b="1" dirty="0"/>
              <a:t>【</a:t>
            </a:r>
            <a:r>
              <a:rPr lang="zh-CN" altLang="en-US" sz="2400" b="1" dirty="0"/>
              <a:t>方法</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理清框架：</a:t>
            </a:r>
          </a:p>
          <a:p>
            <a:pPr marL="0" indent="0">
              <a:buNone/>
            </a:pPr>
            <a:r>
              <a:rPr lang="zh-CN" altLang="en-US" sz="2400" dirty="0"/>
              <a:t> 参照法本，明确本期法义的纲要与核心；</a:t>
            </a:r>
          </a:p>
          <a:p>
            <a:pPr marL="0" indent="0">
              <a:buNone/>
            </a:pPr>
            <a:r>
              <a:rPr lang="zh-CN" altLang="en-US" sz="2400" dirty="0"/>
              <a:t> </a:t>
            </a:r>
            <a:r>
              <a:rPr lang="en-US" altLang="zh-CN" sz="2400" dirty="0"/>
              <a:t>2) </a:t>
            </a:r>
            <a:r>
              <a:rPr lang="zh-CN" altLang="en-US" sz="2400" dirty="0"/>
              <a:t>突出重点：</a:t>
            </a:r>
          </a:p>
          <a:p>
            <a:pPr marL="0" indent="0">
              <a:buNone/>
            </a:pPr>
            <a:r>
              <a:rPr lang="zh-CN" altLang="en-US" sz="2400" dirty="0"/>
              <a:t> 提炼出法义要点，以作为学习讨论的重点；</a:t>
            </a:r>
          </a:p>
          <a:p>
            <a:pPr marL="0" indent="0">
              <a:buNone/>
            </a:pPr>
            <a:r>
              <a:rPr lang="zh-CN" altLang="en-US" sz="2400" dirty="0"/>
              <a:t> </a:t>
            </a:r>
            <a:r>
              <a:rPr lang="en-US" altLang="zh-CN" sz="2400" dirty="0"/>
              <a:t>3) </a:t>
            </a:r>
            <a:r>
              <a:rPr lang="zh-CN" altLang="en-US" sz="2400" dirty="0"/>
              <a:t>全面归纳：</a:t>
            </a:r>
          </a:p>
          <a:p>
            <a:pPr marL="0" indent="0">
              <a:buNone/>
            </a:pPr>
            <a:r>
              <a:rPr lang="zh-CN" altLang="en-US" sz="2400" dirty="0"/>
              <a:t> 串讲忌对照诵读，忌脱离法义，应做到要点全面、详略得当。</a:t>
            </a:r>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4099002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500" b="1" dirty="0"/>
          </a:p>
          <a:p>
            <a:r>
              <a:rPr lang="en-US" altLang="zh-CN" sz="2400" b="1" dirty="0"/>
              <a:t>【</a:t>
            </a:r>
            <a:r>
              <a:rPr lang="zh-CN" altLang="en-US" sz="2400" b="1" dirty="0"/>
              <a:t>注意事项</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串讲需建立在对法义完整、准确理解基础上；</a:t>
            </a:r>
          </a:p>
          <a:p>
            <a:pPr marL="0" indent="0">
              <a:buNone/>
            </a:pPr>
            <a:r>
              <a:rPr lang="zh-CN" altLang="en-US" sz="2400" dirty="0"/>
              <a:t> </a:t>
            </a:r>
            <a:r>
              <a:rPr lang="en-US" altLang="zh-CN" sz="2400" dirty="0"/>
              <a:t>2) </a:t>
            </a:r>
            <a:r>
              <a:rPr lang="zh-CN" altLang="en-US" sz="2400" dirty="0"/>
              <a:t>串讲可以使用自己的语言，但不能加注太多的个人价值判断；</a:t>
            </a:r>
          </a:p>
          <a:p>
            <a:pPr marL="0" indent="0">
              <a:buNone/>
            </a:pPr>
            <a:r>
              <a:rPr lang="zh-CN" altLang="en-US" sz="2400" dirty="0"/>
              <a:t> </a:t>
            </a:r>
            <a:r>
              <a:rPr lang="en-US" altLang="zh-CN" sz="2400" dirty="0"/>
              <a:t>3) </a:t>
            </a:r>
            <a:r>
              <a:rPr lang="zh-CN" altLang="en-US" sz="2400" dirty="0"/>
              <a:t>串讲由班内学员轮流承担，并由其承担讨论分享的主持。</a:t>
            </a:r>
          </a:p>
          <a:p>
            <a:pPr marL="0" indent="0">
              <a:buNone/>
            </a:pPr>
            <a:r>
              <a:rPr lang="zh-CN" altLang="en-US" sz="2400" dirty="0"/>
              <a:t> </a:t>
            </a:r>
            <a:r>
              <a:rPr lang="en-US" altLang="zh-CN" sz="2400" dirty="0"/>
              <a:t>4) </a:t>
            </a:r>
            <a:r>
              <a:rPr lang="zh-CN" altLang="en-US" sz="2400" dirty="0"/>
              <a:t>不要因为怕讲错了就不发言，大家都是刚开始学习，可以互相帮助。</a:t>
            </a:r>
          </a:p>
          <a:p>
            <a:pPr marL="0" indent="0">
              <a:buNone/>
            </a:pPr>
            <a:r>
              <a:rPr lang="zh-CN" altLang="en-US" sz="2400" dirty="0"/>
              <a:t>  </a:t>
            </a:r>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660435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zh-CN" altLang="en-US" sz="2400" dirty="0"/>
              <a:t>  </a:t>
            </a:r>
            <a:r>
              <a:rPr lang="en-US" altLang="zh-CN" sz="2400" b="1" dirty="0"/>
              <a:t>4.</a:t>
            </a:r>
            <a:r>
              <a:rPr lang="zh-CN" altLang="en-US" sz="2400" b="1" dirty="0"/>
              <a:t>讨论分享</a:t>
            </a:r>
            <a:endParaRPr lang="zh-CN" altLang="en-US" sz="2400" dirty="0"/>
          </a:p>
          <a:p>
            <a:pPr marL="0" indent="0">
              <a:buNone/>
            </a:pPr>
            <a:r>
              <a:rPr lang="en-US" altLang="zh-CN" sz="2400" b="1" dirty="0"/>
              <a:t>【</a:t>
            </a:r>
            <a:r>
              <a:rPr lang="zh-CN" altLang="en-US" sz="2400" b="1" dirty="0"/>
              <a:t>目的</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遣除法义理解上的疑惑，完整受持上师所讲法义；</a:t>
            </a:r>
          </a:p>
          <a:p>
            <a:pPr marL="0" indent="0">
              <a:buNone/>
            </a:pPr>
            <a:r>
              <a:rPr lang="zh-CN" altLang="en-US" sz="2400" dirty="0"/>
              <a:t> </a:t>
            </a:r>
            <a:r>
              <a:rPr lang="en-US" altLang="zh-CN" sz="2400" dirty="0"/>
              <a:t>2) </a:t>
            </a:r>
            <a:r>
              <a:rPr lang="zh-CN" altLang="en-US" sz="2400" dirty="0"/>
              <a:t>结合自身分享心得，以此加强对于法义的体会和认识。</a:t>
            </a:r>
          </a:p>
          <a:p>
            <a:pPr marL="0" indent="0">
              <a:buNone/>
            </a:pPr>
            <a:r>
              <a:rPr lang="en-US" altLang="zh-CN" sz="2400" b="1" dirty="0"/>
              <a:t>【</a:t>
            </a:r>
            <a:r>
              <a:rPr lang="zh-CN" altLang="en-US" sz="2400" b="1" dirty="0"/>
              <a:t>方法</a:t>
            </a:r>
            <a:r>
              <a:rPr lang="en-US" altLang="zh-CN" sz="2400" b="1" dirty="0"/>
              <a:t>】</a:t>
            </a:r>
            <a:endParaRPr lang="zh-CN" altLang="en-US" sz="2400" dirty="0"/>
          </a:p>
          <a:p>
            <a:pPr marL="0" indent="0">
              <a:buNone/>
            </a:pPr>
            <a:r>
              <a:rPr lang="zh-CN" altLang="en-US" sz="2400" dirty="0"/>
              <a:t> </a:t>
            </a:r>
            <a:r>
              <a:rPr lang="en-US" altLang="zh-CN" sz="2400" dirty="0"/>
              <a:t>1) </a:t>
            </a:r>
            <a:r>
              <a:rPr lang="zh-CN" altLang="en-US" sz="2400" dirty="0"/>
              <a:t>疑惑探讨：</a:t>
            </a:r>
          </a:p>
          <a:p>
            <a:pPr marL="0" indent="0">
              <a:buNone/>
            </a:pPr>
            <a:r>
              <a:rPr lang="zh-CN" altLang="en-US" sz="2400" dirty="0"/>
              <a:t> 对于法义理解上的疑惑之处，共同结合法义讨论解决；</a:t>
            </a:r>
          </a:p>
          <a:p>
            <a:pPr marL="0" indent="0">
              <a:buNone/>
            </a:pPr>
            <a:r>
              <a:rPr lang="zh-CN" altLang="en-US" sz="2400" dirty="0"/>
              <a:t> </a:t>
            </a:r>
            <a:r>
              <a:rPr lang="en-US" altLang="zh-CN" sz="2400" dirty="0"/>
              <a:t>2) </a:t>
            </a:r>
            <a:r>
              <a:rPr lang="zh-CN" altLang="en-US" sz="2400" dirty="0"/>
              <a:t>法义认识</a:t>
            </a:r>
            <a:r>
              <a:rPr lang="en-US" altLang="zh-CN" sz="2400" dirty="0"/>
              <a:t>:</a:t>
            </a:r>
          </a:p>
          <a:p>
            <a:pPr marL="0" indent="0">
              <a:buNone/>
            </a:pPr>
            <a:r>
              <a:rPr lang="en-US" altLang="zh-CN" sz="2400" dirty="0"/>
              <a:t> </a:t>
            </a:r>
            <a:r>
              <a:rPr lang="zh-CN" altLang="en-US" sz="2400" dirty="0"/>
              <a:t>结合所学的其他教证理证，深化对当期主题、法义的认识；</a:t>
            </a:r>
          </a:p>
          <a:p>
            <a:pPr marL="0" indent="0">
              <a:buNone/>
            </a:pPr>
            <a:r>
              <a:rPr lang="zh-CN" altLang="en-US" sz="2400" dirty="0"/>
              <a:t> </a:t>
            </a:r>
            <a:r>
              <a:rPr lang="en-US" altLang="zh-CN" sz="2400" dirty="0"/>
              <a:t>3) </a:t>
            </a:r>
            <a:r>
              <a:rPr lang="zh-CN" altLang="en-US" sz="2400" dirty="0"/>
              <a:t>心得分享</a:t>
            </a:r>
            <a:r>
              <a:rPr lang="en-US" altLang="zh-CN" sz="2400" dirty="0"/>
              <a:t>:</a:t>
            </a:r>
          </a:p>
          <a:p>
            <a:pPr marL="0" indent="0">
              <a:buNone/>
            </a:pPr>
            <a:r>
              <a:rPr lang="en-US" altLang="zh-CN" sz="2400" dirty="0"/>
              <a:t> </a:t>
            </a:r>
            <a:r>
              <a:rPr lang="zh-CN" altLang="en-US" sz="2400" dirty="0"/>
              <a:t>将法义与现实生活相联系，分享自己的不足、感悟和体会。</a:t>
            </a:r>
          </a:p>
          <a:p>
            <a:pPr marL="0" indent="0">
              <a:buNone/>
            </a:pPr>
            <a:endParaRPr lang="zh-CN" altLang="en-US" sz="2400" dirty="0"/>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2757873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en-US" altLang="zh-CN" sz="2400" b="1" dirty="0"/>
              <a:t>【</a:t>
            </a:r>
            <a:r>
              <a:rPr lang="zh-CN" altLang="en-US" sz="2400" b="1" dirty="0"/>
              <a:t>注意事项</a:t>
            </a:r>
            <a:r>
              <a:rPr lang="en-US" altLang="zh-CN" sz="2400" b="1" dirty="0"/>
              <a:t>】</a:t>
            </a:r>
            <a:endParaRPr lang="zh-CN" altLang="en-US" sz="2400" dirty="0"/>
          </a:p>
          <a:p>
            <a:pPr marL="0" indent="0">
              <a:buNone/>
            </a:pPr>
            <a:r>
              <a:rPr lang="en-US" altLang="zh-CN" sz="2400" dirty="0"/>
              <a:t> 1) </a:t>
            </a:r>
            <a:r>
              <a:rPr lang="zh-CN" altLang="en-US" sz="2400" dirty="0"/>
              <a:t>讨论分享要注意检讨自身不足、随喜他人功德；</a:t>
            </a:r>
          </a:p>
          <a:p>
            <a:pPr marL="0" indent="0">
              <a:buNone/>
            </a:pPr>
            <a:r>
              <a:rPr lang="zh-CN" altLang="en-US" sz="2400" dirty="0"/>
              <a:t> </a:t>
            </a:r>
            <a:r>
              <a:rPr lang="en-US" altLang="zh-CN" sz="2400" dirty="0"/>
              <a:t>2) </a:t>
            </a:r>
            <a:r>
              <a:rPr lang="zh-CN" altLang="en-US" sz="2400" dirty="0"/>
              <a:t>疑惑探讨是前期共修的重点，随着学修深入，心得分享应当成为共修的主体。这也是班级共修能否有所收获的关键；</a:t>
            </a:r>
          </a:p>
          <a:p>
            <a:pPr marL="0" indent="0">
              <a:buNone/>
            </a:pPr>
            <a:r>
              <a:rPr lang="zh-CN" altLang="en-US" sz="2400" dirty="0"/>
              <a:t> </a:t>
            </a:r>
            <a:r>
              <a:rPr lang="en-US" altLang="zh-CN" sz="2400" dirty="0"/>
              <a:t>3) </a:t>
            </a:r>
            <a:r>
              <a:rPr lang="zh-CN" altLang="en-US" sz="2400" dirty="0"/>
              <a:t>共修后，班长或轮值学员将未能解答的疑问</a:t>
            </a:r>
            <a:r>
              <a:rPr lang="en-US" altLang="zh-CN" sz="2400" dirty="0"/>
              <a:t>,</a:t>
            </a:r>
            <a:r>
              <a:rPr lang="zh-CN" altLang="en-US" sz="2400" dirty="0"/>
              <a:t>可将问题发到慧灯禅修课程官方邮箱</a:t>
            </a:r>
            <a:r>
              <a:rPr lang="en-US" altLang="zh-CN" sz="2400" dirty="0"/>
              <a:t>:</a:t>
            </a:r>
            <a:r>
              <a:rPr lang="en-US" altLang="zh-CN" sz="2400" dirty="0">
                <a:hlinkClick r:id="rId2"/>
              </a:rPr>
              <a:t>classluminouswisdom@gmail.com</a:t>
            </a:r>
            <a:endParaRPr lang="zh-CN" altLang="en-US" sz="2400" dirty="0"/>
          </a:p>
          <a:p>
            <a:pPr marL="0" indent="0">
              <a:buNone/>
            </a:pPr>
            <a:endParaRPr lang="zh-CN" altLang="en-US" sz="2400" dirty="0"/>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205293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r>
              <a:rPr lang="en-US" altLang="zh-CN" sz="3200" b="1" dirty="0"/>
              <a:t> 1.1 </a:t>
            </a:r>
            <a:r>
              <a:rPr lang="zh-CN" altLang="en-US" sz="3200" b="1" dirty="0"/>
              <a:t>学修简章</a:t>
            </a:r>
            <a:endParaRPr lang="en-US" altLang="zh-CN" sz="3200" b="1" dirty="0"/>
          </a:p>
          <a:p>
            <a:pPr marL="0" indent="0">
              <a:buNone/>
            </a:pPr>
            <a:endParaRPr lang="en-US" altLang="zh-CN" sz="500" b="1" dirty="0"/>
          </a:p>
          <a:p>
            <a:pPr marL="0" indent="0">
              <a:buNone/>
            </a:pPr>
            <a:r>
              <a:rPr lang="zh-CN" altLang="en-US" sz="2400" b="1" dirty="0"/>
              <a:t>一、禅修班简介</a:t>
            </a:r>
          </a:p>
          <a:p>
            <a:r>
              <a:rPr lang="zh-CN" altLang="en-US" sz="2200" dirty="0"/>
              <a:t>当今社会许多佛教徒，只知烧香拜佛，不懂得该如何正确学习并修持佛法。而且，随着生活节奏加快，压力不断激增，也没有时间学习大量的佛教理论。因此，佛教徒非常需要一种轻松学习佛法的方式。</a:t>
            </a:r>
          </a:p>
          <a:p>
            <a:r>
              <a:rPr lang="zh-CN" altLang="en-US" sz="2200" dirty="0"/>
              <a:t>为了让更多想学佛的人找到正确的方向，进入解脱道，缓解生活中的压力和烦恼，佛教徒自发性地组建了禅修班。旨在以简单、轻松和便捷的方式，学习并体验藏传佛教的核心内容，实践自利利他的目标。</a:t>
            </a:r>
          </a:p>
          <a:p>
            <a:r>
              <a:rPr lang="zh-CN" altLang="en-US" sz="2200" dirty="0"/>
              <a:t>希望通过正确如法的学修，让佛陀智慧的明灯可以点亮每一位众生心中智慧的火焰，令所有众生都能获得安乐与最终的解脱自在！</a:t>
            </a:r>
            <a:endParaRPr lang="en-US" altLang="zh-CN" sz="2200" dirty="0"/>
          </a:p>
          <a:p>
            <a:pPr marL="0" indent="0">
              <a:buNone/>
            </a:pPr>
            <a:endParaRPr lang="en-US" altLang="zh-CN" sz="500" dirty="0"/>
          </a:p>
          <a:p>
            <a:pPr marL="0" indent="0">
              <a:buNone/>
            </a:pPr>
            <a:r>
              <a:rPr lang="zh-CN" altLang="en-US" sz="2400" b="1" dirty="0"/>
              <a:t>二、禅修班的性质</a:t>
            </a:r>
          </a:p>
          <a:p>
            <a:r>
              <a:rPr lang="zh-CN" altLang="en-US" sz="2200" dirty="0"/>
              <a:t>禅修班是佛教徒自发组建的公益性、单纯性实修群体，通过共同学习，系统次第地闻思修行佛法。</a:t>
            </a:r>
          </a:p>
          <a:p>
            <a:endParaRPr lang="zh-CN" altLang="en-US" sz="2200" dirty="0"/>
          </a:p>
        </p:txBody>
      </p:sp>
    </p:spTree>
    <p:extLst>
      <p:ext uri="{BB962C8B-B14F-4D97-AF65-F5344CB8AC3E}">
        <p14:creationId xmlns:p14="http://schemas.microsoft.com/office/powerpoint/2010/main" val="2798747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fontScale="70000" lnSpcReduction="20000"/>
          </a:bodyPr>
          <a:lstStyle/>
          <a:p>
            <a:r>
              <a:rPr lang="en-US" altLang="zh-CN" sz="3400" b="1" dirty="0"/>
              <a:t>5.</a:t>
            </a:r>
            <a:r>
              <a:rPr lang="zh-CN" altLang="en-US" sz="3400" b="1" dirty="0"/>
              <a:t>总结宣导</a:t>
            </a:r>
            <a:endParaRPr lang="en-US" altLang="zh-CN" sz="3400" b="1" dirty="0"/>
          </a:p>
          <a:p>
            <a:endParaRPr lang="zh-CN" altLang="en-US" sz="2800" dirty="0"/>
          </a:p>
          <a:p>
            <a:pPr marL="0" indent="0">
              <a:buNone/>
            </a:pPr>
            <a:r>
              <a:rPr lang="en-US" altLang="zh-CN" sz="2800" b="1" dirty="0"/>
              <a:t>【</a:t>
            </a:r>
            <a:r>
              <a:rPr lang="zh-CN" altLang="en-US" sz="2800" b="1" dirty="0"/>
              <a:t>目的</a:t>
            </a:r>
            <a:r>
              <a:rPr lang="en-US" altLang="zh-CN" sz="2800" b="1" dirty="0"/>
              <a:t>】</a:t>
            </a:r>
            <a:endParaRPr lang="zh-CN" altLang="en-US" sz="2800" dirty="0"/>
          </a:p>
          <a:p>
            <a:pPr marL="0" indent="0">
              <a:buNone/>
            </a:pPr>
            <a:r>
              <a:rPr lang="zh-CN" altLang="en-US" sz="2800" dirty="0"/>
              <a:t> </a:t>
            </a:r>
            <a:r>
              <a:rPr lang="en-US" altLang="zh-CN" sz="2800" dirty="0"/>
              <a:t>1) </a:t>
            </a:r>
            <a:r>
              <a:rPr lang="zh-CN" altLang="en-US" sz="2800" dirty="0"/>
              <a:t>总结本期共修的主要收获，整理未能解决的主要问题；</a:t>
            </a:r>
          </a:p>
          <a:p>
            <a:pPr marL="0" indent="0">
              <a:buNone/>
            </a:pPr>
            <a:r>
              <a:rPr lang="zh-CN" altLang="en-US" sz="2800" dirty="0"/>
              <a:t> </a:t>
            </a:r>
            <a:r>
              <a:rPr lang="en-US" altLang="zh-CN" sz="2800" dirty="0"/>
              <a:t>2) </a:t>
            </a:r>
            <a:r>
              <a:rPr lang="zh-CN" altLang="en-US" sz="2800" dirty="0"/>
              <a:t>安排下次共修事宜。</a:t>
            </a:r>
          </a:p>
          <a:p>
            <a:pPr marL="0" indent="0">
              <a:buNone/>
            </a:pPr>
            <a:r>
              <a:rPr lang="en-US" altLang="zh-CN" sz="2800" b="1" dirty="0"/>
              <a:t>【</a:t>
            </a:r>
            <a:r>
              <a:rPr lang="zh-CN" altLang="en-US" sz="2800" b="1" dirty="0"/>
              <a:t>方法</a:t>
            </a:r>
            <a:r>
              <a:rPr lang="en-US" altLang="zh-CN" sz="2800" b="1" dirty="0"/>
              <a:t>】</a:t>
            </a:r>
            <a:endParaRPr lang="zh-CN" altLang="en-US" sz="2800" dirty="0"/>
          </a:p>
          <a:p>
            <a:pPr marL="0" indent="0">
              <a:buNone/>
            </a:pPr>
            <a:r>
              <a:rPr lang="zh-CN" altLang="en-US" sz="2800" dirty="0"/>
              <a:t> </a:t>
            </a:r>
            <a:r>
              <a:rPr lang="en-US" altLang="zh-CN" sz="2800" dirty="0"/>
              <a:t>1) </a:t>
            </a:r>
            <a:r>
              <a:rPr lang="zh-CN" altLang="en-US" sz="2800" dirty="0"/>
              <a:t>总结收获：</a:t>
            </a:r>
          </a:p>
          <a:p>
            <a:pPr marL="0" indent="0">
              <a:buNone/>
            </a:pPr>
            <a:r>
              <a:rPr lang="zh-CN" altLang="en-US" sz="2800" dirty="0"/>
              <a:t> 总结本期法义学习的主要内容、讨论重点和主要结论；</a:t>
            </a:r>
          </a:p>
          <a:p>
            <a:pPr marL="0" indent="0">
              <a:buNone/>
            </a:pPr>
            <a:r>
              <a:rPr lang="zh-CN" altLang="en-US" sz="2800" dirty="0"/>
              <a:t> </a:t>
            </a:r>
            <a:r>
              <a:rPr lang="en-US" altLang="zh-CN" sz="2800" dirty="0"/>
              <a:t>2) </a:t>
            </a:r>
            <a:r>
              <a:rPr lang="zh-CN" altLang="en-US" sz="2800" dirty="0"/>
              <a:t>整理问题：</a:t>
            </a:r>
          </a:p>
          <a:p>
            <a:pPr marL="0" indent="0">
              <a:buNone/>
            </a:pPr>
            <a:r>
              <a:rPr lang="zh-CN" altLang="en-US" sz="2800" dirty="0"/>
              <a:t> 对讨论中未解决问题进行整理，将问题发到慧灯禅修课程官方邮箱</a:t>
            </a:r>
            <a:r>
              <a:rPr lang="en-US" altLang="zh-CN" sz="2800" dirty="0"/>
              <a:t>:</a:t>
            </a:r>
            <a:r>
              <a:rPr lang="en-US" altLang="zh-CN" sz="2800" dirty="0">
                <a:hlinkClick r:id="rId2"/>
              </a:rPr>
              <a:t>classluminouswisdom@gmail.com</a:t>
            </a:r>
            <a:r>
              <a:rPr lang="zh-CN" altLang="en-US" sz="2800" dirty="0"/>
              <a:t>，寻求解答；</a:t>
            </a:r>
          </a:p>
          <a:p>
            <a:pPr marL="0" indent="0">
              <a:buNone/>
            </a:pPr>
            <a:r>
              <a:rPr lang="zh-CN" altLang="en-US" sz="2800" dirty="0"/>
              <a:t> </a:t>
            </a:r>
            <a:r>
              <a:rPr lang="en-US" altLang="zh-CN" sz="2800" dirty="0"/>
              <a:t>3) </a:t>
            </a:r>
            <a:r>
              <a:rPr lang="zh-CN" altLang="en-US" sz="2800" dirty="0"/>
              <a:t>相关通知：</a:t>
            </a:r>
          </a:p>
          <a:p>
            <a:pPr marL="0" indent="0">
              <a:buNone/>
            </a:pPr>
            <a:r>
              <a:rPr lang="zh-CN" altLang="en-US" sz="2800" dirty="0"/>
              <a:t> 布置下期共修的内容、安排和其他事宜。</a:t>
            </a:r>
          </a:p>
          <a:p>
            <a:pPr marL="0" indent="0">
              <a:buNone/>
            </a:pPr>
            <a:r>
              <a:rPr lang="en-US" altLang="zh-CN" sz="2800" b="1" dirty="0"/>
              <a:t>【</a:t>
            </a:r>
            <a:r>
              <a:rPr lang="zh-CN" altLang="en-US" sz="2800" b="1" dirty="0"/>
              <a:t>注意事项</a:t>
            </a:r>
            <a:r>
              <a:rPr lang="en-US" altLang="zh-CN" sz="2800" b="1" dirty="0"/>
              <a:t>】</a:t>
            </a:r>
            <a:endParaRPr lang="zh-CN" altLang="en-US" sz="2800" dirty="0"/>
          </a:p>
          <a:p>
            <a:pPr marL="0" indent="0">
              <a:buNone/>
            </a:pPr>
            <a:r>
              <a:rPr lang="zh-CN" altLang="en-US" sz="2800" dirty="0"/>
              <a:t> </a:t>
            </a:r>
            <a:r>
              <a:rPr lang="en-US" altLang="zh-CN" sz="2800" dirty="0"/>
              <a:t>1) </a:t>
            </a:r>
            <a:r>
              <a:rPr lang="zh-CN" altLang="en-US" sz="2800" dirty="0"/>
              <a:t>总结由轮值学员承担；</a:t>
            </a:r>
          </a:p>
          <a:p>
            <a:pPr marL="0" indent="0">
              <a:buNone/>
            </a:pPr>
            <a:r>
              <a:rPr lang="zh-CN" altLang="en-US" sz="2800" dirty="0"/>
              <a:t> </a:t>
            </a:r>
            <a:r>
              <a:rPr lang="en-US" altLang="zh-CN" sz="2800" dirty="0"/>
              <a:t>2) </a:t>
            </a:r>
            <a:r>
              <a:rPr lang="zh-CN" altLang="en-US" sz="2800" dirty="0"/>
              <a:t>安排下次共修事宜则由班长负责。</a:t>
            </a:r>
          </a:p>
          <a:p>
            <a:pPr marL="0" indent="0">
              <a:buNone/>
            </a:pPr>
            <a:endParaRPr lang="zh-CN" altLang="en-US" sz="2400" dirty="0"/>
          </a:p>
          <a:p>
            <a:pPr marL="0" indent="0">
              <a:buNone/>
            </a:pPr>
            <a:r>
              <a:rPr lang="zh-CN" altLang="en-US" sz="2400" dirty="0"/>
              <a:t>               </a:t>
            </a:r>
          </a:p>
          <a:p>
            <a:endParaRPr lang="zh-CN" altLang="en-US" sz="2200" dirty="0"/>
          </a:p>
        </p:txBody>
      </p:sp>
    </p:spTree>
    <p:extLst>
      <p:ext uri="{BB962C8B-B14F-4D97-AF65-F5344CB8AC3E}">
        <p14:creationId xmlns:p14="http://schemas.microsoft.com/office/powerpoint/2010/main" val="2937992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BB4233-DB83-4BC6-B4CC-32C7C0F6E277}"/>
              </a:ext>
            </a:extLst>
          </p:cNvPr>
          <p:cNvSpPr>
            <a:spLocks noGrp="1"/>
          </p:cNvSpPr>
          <p:nvPr>
            <p:ph type="title"/>
          </p:nvPr>
        </p:nvSpPr>
        <p:spPr/>
        <p:txBody>
          <a:bodyPr>
            <a:normAutofit/>
          </a:bodyPr>
          <a:lstStyle/>
          <a:p>
            <a:r>
              <a:rPr lang="zh-CN" altLang="en-US" sz="3200" b="1" dirty="0"/>
              <a:t>二</a:t>
            </a:r>
            <a:r>
              <a:rPr lang="en-US" altLang="zh-CN" sz="3200" b="1" dirty="0"/>
              <a:t>. </a:t>
            </a:r>
            <a:r>
              <a:rPr lang="zh-CN" altLang="en-US" sz="3200" b="1" dirty="0"/>
              <a:t>上师关于禅修班的开示（新班师兄轮流朗读）</a:t>
            </a:r>
          </a:p>
        </p:txBody>
      </p:sp>
    </p:spTree>
    <p:extLst>
      <p:ext uri="{BB962C8B-B14F-4D97-AF65-F5344CB8AC3E}">
        <p14:creationId xmlns:p14="http://schemas.microsoft.com/office/powerpoint/2010/main" val="3449525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lnSpcReduction="10000"/>
          </a:bodyPr>
          <a:lstStyle/>
          <a:p>
            <a:pPr marL="0" indent="0">
              <a:buNone/>
            </a:pPr>
            <a:endParaRPr lang="zh-CN" altLang="en-US" sz="2400" dirty="0"/>
          </a:p>
          <a:p>
            <a:pPr marL="0" indent="0">
              <a:buNone/>
            </a:pPr>
            <a:r>
              <a:rPr lang="zh-CN" altLang="en-US" sz="2400" dirty="0"/>
              <a:t>一、禅修班的宗旨和性质</a:t>
            </a:r>
          </a:p>
          <a:p>
            <a:pPr marL="0" indent="0">
              <a:buNone/>
            </a:pPr>
            <a:endParaRPr lang="zh-CN" altLang="en-US" sz="2400" dirty="0"/>
          </a:p>
          <a:p>
            <a:pPr marL="0" indent="0">
              <a:buNone/>
            </a:pPr>
            <a:r>
              <a:rPr lang="zh-CN" altLang="en-US" sz="2400" dirty="0"/>
              <a:t>首先，我们禅修班的宗旨和性质，慧务处应该是给每个班长讲过了，这个大 家要明白。</a:t>
            </a:r>
          </a:p>
          <a:p>
            <a:pPr marL="0" indent="0">
              <a:buNone/>
            </a:pPr>
            <a:endParaRPr lang="zh-CN" altLang="en-US" sz="2400" dirty="0"/>
          </a:p>
          <a:p>
            <a:pPr marL="0" indent="0">
              <a:buNone/>
            </a:pPr>
            <a:r>
              <a:rPr lang="zh-CN" altLang="en-US" sz="2400" dirty="0"/>
              <a:t>宗旨是什么呢？就是现在男女老少各行各业想学佛的人非常多，但是就是找不 到学佛的方向，更找不到一个真正的、具体的修行的方法。所以，我们的目的就 是提供一个比较简单的轻松的方法，给这种人建立一个平台，在这个上面他们自 己可以学到一些东西。然后也不需要花太多太多的时间，也不需要看太多太多的 佛经，也不需要考试，也不需要背书等等。这些比较繁琐的都抛开了以后呢，就 是真实的里面的东西，没有任何外面的包装的东西，这个就是自己去修行打坐。 这样子的话，虽然是工作很忙，还要面对家庭的问题等等，但是就是在这些困难 当中，可以修行，在这些忙碌的时间当中修行打坐。然后这个打坐稍微有一点点 力量的时候，就去解决生活上的问题，然后慢慢进入一个佛教的正规的道路。这 个就是我们的宗旨，我们禅修班的目的就是这样子的。 </a:t>
            </a:r>
            <a:r>
              <a:rPr lang="zh-CN" altLang="en-US" sz="2000" dirty="0"/>
              <a:t> </a:t>
            </a:r>
            <a:r>
              <a:rPr lang="zh-CN" altLang="en-US" sz="2400" dirty="0"/>
              <a:t>  </a:t>
            </a:r>
          </a:p>
          <a:p>
            <a:endParaRPr lang="zh-CN" altLang="en-US" sz="2200" dirty="0"/>
          </a:p>
        </p:txBody>
      </p:sp>
    </p:spTree>
    <p:extLst>
      <p:ext uri="{BB962C8B-B14F-4D97-AF65-F5344CB8AC3E}">
        <p14:creationId xmlns:p14="http://schemas.microsoft.com/office/powerpoint/2010/main" val="4200010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zh-CN" altLang="en-US" sz="2400" dirty="0"/>
          </a:p>
          <a:p>
            <a:pPr marL="0" indent="0">
              <a:buNone/>
            </a:pPr>
            <a:r>
              <a:rPr lang="zh-CN" altLang="en-US" sz="2400" dirty="0"/>
              <a:t> 汉传佛教也好，藏传佛教也好，任何大乘佛教都是以普度众生、希望众生成佛 为目的的，这些我们天天挂在嘴边的，我们就不说了。我们现在真正的想法就是， 用最简单的、大家都能懂的、一个小学生都能懂的语言和文字，来告诉大家佛教。 然后用最简单的方法，大家来修行。刚才我们讲的，因为菩提学会这些要学很多 很多东西，考试、背书，这当然是非常好的事情，但是这个可能是就一部分的人 才能够这样子，并不是现在所有的人都能考试呀，这样子可能更加的烦躁了。方 法也是这样，我们始终都是围绕“简单”这两个字。语言也是简单的，方法也是简单的，背书、考试这些都没有。通过这样的方法，给大家创造一个这样子的平 台，在这个上面大家能够学到一些东西，这个就是我们的宗旨。</a:t>
            </a:r>
            <a:endParaRPr lang="zh-CN" altLang="en-US" sz="2200" dirty="0"/>
          </a:p>
        </p:txBody>
      </p:sp>
    </p:spTree>
    <p:extLst>
      <p:ext uri="{BB962C8B-B14F-4D97-AF65-F5344CB8AC3E}">
        <p14:creationId xmlns:p14="http://schemas.microsoft.com/office/powerpoint/2010/main" val="2742586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zh-CN" altLang="en-US" sz="2400" dirty="0"/>
              <a:t>然后性质，我们的侧重点</a:t>
            </a:r>
            <a:r>
              <a:rPr lang="en-US" altLang="zh-CN" sz="2400" dirty="0"/>
              <a:t>——</a:t>
            </a:r>
            <a:r>
              <a:rPr lang="zh-CN" altLang="en-US" sz="2400" dirty="0"/>
              <a:t>佛法里面就讲闻思修，我们禅修班呢，名字叫禅 修班，不叫学习班。当然，禅修之前肯定是要学习一些禅修的方式和方法。如果 连这些方式和方法都不学，那怎么禅修呢？但除了这些直接跟自己修行有关系的 知识以外，其他的东西都基本就不学了。并不是说这些不需要，很需要的，但是 人没有那么多的时间，所以就跟我们实际修行没有太多太多的关系，至少没有直 接关系的佛教的知识、佛的思想，暂时不学，自己有时间的话可以去学。所以， 我们选择的是跟生活有关系的，还有直接跟修行有关系的，就讲这些了。</a:t>
            </a:r>
          </a:p>
          <a:p>
            <a:pPr marL="0" indent="0">
              <a:buNone/>
            </a:pPr>
            <a:endParaRPr lang="zh-CN" altLang="en-US" sz="2400" dirty="0"/>
          </a:p>
          <a:p>
            <a:pPr marL="0" indent="0">
              <a:buNone/>
            </a:pPr>
            <a:r>
              <a:rPr lang="zh-CN" altLang="en-US" sz="2400" dirty="0"/>
              <a:t>所以禅修班的性质也就这么定位，就是以修行为基础，侧重点是修行，还有一 个就是通过修行在现实生活当中遇到的问题能够得到解决。禅修班的定位就是闻 思修三个里面的“修”，主要是修行。简单、修行。教材后面我们也写了一句话： “藏传佛教的浓缩版、现代版、简明版、生活版、实修版”。</a:t>
            </a:r>
          </a:p>
        </p:txBody>
      </p:sp>
    </p:spTree>
    <p:extLst>
      <p:ext uri="{BB962C8B-B14F-4D97-AF65-F5344CB8AC3E}">
        <p14:creationId xmlns:p14="http://schemas.microsoft.com/office/powerpoint/2010/main" val="3177619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pPr marL="0" indent="0">
              <a:buNone/>
            </a:pPr>
            <a:endParaRPr lang="en-US" altLang="zh-CN" sz="2400" dirty="0"/>
          </a:p>
          <a:p>
            <a:pPr marL="0" indent="0">
              <a:buNone/>
            </a:pPr>
            <a:r>
              <a:rPr lang="zh-CN" altLang="en-US" sz="2400" dirty="0"/>
              <a:t>我们用的都是现代人的语言，里面几乎没有佛教的专有名词，那些专有名词我 也懂的，但就故意把这些回避了。然后大家又去查佛教的辞典，佛教辞典也是很 难的，虽然有一点点解释，但是这个解释还是需要更多的解释了，这样更加的复 杂了，本来不懂的只有一个名词，然后解释看了以后呢，五个十个问题就出来了。 所以这个干脆就不用了，就是专门用我们大家天天都讲的语言来讲佛法。这样子 以后呢，方法简单、文字简单，这样子我觉得比较适合我们现代人。</a:t>
            </a:r>
          </a:p>
        </p:txBody>
      </p:sp>
    </p:spTree>
    <p:extLst>
      <p:ext uri="{BB962C8B-B14F-4D97-AF65-F5344CB8AC3E}">
        <p14:creationId xmlns:p14="http://schemas.microsoft.com/office/powerpoint/2010/main" val="4103668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zh-CN" altLang="en-US" sz="2400" dirty="0"/>
          </a:p>
          <a:p>
            <a:pPr marL="0" indent="0">
              <a:buNone/>
            </a:pPr>
            <a:r>
              <a:rPr lang="zh-CN" altLang="en-US" sz="2400" dirty="0"/>
              <a:t>二、禅修班的管理和制度</a:t>
            </a:r>
          </a:p>
          <a:p>
            <a:pPr marL="0" indent="0">
              <a:buNone/>
            </a:pPr>
            <a:r>
              <a:rPr lang="zh-CN" altLang="en-US" sz="2400" dirty="0"/>
              <a:t>所以，一开始学员进来的时候，你们就要告诉他们</a:t>
            </a:r>
            <a:r>
              <a:rPr lang="en-US" altLang="zh-CN" sz="2400" dirty="0"/>
              <a:t>——</a:t>
            </a:r>
            <a:r>
              <a:rPr lang="zh-CN" altLang="en-US" sz="2400" dirty="0"/>
              <a:t>你学佛学什么都是一样 的，汉传的、藏传的都可以的，藏传也有很多宗派，都是可以的。如果你想深入地去了解经典，就不参加这个班，你就去参加菩提学会的班，那里面就有很多非 常系统的课程。如果是没有那么多的时间，就想学习一些佛教的精华、一些修行 的方式，通过这些方式解决目前面临的问题，这样的话那就适合禅修班的学习</a:t>
            </a:r>
            <a:r>
              <a:rPr lang="en-US" altLang="zh-CN" sz="2400" dirty="0"/>
              <a:t>—</a:t>
            </a:r>
            <a:r>
              <a:rPr lang="zh-CN" altLang="en-US" sz="2400" dirty="0"/>
              <a:t>这样子，一开始的时候把我们的宗旨和定位告诉大家，这样子的话，他们自己 该学什么就去报名。</a:t>
            </a:r>
          </a:p>
          <a:p>
            <a:pPr marL="0" indent="0">
              <a:buNone/>
            </a:pPr>
            <a:endParaRPr lang="zh-CN" altLang="en-US" sz="2400" dirty="0"/>
          </a:p>
          <a:p>
            <a:pPr marL="0" indent="0">
              <a:buNone/>
            </a:pPr>
            <a:r>
              <a:rPr lang="zh-CN" altLang="en-US" sz="2400" dirty="0"/>
              <a:t>时间上我们目前还没有一个很确定的时间，但是就是这三个阶段：加行、禅修 和空性。修加行的时间，明年要详细地计划一下，比如说人身难得修多长时间等 等。时间还没有定，我觉得大概是七八年的时间。毕业了以后呢，我们这边没有 “终身学员”，毕业了就毕业了，他自己想干什么就干什么，就不在禅修班的名单 上了，他自己修行就可以了。</a:t>
            </a:r>
          </a:p>
        </p:txBody>
      </p:sp>
    </p:spTree>
    <p:extLst>
      <p:ext uri="{BB962C8B-B14F-4D97-AF65-F5344CB8AC3E}">
        <p14:creationId xmlns:p14="http://schemas.microsoft.com/office/powerpoint/2010/main" val="4263496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pPr marL="0" indent="0">
              <a:buNone/>
            </a:pPr>
            <a:endParaRPr lang="en-US" altLang="zh-CN" sz="2400" dirty="0"/>
          </a:p>
          <a:p>
            <a:pPr marL="0" indent="0">
              <a:buNone/>
            </a:pPr>
            <a:r>
              <a:rPr lang="zh-CN" altLang="en-US" sz="2400" dirty="0"/>
              <a:t>这就是禅修班的宗旨和定位。其他还制定了一个制度，班长可以作为内部的参 考，暂时不放在网上，不是很成熟。你们先用，在使用的过程当中，这里面有没 有什么不符合实际情况的东西，里面有没有很需要的东西没有提到、需要完善补 充的。大家都用一段这个制度，然后再放到网上。但是放到网上这个也不能太夸 张，不能过度地宣传。我们还是自己好好修就可以了，免得有各种说法、阻碍， 就不好了，如果要放到网上到时再看。</a:t>
            </a:r>
          </a:p>
        </p:txBody>
      </p:sp>
    </p:spTree>
    <p:extLst>
      <p:ext uri="{BB962C8B-B14F-4D97-AF65-F5344CB8AC3E}">
        <p14:creationId xmlns:p14="http://schemas.microsoft.com/office/powerpoint/2010/main" val="2898093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pPr marL="0" indent="0">
              <a:buNone/>
            </a:pPr>
            <a:r>
              <a:rPr lang="zh-CN" altLang="en-US" sz="2400" dirty="0"/>
              <a:t>三、禅修班的发心和承担</a:t>
            </a:r>
          </a:p>
          <a:p>
            <a:pPr marL="0" indent="0">
              <a:buNone/>
            </a:pPr>
            <a:endParaRPr lang="zh-CN" altLang="en-US" sz="2400" dirty="0"/>
          </a:p>
          <a:p>
            <a:pPr marL="0" indent="0">
              <a:buNone/>
            </a:pPr>
            <a:r>
              <a:rPr lang="zh-CN" altLang="en-US" sz="2400" dirty="0"/>
              <a:t>今天我们这里都是禅修班的负责人，希望大家就为这个事情付出一点，为这个 事情付出实际上就是为佛法的付出，就是为利他工作的付出。我们禅修班在这些 学员身上没有任何目的，比如慢慢收费啊、让他们做什么事情啊，永远都不可能 的。</a:t>
            </a:r>
          </a:p>
          <a:p>
            <a:pPr marL="0" indent="0">
              <a:buNone/>
            </a:pPr>
            <a:endParaRPr lang="zh-CN" altLang="en-US" sz="2400" dirty="0"/>
          </a:p>
          <a:p>
            <a:pPr marL="0" indent="0">
              <a:buNone/>
            </a:pPr>
            <a:r>
              <a:rPr lang="zh-CN" altLang="en-US" sz="2400" dirty="0"/>
              <a:t>有些学员他自愿想退出的话，完全是他的自由，不需要任何的理由。退出以后，就把他从名单里删除，他自己想去学什么都可以，学佛不学佛都可以。只要是在 这个名单里面的，那我们给他们创造一个平台，还有就是给他们一个修行的方法。 如果他自己不想学的话，那肯定是有原因的，这个原因不需要给我们讲，他说： “我不想学了，我想退出了。”就可以了，这就是他的理由。进来的时候也是， 出去的时候也是这样子，自由。</a:t>
            </a:r>
          </a:p>
        </p:txBody>
      </p:sp>
    </p:spTree>
    <p:extLst>
      <p:ext uri="{BB962C8B-B14F-4D97-AF65-F5344CB8AC3E}">
        <p14:creationId xmlns:p14="http://schemas.microsoft.com/office/powerpoint/2010/main" val="1879981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pPr marL="0" indent="0">
              <a:buNone/>
            </a:pPr>
            <a:endParaRPr lang="en-US" altLang="zh-CN" sz="2400" dirty="0"/>
          </a:p>
          <a:p>
            <a:pPr marL="0" indent="0">
              <a:buNone/>
            </a:pPr>
            <a:r>
              <a:rPr lang="zh-CN" altLang="en-US" sz="2400" dirty="0"/>
              <a:t>这样子才叫做真正的利他啊。利他、菩提心我们天天挂在嘴边，但是实际为利 他付出过没有？没有付出过，没有做过什么事情。但是，从现在开始，为了这个 事情，我们都尽自己的力量，稍微能够付出一点点。前提当然是我们利他的心， 班长也是，慧务处的人也好，包括我也是，在禅修班里我们不需要获得什么东西， 就是为了让大家学佛。当然你们的付出都是有功德的，这个就是我们唯一的获得， 其他的在世俗上比如说金钱、名誉等等这些都不需要考虑，就是提供给大家一个 实实在在的学佛的平台，这个是我们的工作。</a:t>
            </a:r>
          </a:p>
        </p:txBody>
      </p:sp>
    </p:spTree>
    <p:extLst>
      <p:ext uri="{BB962C8B-B14F-4D97-AF65-F5344CB8AC3E}">
        <p14:creationId xmlns:p14="http://schemas.microsoft.com/office/powerpoint/2010/main" val="272708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fontScale="77500" lnSpcReduction="20000"/>
          </a:bodyPr>
          <a:lstStyle/>
          <a:p>
            <a:pPr marL="0" indent="0">
              <a:buNone/>
            </a:pPr>
            <a:r>
              <a:rPr lang="en-US" altLang="zh-CN" sz="3900" b="1" dirty="0"/>
              <a:t> </a:t>
            </a:r>
            <a:endParaRPr lang="en-US" altLang="zh-CN" sz="500" b="1" dirty="0"/>
          </a:p>
          <a:p>
            <a:pPr marL="0" indent="0">
              <a:buNone/>
            </a:pPr>
            <a:r>
              <a:rPr lang="zh-CN" altLang="en-US" sz="2800" b="1" dirty="0"/>
              <a:t>三、学修内容、次第、时间</a:t>
            </a:r>
          </a:p>
          <a:p>
            <a:r>
              <a:rPr lang="zh-CN" altLang="en-US" sz="2700" dirty="0"/>
              <a:t>禅修班强调闻、思、修相结合，并以实修为重点。</a:t>
            </a:r>
          </a:p>
          <a:p>
            <a:r>
              <a:rPr lang="zh-CN" altLang="en-US" sz="2700" dirty="0"/>
              <a:t>禅修班学员从最基础的佛法内容开始逐步地次第学修，按照从前行、禅定、空性、密法的次第，系统地闻思修行。具体学修次第如下：</a:t>
            </a:r>
          </a:p>
          <a:p>
            <a:pPr marL="0" indent="0">
              <a:buNone/>
            </a:pPr>
            <a:r>
              <a:rPr lang="en-US" altLang="zh-CN" sz="2700" dirty="0"/>
              <a:t>1. </a:t>
            </a:r>
            <a:r>
              <a:rPr lang="zh-CN" altLang="en-US" sz="2700" dirty="0"/>
              <a:t>学习佛教的基础知识（一年）；</a:t>
            </a:r>
          </a:p>
          <a:p>
            <a:pPr marL="0" indent="0">
              <a:buNone/>
            </a:pPr>
            <a:r>
              <a:rPr lang="en-US" altLang="zh-CN" sz="2700" dirty="0"/>
              <a:t>2. </a:t>
            </a:r>
            <a:r>
              <a:rPr lang="zh-CN" altLang="en-US" sz="2700" dirty="0"/>
              <a:t>修持四外加行，培养出离心（两年）；</a:t>
            </a:r>
          </a:p>
          <a:p>
            <a:pPr marL="0" indent="0">
              <a:buNone/>
            </a:pPr>
            <a:r>
              <a:rPr lang="en-US" altLang="zh-CN" sz="2700" dirty="0"/>
              <a:t>3. </a:t>
            </a:r>
            <a:r>
              <a:rPr lang="zh-CN" altLang="en-US" sz="2700" dirty="0"/>
              <a:t>修持五加行，包括以下内容（三年）；</a:t>
            </a:r>
            <a:endParaRPr lang="en-US" altLang="zh-CN" sz="2700" dirty="0"/>
          </a:p>
          <a:p>
            <a:pPr marL="0" indent="0">
              <a:buNone/>
            </a:pPr>
            <a:r>
              <a:rPr lang="zh-CN" altLang="en-US" sz="2700" dirty="0"/>
              <a:t>   </a:t>
            </a:r>
            <a:r>
              <a:rPr lang="en-US" altLang="zh-CN" sz="2700" dirty="0"/>
              <a:t>1) </a:t>
            </a:r>
            <a:r>
              <a:rPr lang="zh-CN" altLang="en-US" sz="2700" dirty="0"/>
              <a:t>修持皈依和发菩提心，成为大乘佛教徒，进入大乘佛门，走上大乘解脱道；</a:t>
            </a:r>
          </a:p>
          <a:p>
            <a:pPr marL="0" indent="0">
              <a:buNone/>
            </a:pPr>
            <a:r>
              <a:rPr lang="zh-CN" altLang="en-US" sz="2700" dirty="0"/>
              <a:t>   </a:t>
            </a:r>
            <a:r>
              <a:rPr lang="en-US" altLang="zh-CN" sz="2700" dirty="0"/>
              <a:t>2) </a:t>
            </a:r>
            <a:r>
              <a:rPr lang="zh-CN" altLang="en-US" sz="2700" dirty="0"/>
              <a:t>修持金刚萨埵修法，减轻无始以来所造的罪业；</a:t>
            </a:r>
            <a:endParaRPr lang="en-US" altLang="zh-CN" sz="2700" dirty="0"/>
          </a:p>
          <a:p>
            <a:pPr marL="0" indent="0">
              <a:buNone/>
            </a:pPr>
            <a:r>
              <a:rPr lang="zh-CN" altLang="en-US" sz="2700" dirty="0"/>
              <a:t>   </a:t>
            </a:r>
            <a:r>
              <a:rPr lang="en-US" altLang="zh-CN" sz="2700" dirty="0"/>
              <a:t>3) </a:t>
            </a:r>
            <a:r>
              <a:rPr lang="zh-CN" altLang="en-US" sz="2700" dirty="0"/>
              <a:t>修持曼扎罗，积累资粮；</a:t>
            </a:r>
          </a:p>
          <a:p>
            <a:pPr marL="0" indent="0">
              <a:buNone/>
            </a:pPr>
            <a:r>
              <a:rPr lang="zh-CN" altLang="en-US" sz="2700" dirty="0"/>
              <a:t>   </a:t>
            </a:r>
            <a:r>
              <a:rPr lang="en-US" altLang="zh-CN" sz="2700" dirty="0"/>
              <a:t>4) </a:t>
            </a:r>
            <a:r>
              <a:rPr lang="zh-CN" altLang="en-US" sz="2700" dirty="0"/>
              <a:t>修持上师瑜伽，获得上师及诸佛菩萨的加持；</a:t>
            </a:r>
          </a:p>
          <a:p>
            <a:pPr marL="0" indent="0">
              <a:buNone/>
            </a:pPr>
            <a:r>
              <a:rPr lang="en-US" altLang="zh-CN" sz="2700" dirty="0"/>
              <a:t>4. </a:t>
            </a:r>
            <a:r>
              <a:rPr lang="zh-CN" altLang="en-US" sz="2700" dirty="0"/>
              <a:t>修持寂止的禅定，使内心平静（一年</a:t>
            </a:r>
            <a:r>
              <a:rPr lang="en-US" altLang="zh-CN" sz="2700" dirty="0"/>
              <a:t>);</a:t>
            </a:r>
          </a:p>
          <a:p>
            <a:pPr marL="0" indent="0">
              <a:buNone/>
            </a:pPr>
            <a:r>
              <a:rPr lang="en-US" altLang="zh-CN" sz="2700" dirty="0"/>
              <a:t>5. </a:t>
            </a:r>
            <a:r>
              <a:rPr lang="zh-CN" altLang="en-US" sz="2700" dirty="0"/>
              <a:t>修持无我空性的禅定（一年）；</a:t>
            </a:r>
          </a:p>
          <a:p>
            <a:pPr marL="0" indent="0">
              <a:buNone/>
            </a:pPr>
            <a:r>
              <a:rPr lang="en-US" altLang="zh-CN" sz="2700" dirty="0"/>
              <a:t>6. </a:t>
            </a:r>
            <a:r>
              <a:rPr lang="zh-CN" altLang="en-US" sz="2700" dirty="0"/>
              <a:t>修持密法（一年）；</a:t>
            </a:r>
          </a:p>
          <a:p>
            <a:pPr marL="0" indent="0">
              <a:buNone/>
            </a:pPr>
            <a:r>
              <a:rPr lang="zh-CN" altLang="en-US" sz="2700" dirty="0"/>
              <a:t>以上学修共计约九年时间。</a:t>
            </a:r>
          </a:p>
          <a:p>
            <a:endParaRPr lang="zh-CN" altLang="en-US" sz="2200" dirty="0"/>
          </a:p>
        </p:txBody>
      </p:sp>
    </p:spTree>
    <p:extLst>
      <p:ext uri="{BB962C8B-B14F-4D97-AF65-F5344CB8AC3E}">
        <p14:creationId xmlns:p14="http://schemas.microsoft.com/office/powerpoint/2010/main" val="318170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pPr marL="0" indent="0">
              <a:buNone/>
            </a:pPr>
            <a:endParaRPr lang="en-US" altLang="zh-CN" sz="2400" dirty="0"/>
          </a:p>
          <a:p>
            <a:pPr marL="0" indent="0">
              <a:buNone/>
            </a:pPr>
            <a:r>
              <a:rPr lang="zh-CN" altLang="en-US" sz="2400" dirty="0"/>
              <a:t>希望班长对禅修班的宗旨和定位有一个明确的认识，然后大家去做点事情，我 觉得这个也是很有意思的，因为大家都年纪这么大了，但是在这个过程当中，就 是从来没有为佛法付出过什么，也从来没有为了真正的利他付出过什么，大家就 都三十、四十、五十岁了，但是之前都没有做过什么事情，这些方面没有付出过。 那么就现在开始为了佛法、为了利他，能够付出一点点的话，那这个的功德是真 正地不可思议的！这个完全是可以超越了平时为我们自己个人的事情，比如念经、 烧香拜佛，就远远超过了这个的功德。这个就完全是一个无私的付出，这个是非 常非常有意思的。所以希望你们能够努力一点，帮助大家带动大家学习。</a:t>
            </a:r>
            <a:endParaRPr lang="en-US" altLang="zh-CN" sz="2400" dirty="0"/>
          </a:p>
        </p:txBody>
      </p:sp>
    </p:spTree>
    <p:extLst>
      <p:ext uri="{BB962C8B-B14F-4D97-AF65-F5344CB8AC3E}">
        <p14:creationId xmlns:p14="http://schemas.microsoft.com/office/powerpoint/2010/main" val="170892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pPr marL="0" indent="0">
              <a:buNone/>
            </a:pPr>
            <a:r>
              <a:rPr lang="zh-CN" altLang="en-US" sz="2400" dirty="0"/>
              <a:t>然后在学习的过程当中，我们制度上也有，除了学佛以外我们什么也不讲，比 如就某某上师要捐款、要做佛塔、修坛城啊，在菩提学会也是一样的，我们在禅 修班里面不能提这个。但是如果就一个人在另外一个地方有上师，他要建什么、要捐款的话，那这是他个人的行为，我们不能说因为你是禅修班的学员不能捐啊， 不能这样，但是在禅修班里面就不要去推广捐钱这些东西。</a:t>
            </a:r>
          </a:p>
          <a:p>
            <a:pPr marL="0" indent="0">
              <a:buNone/>
            </a:pPr>
            <a:endParaRPr lang="zh-CN" altLang="en-US" sz="2400" dirty="0"/>
          </a:p>
          <a:p>
            <a:pPr marL="0" indent="0">
              <a:buNone/>
            </a:pPr>
            <a:r>
              <a:rPr lang="zh-CN" altLang="en-US" sz="2400" dirty="0"/>
              <a:t>我们目前人数不多，所以光盘教材这些我们能够承受得了，给大家免费发放就 可以了，除了这个以外，就没有什么。但是，比如说有些地方没有场地的话，大 家就租一个房子，这个每个月的钱十几个二十个师兄大家凑，这个是可以的，大 家自己解决就可以了。除了这些以外，我们禅修班里不募款，除了禅修班以外的 上师也好谁也好，包括我们五明佛学院也是一样的，不允许到这个里面来募款等 等做这些事情。这个我们制度里面写得比较清楚了，这些细节就不需要讲了。我 的意思就是，我们平时除了学佛，修行打坐以外，其他事情都不要去谈、不要去做。</a:t>
            </a:r>
            <a:endParaRPr lang="en-US" altLang="zh-CN" sz="2400" dirty="0"/>
          </a:p>
        </p:txBody>
      </p:sp>
    </p:spTree>
    <p:extLst>
      <p:ext uri="{BB962C8B-B14F-4D97-AF65-F5344CB8AC3E}">
        <p14:creationId xmlns:p14="http://schemas.microsoft.com/office/powerpoint/2010/main" val="1452079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zh-CN" altLang="en-US" sz="2400" dirty="0"/>
              <a:t>基本上就是这样子。现在的班长，如果有新的班的时候，慧务处有些时候把班 长集中起来做一个培训，禅修班的宗旨是什么，它的性质、侧重点是什么，还是 要给班长讲一下，然后班长再给学员讲。这样子发挥的作用，就比较理想。</a:t>
            </a:r>
          </a:p>
          <a:p>
            <a:pPr marL="0" indent="0">
              <a:buNone/>
            </a:pPr>
            <a:endParaRPr lang="zh-CN" altLang="en-US" sz="2400" dirty="0"/>
          </a:p>
          <a:p>
            <a:pPr marL="0" indent="0">
              <a:buNone/>
            </a:pPr>
            <a:r>
              <a:rPr lang="zh-CN" altLang="en-US" sz="2400" dirty="0"/>
              <a:t>然后大家好好学佛，修行以外都不讲。有什么问题的话，凡是目前居士面临的 生活和佛法之间的问题、工作和佛法之间的问题，这类问题的话，教材里面都有， 如果有极特殊的、不懂的地方自己可以去看</a:t>
            </a:r>
            <a:r>
              <a:rPr lang="en-US" altLang="zh-CN" sz="2400" dirty="0"/>
              <a:t>《</a:t>
            </a:r>
            <a:r>
              <a:rPr lang="zh-CN" altLang="en-US" sz="2400" dirty="0"/>
              <a:t>慧灯之光</a:t>
            </a:r>
            <a:r>
              <a:rPr lang="en-US" altLang="zh-CN" sz="2400" dirty="0"/>
              <a:t>》</a:t>
            </a:r>
            <a:r>
              <a:rPr lang="zh-CN" altLang="en-US" sz="2400" dirty="0"/>
              <a:t>。其他的我们刚才也提到 过了，像因明、</a:t>
            </a:r>
            <a:r>
              <a:rPr lang="en-US" altLang="zh-CN" sz="2400" dirty="0"/>
              <a:t>《</a:t>
            </a:r>
            <a:r>
              <a:rPr lang="zh-CN" altLang="en-US" sz="2400" dirty="0"/>
              <a:t>现观庄严论</a:t>
            </a:r>
            <a:r>
              <a:rPr lang="en-US" altLang="zh-CN" sz="2400" dirty="0"/>
              <a:t>》</a:t>
            </a:r>
            <a:r>
              <a:rPr lang="zh-CN" altLang="en-US" sz="2400" dirty="0"/>
              <a:t>这些非常复杂的佛教的问题，如果转到这个里面的 话，那问题就特别特别的多，那这些问题</a:t>
            </a:r>
            <a:r>
              <a:rPr lang="en-US" altLang="zh-CN" sz="2400" dirty="0"/>
              <a:t>《</a:t>
            </a:r>
            <a:r>
              <a:rPr lang="zh-CN" altLang="en-US" sz="2400" dirty="0"/>
              <a:t>慧灯之光</a:t>
            </a:r>
            <a:r>
              <a:rPr lang="en-US" altLang="zh-CN" sz="2400" dirty="0"/>
              <a:t>》</a:t>
            </a:r>
            <a:r>
              <a:rPr lang="zh-CN" altLang="en-US" sz="2400" dirty="0"/>
              <a:t>里面就找不到了，那就让 他们去找一找菩提学会的这些课程。</a:t>
            </a:r>
          </a:p>
          <a:p>
            <a:pPr marL="0" indent="0">
              <a:buNone/>
            </a:pPr>
            <a:endParaRPr lang="zh-CN" altLang="en-US" sz="2400" dirty="0"/>
          </a:p>
          <a:p>
            <a:pPr marL="0" indent="0">
              <a:buNone/>
            </a:pPr>
            <a:r>
              <a:rPr lang="zh-CN" altLang="en-US" sz="2400" dirty="0"/>
              <a:t>其他有什么细节要调整的，到时候再看吧。总而言之，希望大家能够努力，我 们对这个工作的认识是很重要的，这个就叫做弘法利生！</a:t>
            </a:r>
            <a:endParaRPr lang="en-US" altLang="zh-CN" sz="2400" dirty="0"/>
          </a:p>
        </p:txBody>
      </p:sp>
    </p:spTree>
    <p:extLst>
      <p:ext uri="{BB962C8B-B14F-4D97-AF65-F5344CB8AC3E}">
        <p14:creationId xmlns:p14="http://schemas.microsoft.com/office/powerpoint/2010/main" val="2286881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D3F3-E39E-4DA3-BC17-580263D7B7CE}"/>
              </a:ext>
            </a:extLst>
          </p:cNvPr>
          <p:cNvSpPr>
            <a:spLocks noGrp="1"/>
          </p:cNvSpPr>
          <p:nvPr>
            <p:ph type="title"/>
          </p:nvPr>
        </p:nvSpPr>
        <p:spPr>
          <a:xfrm>
            <a:off x="3687435" y="1940292"/>
            <a:ext cx="8911687" cy="1280890"/>
          </a:xfrm>
        </p:spPr>
        <p:txBody>
          <a:bodyPr>
            <a:normAutofit fontScale="90000"/>
          </a:bodyPr>
          <a:lstStyle/>
          <a:p>
            <a:r>
              <a:rPr lang="zh-CN" altLang="en-US" b="1" dirty="0"/>
              <a:t>三</a:t>
            </a:r>
            <a:r>
              <a:rPr lang="en-US" altLang="zh-CN" b="1" dirty="0"/>
              <a:t>. </a:t>
            </a:r>
            <a:r>
              <a:rPr lang="zh-CN" altLang="en-US" b="1" dirty="0"/>
              <a:t>禅修班学修引导</a:t>
            </a:r>
            <a:br>
              <a:rPr lang="en-US" altLang="zh-CN" b="1" dirty="0"/>
            </a:br>
            <a:br>
              <a:rPr lang="en-US" altLang="zh-CN" b="1" dirty="0"/>
            </a:br>
            <a:r>
              <a:rPr lang="en-US" altLang="zh-CN" sz="3100" dirty="0">
                <a:latin typeface="Agency FB" panose="020B0503020202020204" pitchFamily="34" charset="0"/>
              </a:rPr>
              <a:t>- </a:t>
            </a:r>
            <a:r>
              <a:rPr lang="zh-CN" altLang="en-US" sz="3100" dirty="0">
                <a:latin typeface="Agency FB" panose="020B0503020202020204" pitchFamily="34" charset="0"/>
              </a:rPr>
              <a:t>学修进度</a:t>
            </a:r>
            <a:br>
              <a:rPr lang="en-US" altLang="zh-CN" sz="3100" dirty="0">
                <a:latin typeface="Agency FB" panose="020B0503020202020204" pitchFamily="34" charset="0"/>
              </a:rPr>
            </a:br>
            <a:r>
              <a:rPr lang="en-US" altLang="zh-CN" sz="3100" dirty="0">
                <a:latin typeface="Agency FB" panose="020B0503020202020204" pitchFamily="34" charset="0"/>
              </a:rPr>
              <a:t>- </a:t>
            </a:r>
            <a:r>
              <a:rPr lang="zh-CN" altLang="en-US" sz="3100" dirty="0">
                <a:latin typeface="Agency FB" panose="020B0503020202020204" pitchFamily="34" charset="0"/>
              </a:rPr>
              <a:t>个人自修引导</a:t>
            </a:r>
            <a:br>
              <a:rPr lang="en-US" altLang="zh-CN" sz="3100" dirty="0">
                <a:latin typeface="Agency FB" panose="020B0503020202020204" pitchFamily="34" charset="0"/>
              </a:rPr>
            </a:br>
            <a:r>
              <a:rPr lang="en-US" altLang="zh-CN" sz="3100" dirty="0">
                <a:latin typeface="Agency FB" panose="020B0503020202020204" pitchFamily="34" charset="0"/>
              </a:rPr>
              <a:t>- </a:t>
            </a:r>
            <a:r>
              <a:rPr lang="zh-CN" altLang="en-US" sz="3100" dirty="0">
                <a:latin typeface="Agency FB" panose="020B0503020202020204" pitchFamily="34" charset="0"/>
              </a:rPr>
              <a:t>闻法方法引导</a:t>
            </a:r>
            <a:br>
              <a:rPr lang="en-US" altLang="zh-CN" sz="3100" dirty="0">
                <a:latin typeface="Agency FB" panose="020B0503020202020204" pitchFamily="34" charset="0"/>
              </a:rPr>
            </a:br>
            <a:r>
              <a:rPr lang="en-US" altLang="zh-CN" sz="3100" dirty="0">
                <a:latin typeface="Agency FB" panose="020B0503020202020204" pitchFamily="34" charset="0"/>
              </a:rPr>
              <a:t>- </a:t>
            </a:r>
            <a:r>
              <a:rPr lang="zh-CN" altLang="en-US" sz="3100" dirty="0">
                <a:latin typeface="Agency FB" panose="020B0503020202020204" pitchFamily="34" charset="0"/>
              </a:rPr>
              <a:t>相关问题</a:t>
            </a:r>
            <a:br>
              <a:rPr lang="en-US" altLang="zh-CN" dirty="0">
                <a:latin typeface="Agency FB" panose="020B0503020202020204" pitchFamily="34" charset="0"/>
              </a:rPr>
            </a:br>
            <a:endParaRPr lang="en-US" b="1" dirty="0"/>
          </a:p>
        </p:txBody>
      </p:sp>
      <p:sp>
        <p:nvSpPr>
          <p:cNvPr id="3" name="Content Placeholder 2">
            <a:extLst>
              <a:ext uri="{FF2B5EF4-FFF2-40B4-BE49-F238E27FC236}">
                <a16:creationId xmlns:a16="http://schemas.microsoft.com/office/drawing/2014/main" id="{4A3AA763-D137-4B38-88EE-4A6BF21072D5}"/>
              </a:ext>
            </a:extLst>
          </p:cNvPr>
          <p:cNvSpPr>
            <a:spLocks noGrp="1"/>
          </p:cNvSpPr>
          <p:nvPr>
            <p:ph idx="1"/>
          </p:nvPr>
        </p:nvSpPr>
        <p:spPr>
          <a:xfrm>
            <a:off x="1425430" y="5500254"/>
            <a:ext cx="8915400" cy="5001491"/>
          </a:xfrm>
        </p:spPr>
        <p:txBody>
          <a:bodyPr>
            <a:normAutofit/>
          </a:bodyPr>
          <a:lstStyle/>
          <a:p>
            <a:pPr marL="0" indent="0">
              <a:buNone/>
            </a:pPr>
            <a:endParaRPr lang="en-US" sz="2400" dirty="0"/>
          </a:p>
        </p:txBody>
      </p:sp>
    </p:spTree>
    <p:extLst>
      <p:ext uri="{BB962C8B-B14F-4D97-AF65-F5344CB8AC3E}">
        <p14:creationId xmlns:p14="http://schemas.microsoft.com/office/powerpoint/2010/main" val="564039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en-US" altLang="zh-CN" sz="3400" b="1" dirty="0"/>
              <a:t> 3.1 </a:t>
            </a:r>
            <a:r>
              <a:rPr lang="zh-CN" altLang="en-US" sz="3400" b="1" dirty="0"/>
              <a:t>禅修班学修进度</a:t>
            </a:r>
            <a:endParaRPr lang="zh-CN" altLang="en-US" sz="2200" dirty="0"/>
          </a:p>
          <a:p>
            <a:r>
              <a:rPr lang="zh-CN" altLang="en-US" sz="2200" dirty="0"/>
              <a:t>学习佛教的基础知识，主要内容为禅修班第一册和第二册教材。两册教材学习时间约一年，建议通过 </a:t>
            </a:r>
            <a:r>
              <a:rPr lang="en-US" altLang="zh-CN" sz="2200" dirty="0"/>
              <a:t>54 </a:t>
            </a:r>
            <a:r>
              <a:rPr lang="zh-CN" altLang="en-US" sz="2200" dirty="0"/>
              <a:t>次共修完成。各小组可以根据小组学员的实际情况合理调整共修次数。</a:t>
            </a:r>
            <a:endParaRPr lang="en-US" altLang="zh-CN" sz="2200" dirty="0"/>
          </a:p>
          <a:p>
            <a:endParaRPr lang="zh-CN" altLang="en-US" sz="200" dirty="0"/>
          </a:p>
          <a:p>
            <a:r>
              <a:rPr lang="en-US" altLang="zh-CN" sz="2200" dirty="0"/>
              <a:t>1. </a:t>
            </a:r>
            <a:r>
              <a:rPr lang="zh-CN" altLang="en-US" sz="2200" dirty="0"/>
              <a:t>教材第一册（三个阶段，共 </a:t>
            </a:r>
            <a:r>
              <a:rPr lang="en-US" altLang="zh-CN" sz="2200" dirty="0"/>
              <a:t>28 </a:t>
            </a:r>
            <a:r>
              <a:rPr lang="zh-CN" altLang="en-US" sz="2200" dirty="0"/>
              <a:t>次共修）</a:t>
            </a:r>
          </a:p>
          <a:p>
            <a:pPr marL="0" indent="0">
              <a:buNone/>
            </a:pPr>
            <a:endParaRPr lang="zh-CN" altLang="en-US" sz="100" dirty="0"/>
          </a:p>
          <a:p>
            <a:r>
              <a:rPr lang="zh-CN" altLang="en-US" sz="2200" dirty="0"/>
              <a:t>（</a:t>
            </a:r>
            <a:r>
              <a:rPr lang="en-US" altLang="zh-CN" sz="2200" dirty="0"/>
              <a:t>1</a:t>
            </a:r>
            <a:r>
              <a:rPr lang="zh-CN" altLang="en-US" sz="2200" dirty="0"/>
              <a:t>）第一阶段 </a:t>
            </a:r>
            <a:r>
              <a:rPr lang="en-US" altLang="zh-CN" sz="2200" dirty="0"/>
              <a:t>【</a:t>
            </a:r>
            <a:r>
              <a:rPr lang="zh-CN" altLang="en-US" sz="2200" dirty="0"/>
              <a:t>学修内容与进度</a:t>
            </a:r>
            <a:r>
              <a:rPr lang="en-US" altLang="zh-CN" sz="2200" dirty="0"/>
              <a:t>】</a:t>
            </a:r>
          </a:p>
          <a:p>
            <a:pPr marL="0" indent="0">
              <a:buNone/>
            </a:pPr>
            <a:r>
              <a:rPr lang="en-US" altLang="zh-CN" sz="2200" dirty="0"/>
              <a:t> ① </a:t>
            </a:r>
            <a:r>
              <a:rPr lang="zh-CN" altLang="en-US" sz="2200" dirty="0"/>
              <a:t>学修手册（</a:t>
            </a:r>
            <a:r>
              <a:rPr lang="en-US" altLang="zh-CN" sz="2200" dirty="0"/>
              <a:t>1 </a:t>
            </a:r>
            <a:r>
              <a:rPr lang="zh-CN" altLang="en-US" sz="2200" dirty="0"/>
              <a:t>次）</a:t>
            </a:r>
            <a:endParaRPr lang="en-US" altLang="zh-CN" sz="2200" dirty="0"/>
          </a:p>
          <a:p>
            <a:pPr marL="0" indent="0">
              <a:buNone/>
            </a:pPr>
            <a:r>
              <a:rPr lang="zh-CN" altLang="en-US" sz="2200" dirty="0"/>
              <a:t> ② 三个差别（</a:t>
            </a:r>
            <a:r>
              <a:rPr lang="en-US" altLang="zh-CN" sz="2200" dirty="0"/>
              <a:t>2 </a:t>
            </a:r>
            <a:r>
              <a:rPr lang="zh-CN" altLang="en-US" sz="2200" dirty="0"/>
              <a:t>次）</a:t>
            </a:r>
            <a:endParaRPr lang="en-US" altLang="zh-CN" sz="2200" dirty="0"/>
          </a:p>
          <a:p>
            <a:pPr marL="0" indent="0">
              <a:buNone/>
            </a:pPr>
            <a:r>
              <a:rPr lang="zh-CN" altLang="en-US" sz="2200" dirty="0"/>
              <a:t> ③ 三殊胜</a:t>
            </a:r>
            <a:r>
              <a:rPr lang="en-US" altLang="zh-CN" sz="2200" dirty="0"/>
              <a:t>——</a:t>
            </a:r>
            <a:r>
              <a:rPr lang="zh-CN" altLang="en-US" sz="2200" dirty="0"/>
              <a:t>行善修心的究竟方法（</a:t>
            </a:r>
            <a:r>
              <a:rPr lang="en-US" altLang="zh-CN" sz="2200" dirty="0"/>
              <a:t>3 </a:t>
            </a:r>
            <a:r>
              <a:rPr lang="zh-CN" altLang="en-US" sz="2200" dirty="0"/>
              <a:t>次）</a:t>
            </a:r>
            <a:endParaRPr lang="en-US" altLang="zh-CN" sz="2200" dirty="0"/>
          </a:p>
          <a:p>
            <a:pPr marL="0" indent="0">
              <a:buNone/>
            </a:pPr>
            <a:r>
              <a:rPr lang="zh-CN" altLang="en-US" sz="2200" dirty="0"/>
              <a:t> ④ 生存的方式和生存的意义（</a:t>
            </a:r>
            <a:r>
              <a:rPr lang="en-US" altLang="zh-CN" sz="2200" dirty="0"/>
              <a:t>2 </a:t>
            </a:r>
            <a:r>
              <a:rPr lang="zh-CN" altLang="en-US" sz="2200" dirty="0"/>
              <a:t>次）</a:t>
            </a:r>
            <a:endParaRPr lang="en-US" altLang="zh-CN" sz="2200" dirty="0"/>
          </a:p>
          <a:p>
            <a:pPr marL="0" indent="0">
              <a:buNone/>
            </a:pPr>
            <a:r>
              <a:rPr lang="zh-CN" altLang="en-US" sz="2200" dirty="0"/>
              <a:t> ⑤ 第一阶段复习（</a:t>
            </a:r>
            <a:r>
              <a:rPr lang="en-US" altLang="zh-CN" sz="2200" dirty="0"/>
              <a:t>1 </a:t>
            </a:r>
            <a:r>
              <a:rPr lang="zh-CN" altLang="en-US" sz="2200" dirty="0"/>
              <a:t>次） </a:t>
            </a:r>
            <a:endParaRPr lang="en-US" altLang="zh-CN" sz="2200" dirty="0"/>
          </a:p>
          <a:p>
            <a:pPr marL="0" indent="0">
              <a:buNone/>
            </a:pPr>
            <a:r>
              <a:rPr lang="en-US" altLang="zh-CN" sz="2200" dirty="0"/>
              <a:t>【</a:t>
            </a:r>
            <a:r>
              <a:rPr lang="zh-CN" altLang="en-US" sz="2200" dirty="0"/>
              <a:t>学修目标与提示</a:t>
            </a:r>
            <a:r>
              <a:rPr lang="en-US" altLang="zh-CN" sz="2200" dirty="0"/>
              <a:t>】 </a:t>
            </a:r>
            <a:r>
              <a:rPr lang="zh-CN" altLang="en-US" sz="2200" dirty="0"/>
              <a:t>了解佛教与非佛教、世间法与出世间法、小乘与大乘的差别，掌握行善修心 的究竟方法</a:t>
            </a:r>
            <a:r>
              <a:rPr lang="en-US" altLang="zh-CN" sz="2200" dirty="0"/>
              <a:t>——</a:t>
            </a:r>
            <a:r>
              <a:rPr lang="zh-CN" altLang="en-US" sz="2200" dirty="0"/>
              <a:t>三殊胜，区分生存的方式与意义，省思自己学修佛法的动机，培养初步的出离心和菩提心</a:t>
            </a:r>
          </a:p>
        </p:txBody>
      </p:sp>
    </p:spTree>
    <p:extLst>
      <p:ext uri="{BB962C8B-B14F-4D97-AF65-F5344CB8AC3E}">
        <p14:creationId xmlns:p14="http://schemas.microsoft.com/office/powerpoint/2010/main" val="2992227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r>
              <a:rPr lang="zh-CN" altLang="en-US" sz="2400" dirty="0"/>
              <a:t>（</a:t>
            </a:r>
            <a:r>
              <a:rPr lang="en-US" altLang="zh-CN" sz="2400" dirty="0"/>
              <a:t>2</a:t>
            </a:r>
            <a:r>
              <a:rPr lang="zh-CN" altLang="en-US" sz="2400" dirty="0"/>
              <a:t>）第二阶段</a:t>
            </a:r>
          </a:p>
          <a:p>
            <a:pPr marL="0" indent="0">
              <a:buNone/>
            </a:pPr>
            <a:endParaRPr lang="zh-CN" altLang="en-US" sz="2400" dirty="0"/>
          </a:p>
          <a:p>
            <a:pPr marL="0" indent="0">
              <a:buNone/>
            </a:pPr>
            <a:r>
              <a:rPr lang="en-US" altLang="zh-CN" sz="2400" dirty="0"/>
              <a:t>【</a:t>
            </a:r>
            <a:r>
              <a:rPr lang="zh-CN" altLang="en-US" sz="2400" dirty="0"/>
              <a:t>学修内容与进度</a:t>
            </a:r>
            <a:r>
              <a:rPr lang="en-US" altLang="zh-CN" sz="2400" dirty="0"/>
              <a:t>】 </a:t>
            </a:r>
          </a:p>
          <a:p>
            <a:pPr marL="0" indent="0">
              <a:buNone/>
            </a:pPr>
            <a:r>
              <a:rPr lang="en-US" altLang="zh-CN" sz="2400" dirty="0"/>
              <a:t>① </a:t>
            </a:r>
            <a:r>
              <a:rPr lang="zh-CN" altLang="en-US" sz="2400" dirty="0"/>
              <a:t>佛教徒的生活模式（</a:t>
            </a:r>
            <a:r>
              <a:rPr lang="en-US" altLang="zh-CN" sz="2400" dirty="0"/>
              <a:t>2 </a:t>
            </a:r>
            <a:r>
              <a:rPr lang="zh-CN" altLang="en-US" sz="2400" dirty="0"/>
              <a:t>次） </a:t>
            </a:r>
            <a:endParaRPr lang="en-US" altLang="zh-CN" sz="2400" dirty="0"/>
          </a:p>
          <a:p>
            <a:pPr marL="0" indent="0">
              <a:buNone/>
            </a:pPr>
            <a:r>
              <a:rPr lang="zh-CN" altLang="en-US" sz="2400" dirty="0"/>
              <a:t>② 如何做一个标准居士（</a:t>
            </a:r>
            <a:r>
              <a:rPr lang="en-US" altLang="zh-CN" sz="2400" dirty="0"/>
              <a:t>3 </a:t>
            </a:r>
            <a:r>
              <a:rPr lang="zh-CN" altLang="en-US" sz="2400" dirty="0"/>
              <a:t>次）</a:t>
            </a:r>
            <a:endParaRPr lang="en-US" altLang="zh-CN" sz="2400" dirty="0"/>
          </a:p>
          <a:p>
            <a:pPr marL="0" indent="0">
              <a:buNone/>
            </a:pPr>
            <a:r>
              <a:rPr lang="zh-CN" altLang="en-US" sz="2400" dirty="0"/>
              <a:t>③ 浅谈因果关系（</a:t>
            </a:r>
            <a:r>
              <a:rPr lang="en-US" altLang="zh-CN" sz="2400" dirty="0"/>
              <a:t>2 </a:t>
            </a:r>
            <a:r>
              <a:rPr lang="zh-CN" altLang="en-US" sz="2400" dirty="0"/>
              <a:t>次）</a:t>
            </a:r>
            <a:endParaRPr lang="en-US" altLang="zh-CN" sz="2400" dirty="0"/>
          </a:p>
          <a:p>
            <a:pPr marL="0" indent="0">
              <a:buNone/>
            </a:pPr>
            <a:r>
              <a:rPr lang="zh-CN" altLang="en-US" sz="2400" dirty="0"/>
              <a:t>④ 佛法融入生活（</a:t>
            </a:r>
            <a:r>
              <a:rPr lang="en-US" altLang="zh-CN" sz="2400" dirty="0"/>
              <a:t>3 </a:t>
            </a:r>
            <a:r>
              <a:rPr lang="zh-CN" altLang="en-US" sz="2400" dirty="0"/>
              <a:t>次）</a:t>
            </a:r>
            <a:endParaRPr lang="en-US" altLang="zh-CN" sz="2400" dirty="0"/>
          </a:p>
          <a:p>
            <a:pPr marL="0" indent="0">
              <a:buNone/>
            </a:pPr>
            <a:r>
              <a:rPr lang="zh-CN" altLang="en-US" sz="2400" dirty="0"/>
              <a:t>⑤ 第二阶段复习（</a:t>
            </a:r>
            <a:r>
              <a:rPr lang="en-US" altLang="zh-CN" sz="2400" dirty="0"/>
              <a:t>1 </a:t>
            </a:r>
            <a:r>
              <a:rPr lang="zh-CN" altLang="en-US" sz="2400" dirty="0"/>
              <a:t>次） </a:t>
            </a:r>
            <a:endParaRPr lang="en-US" altLang="zh-CN" sz="2400" dirty="0"/>
          </a:p>
          <a:p>
            <a:pPr marL="0" indent="0">
              <a:buNone/>
            </a:pPr>
            <a:endParaRPr lang="en-US" altLang="zh-CN" sz="2400" dirty="0"/>
          </a:p>
          <a:p>
            <a:pPr marL="0" indent="0">
              <a:buNone/>
            </a:pPr>
            <a:r>
              <a:rPr lang="en-US" altLang="zh-CN" sz="2400" dirty="0"/>
              <a:t>【</a:t>
            </a:r>
            <a:r>
              <a:rPr lang="zh-CN" altLang="en-US" sz="2400" dirty="0"/>
              <a:t>学修目标与提示</a:t>
            </a:r>
            <a:r>
              <a:rPr lang="en-US" altLang="zh-CN" sz="2400" dirty="0"/>
              <a:t>】 </a:t>
            </a:r>
            <a:r>
              <a:rPr lang="zh-CN" altLang="en-US" sz="2400" dirty="0"/>
              <a:t>逐渐将佛法智慧落实到生活工作之中，明确佛教徒的基本生活模式和作为一 个标准居士的见解、修法和行为要求，省思自己佛法运用的效果，学会随时随处觉照和保持正念</a:t>
            </a:r>
          </a:p>
        </p:txBody>
      </p:sp>
    </p:spTree>
    <p:extLst>
      <p:ext uri="{BB962C8B-B14F-4D97-AF65-F5344CB8AC3E}">
        <p14:creationId xmlns:p14="http://schemas.microsoft.com/office/powerpoint/2010/main" val="4238515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endParaRPr lang="en-US" altLang="zh-CN" sz="2200" dirty="0"/>
          </a:p>
          <a:p>
            <a:r>
              <a:rPr lang="zh-CN" altLang="en-US" sz="2400" dirty="0"/>
              <a:t>（</a:t>
            </a:r>
            <a:r>
              <a:rPr lang="en-US" altLang="zh-CN" sz="2400" dirty="0"/>
              <a:t>3</a:t>
            </a:r>
            <a:r>
              <a:rPr lang="zh-CN" altLang="en-US" sz="2400" dirty="0"/>
              <a:t>）第三阶段 </a:t>
            </a:r>
            <a:endParaRPr lang="en-US" altLang="zh-CN" sz="2400" dirty="0"/>
          </a:p>
          <a:p>
            <a:pPr marL="0" indent="0">
              <a:buNone/>
            </a:pPr>
            <a:r>
              <a:rPr lang="en-US" altLang="zh-CN" sz="2400" dirty="0"/>
              <a:t>【</a:t>
            </a:r>
            <a:r>
              <a:rPr lang="zh-CN" altLang="en-US" sz="2400" dirty="0"/>
              <a:t>学修内容与进度</a:t>
            </a:r>
            <a:r>
              <a:rPr lang="en-US" altLang="zh-CN" sz="2400" dirty="0"/>
              <a:t>】</a:t>
            </a:r>
          </a:p>
          <a:p>
            <a:pPr marL="0" indent="0">
              <a:buNone/>
            </a:pPr>
            <a:r>
              <a:rPr lang="en-US" altLang="zh-CN" sz="2400" dirty="0"/>
              <a:t> ① </a:t>
            </a:r>
            <a:r>
              <a:rPr lang="zh-CN" altLang="en-US" sz="2400" dirty="0"/>
              <a:t>佛教的定义（</a:t>
            </a:r>
            <a:r>
              <a:rPr lang="en-US" altLang="zh-CN" sz="2400" dirty="0"/>
              <a:t>2 </a:t>
            </a:r>
            <a:r>
              <a:rPr lang="zh-CN" altLang="en-US" sz="2400" dirty="0"/>
              <a:t>次）</a:t>
            </a:r>
            <a:endParaRPr lang="en-US" altLang="zh-CN" sz="2400" dirty="0"/>
          </a:p>
          <a:p>
            <a:pPr marL="0" indent="0">
              <a:buNone/>
            </a:pPr>
            <a:r>
              <a:rPr lang="zh-CN" altLang="en-US" sz="2400" dirty="0"/>
              <a:t> ② 解脱的原理（</a:t>
            </a:r>
            <a:r>
              <a:rPr lang="en-US" altLang="zh-CN" sz="2400" dirty="0"/>
              <a:t>1 </a:t>
            </a:r>
            <a:r>
              <a:rPr lang="zh-CN" altLang="en-US" sz="2400" dirty="0"/>
              <a:t>次）</a:t>
            </a:r>
            <a:endParaRPr lang="en-US" altLang="zh-CN" sz="2400" dirty="0"/>
          </a:p>
          <a:p>
            <a:pPr marL="0" indent="0">
              <a:buNone/>
            </a:pPr>
            <a:r>
              <a:rPr lang="zh-CN" altLang="en-US" sz="2400" dirty="0"/>
              <a:t> ③ 对初学者的教诲（</a:t>
            </a:r>
            <a:r>
              <a:rPr lang="en-US" altLang="zh-CN" sz="2400" dirty="0"/>
              <a:t>2 </a:t>
            </a:r>
            <a:r>
              <a:rPr lang="zh-CN" altLang="en-US" sz="2400" dirty="0"/>
              <a:t>次）</a:t>
            </a:r>
            <a:endParaRPr lang="en-US" altLang="zh-CN" sz="2400" dirty="0"/>
          </a:p>
          <a:p>
            <a:pPr marL="0" indent="0">
              <a:buNone/>
            </a:pPr>
            <a:r>
              <a:rPr lang="zh-CN" altLang="en-US" sz="2400" dirty="0"/>
              <a:t> ④ 第三进度复习（</a:t>
            </a:r>
            <a:r>
              <a:rPr lang="en-US" altLang="zh-CN" sz="2400" dirty="0"/>
              <a:t>1 </a:t>
            </a:r>
            <a:r>
              <a:rPr lang="zh-CN" altLang="en-US" sz="2400" dirty="0"/>
              <a:t>次） </a:t>
            </a:r>
            <a:endParaRPr lang="en-US" altLang="zh-CN" sz="2400" dirty="0"/>
          </a:p>
          <a:p>
            <a:pPr marL="0" indent="0">
              <a:buNone/>
            </a:pPr>
            <a:r>
              <a:rPr lang="en-US" altLang="zh-CN" sz="2400" dirty="0"/>
              <a:t> </a:t>
            </a:r>
            <a:r>
              <a:rPr lang="zh-CN" altLang="en-US" sz="2400" dirty="0"/>
              <a:t>⑤ 第一册总复习（</a:t>
            </a:r>
            <a:r>
              <a:rPr lang="en-US" altLang="zh-CN" sz="2400" dirty="0"/>
              <a:t>2 </a:t>
            </a:r>
            <a:r>
              <a:rPr lang="zh-CN" altLang="en-US" sz="2400" dirty="0"/>
              <a:t>次） </a:t>
            </a:r>
            <a:endParaRPr lang="en-US" altLang="zh-CN" sz="2400" dirty="0"/>
          </a:p>
          <a:p>
            <a:pPr marL="0" indent="0">
              <a:buNone/>
            </a:pPr>
            <a:endParaRPr lang="en-US" altLang="zh-CN" sz="2400" dirty="0"/>
          </a:p>
          <a:p>
            <a:pPr marL="0" indent="0">
              <a:buNone/>
            </a:pPr>
            <a:r>
              <a:rPr lang="en-US" altLang="zh-CN" sz="2400" dirty="0"/>
              <a:t>【</a:t>
            </a:r>
            <a:r>
              <a:rPr lang="zh-CN" altLang="en-US" sz="2400" dirty="0"/>
              <a:t>学修目标与提示</a:t>
            </a:r>
            <a:r>
              <a:rPr lang="en-US" altLang="zh-CN" sz="2400" dirty="0"/>
              <a:t>】</a:t>
            </a:r>
          </a:p>
          <a:p>
            <a:pPr marL="0" indent="0">
              <a:buNone/>
            </a:pPr>
            <a:r>
              <a:rPr lang="zh-CN" altLang="en-US" sz="2400" dirty="0"/>
              <a:t>明晰佛法学修的目标、次第、方法、原理，明确作为初学者的学修立足点和着 力点，逐渐将佛法正见转变成自己的认识和观念，并学会以此解决生活中的问题，培养学修的信心、意乐和精进心。</a:t>
            </a:r>
            <a:endParaRPr lang="en-US" altLang="zh-CN" sz="2400" dirty="0"/>
          </a:p>
        </p:txBody>
      </p:sp>
    </p:spTree>
    <p:extLst>
      <p:ext uri="{BB962C8B-B14F-4D97-AF65-F5344CB8AC3E}">
        <p14:creationId xmlns:p14="http://schemas.microsoft.com/office/powerpoint/2010/main" val="1036300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en-US" altLang="zh-CN" sz="2200" dirty="0"/>
              <a:t>2. </a:t>
            </a:r>
            <a:r>
              <a:rPr lang="zh-CN" altLang="en-US" sz="2200" dirty="0"/>
              <a:t>教材第二册（四个阶段，共 </a:t>
            </a:r>
            <a:r>
              <a:rPr lang="en-US" altLang="zh-CN" sz="2200" dirty="0"/>
              <a:t>26 </a:t>
            </a:r>
            <a:r>
              <a:rPr lang="zh-CN" altLang="en-US" sz="2200" dirty="0"/>
              <a:t>次共修）</a:t>
            </a:r>
          </a:p>
          <a:p>
            <a:pPr marL="0" indent="0">
              <a:buNone/>
            </a:pPr>
            <a:r>
              <a:rPr lang="zh-CN" altLang="en-US" sz="2200" dirty="0"/>
              <a:t>（</a:t>
            </a:r>
            <a:r>
              <a:rPr lang="en-US" altLang="zh-CN" sz="2200" dirty="0"/>
              <a:t>1</a:t>
            </a:r>
            <a:r>
              <a:rPr lang="zh-CN" altLang="en-US" sz="2200" dirty="0"/>
              <a:t>）第一阶段 </a:t>
            </a:r>
            <a:r>
              <a:rPr lang="en-US" altLang="zh-CN" sz="2200" dirty="0"/>
              <a:t>【</a:t>
            </a:r>
            <a:r>
              <a:rPr lang="zh-CN" altLang="en-US" sz="2200" dirty="0"/>
              <a:t>学修内容与进度</a:t>
            </a:r>
            <a:r>
              <a:rPr lang="en-US" altLang="zh-CN" sz="2200" dirty="0"/>
              <a:t>】</a:t>
            </a:r>
          </a:p>
          <a:p>
            <a:pPr marL="0" indent="0">
              <a:buNone/>
            </a:pPr>
            <a:r>
              <a:rPr lang="en-US" altLang="zh-CN" sz="2200" dirty="0"/>
              <a:t> ① </a:t>
            </a:r>
            <a:r>
              <a:rPr lang="zh-CN" altLang="en-US" sz="2200" dirty="0"/>
              <a:t>学修手册（</a:t>
            </a:r>
            <a:r>
              <a:rPr lang="en-US" altLang="zh-CN" sz="2200" dirty="0"/>
              <a:t>1 </a:t>
            </a:r>
            <a:r>
              <a:rPr lang="zh-CN" altLang="en-US" sz="2200" dirty="0"/>
              <a:t>次） </a:t>
            </a:r>
            <a:endParaRPr lang="en-US" altLang="zh-CN" sz="2200" dirty="0"/>
          </a:p>
          <a:p>
            <a:pPr marL="0" indent="0">
              <a:buNone/>
            </a:pPr>
            <a:r>
              <a:rPr lang="zh-CN" altLang="en-US" sz="2200" dirty="0"/>
              <a:t> ② 金刚七句之上师瑜伽（</a:t>
            </a:r>
            <a:r>
              <a:rPr lang="en-US" altLang="zh-CN" sz="2200" dirty="0"/>
              <a:t>1 </a:t>
            </a:r>
            <a:r>
              <a:rPr lang="zh-CN" altLang="en-US" sz="2200" dirty="0"/>
              <a:t>次） </a:t>
            </a:r>
            <a:endParaRPr lang="en-US" altLang="zh-CN" sz="2200" dirty="0"/>
          </a:p>
          <a:p>
            <a:pPr marL="0" indent="0">
              <a:buNone/>
            </a:pPr>
            <a:r>
              <a:rPr lang="zh-CN" altLang="en-US" sz="2200" dirty="0"/>
              <a:t> ③ 为什么现代人越来越没有幸福感（</a:t>
            </a:r>
            <a:r>
              <a:rPr lang="en-US" altLang="zh-CN" sz="2200" dirty="0"/>
              <a:t>1 </a:t>
            </a:r>
            <a:r>
              <a:rPr lang="zh-CN" altLang="en-US" sz="2200" dirty="0"/>
              <a:t>次）</a:t>
            </a:r>
            <a:endParaRPr lang="en-US" altLang="zh-CN" sz="2200" dirty="0"/>
          </a:p>
          <a:p>
            <a:pPr marL="0" indent="0">
              <a:buNone/>
            </a:pPr>
            <a:r>
              <a:rPr lang="zh-CN" altLang="en-US" sz="2200" dirty="0"/>
              <a:t> ④ 如何面对痛苦和幸福（</a:t>
            </a:r>
            <a:r>
              <a:rPr lang="en-US" altLang="zh-CN" sz="2200" dirty="0"/>
              <a:t>3 </a:t>
            </a:r>
            <a:r>
              <a:rPr lang="zh-CN" altLang="en-US" sz="2200" dirty="0"/>
              <a:t>次）</a:t>
            </a:r>
            <a:endParaRPr lang="en-US" altLang="zh-CN" sz="2200" dirty="0"/>
          </a:p>
          <a:p>
            <a:pPr marL="0" indent="0">
              <a:buNone/>
            </a:pPr>
            <a:r>
              <a:rPr lang="zh-CN" altLang="en-US" sz="2200" dirty="0"/>
              <a:t> ⑤ 第一阶段复习（</a:t>
            </a:r>
            <a:r>
              <a:rPr lang="en-US" altLang="zh-CN" sz="2200" dirty="0"/>
              <a:t>1 </a:t>
            </a:r>
            <a:r>
              <a:rPr lang="zh-CN" altLang="en-US" sz="2200" dirty="0"/>
              <a:t>次） </a:t>
            </a:r>
            <a:endParaRPr lang="en-US" altLang="zh-CN" sz="2200" dirty="0"/>
          </a:p>
          <a:p>
            <a:pPr marL="0" indent="0">
              <a:buNone/>
            </a:pPr>
            <a:r>
              <a:rPr lang="en-US" altLang="zh-CN" sz="2200" dirty="0"/>
              <a:t>【</a:t>
            </a:r>
            <a:r>
              <a:rPr lang="zh-CN" altLang="en-US" sz="2200" dirty="0"/>
              <a:t>学修目标与提示</a:t>
            </a:r>
            <a:r>
              <a:rPr lang="en-US" altLang="zh-CN" sz="2200" dirty="0"/>
              <a:t>】</a:t>
            </a:r>
          </a:p>
          <a:p>
            <a:pPr marL="0" indent="0">
              <a:buNone/>
            </a:pPr>
            <a:r>
              <a:rPr lang="en-US" altLang="zh-CN" sz="2200" dirty="0"/>
              <a:t> </a:t>
            </a:r>
            <a:r>
              <a:rPr lang="zh-CN" altLang="en-US" sz="2200" dirty="0"/>
              <a:t>本阶段学修，以学修手册开始，既有理论又有实修，包括座上观修和座下行善，是佛法融入生活的深化。随着学修的深入，共修的重点要从“法义理解讨论” 向“法义运用分享”过渡，并在讨论中培养随喜他人进步、反思自己不足的习惯。 </a:t>
            </a:r>
            <a:endParaRPr lang="en-US" altLang="zh-CN" sz="2200" dirty="0"/>
          </a:p>
          <a:p>
            <a:pPr marL="0" indent="0">
              <a:buNone/>
            </a:pPr>
            <a:r>
              <a:rPr lang="zh-CN" altLang="en-US" sz="2200" dirty="0"/>
              <a:t>为了有效引导实修，第二册教材提前学习</a:t>
            </a:r>
            <a:r>
              <a:rPr lang="en-US" altLang="zh-CN" sz="2200" dirty="0"/>
              <a:t>《</a:t>
            </a:r>
            <a:r>
              <a:rPr lang="zh-CN" altLang="en-US" sz="2200" dirty="0"/>
              <a:t>七句之上师瑜伽</a:t>
            </a:r>
            <a:r>
              <a:rPr lang="en-US" altLang="zh-CN" sz="2200" dirty="0"/>
              <a:t>》</a:t>
            </a:r>
            <a:r>
              <a:rPr lang="zh-CN" altLang="en-US" sz="2200" dirty="0"/>
              <a:t>。在加行之前， 需要圆满心咒或</a:t>
            </a:r>
            <a:r>
              <a:rPr lang="en-US" altLang="zh-CN" sz="2200" dirty="0"/>
              <a:t>《</a:t>
            </a:r>
            <a:r>
              <a:rPr lang="zh-CN" altLang="en-US" sz="2200" dirty="0"/>
              <a:t>金刚七句祈祷文</a:t>
            </a:r>
            <a:r>
              <a:rPr lang="en-US" altLang="zh-CN" sz="2200" dirty="0"/>
              <a:t>》</a:t>
            </a:r>
            <a:r>
              <a:rPr lang="zh-CN" altLang="en-US" sz="2200" dirty="0"/>
              <a:t>十万遍。念诵最好能够养成每日定课，并按照仪轨圆满念诵；如时间紧张，也要通过散念的方式圆满十万遍。 </a:t>
            </a:r>
            <a:r>
              <a:rPr lang="en-US" altLang="zh-CN" sz="2200" dirty="0"/>
              <a:t>《</a:t>
            </a:r>
            <a:r>
              <a:rPr lang="zh-CN" altLang="en-US" sz="2200" dirty="0"/>
              <a:t>为什么现代人越来越没有幸福感</a:t>
            </a:r>
            <a:r>
              <a:rPr lang="en-US" altLang="zh-CN" sz="2200" dirty="0"/>
              <a:t>》</a:t>
            </a:r>
            <a:r>
              <a:rPr lang="zh-CN" altLang="en-US" sz="2200" dirty="0"/>
              <a:t>无视频，共修时可以诵读原文并讨论学习。</a:t>
            </a:r>
            <a:endParaRPr lang="en-US" altLang="zh-CN" sz="2200" dirty="0"/>
          </a:p>
        </p:txBody>
      </p:sp>
    </p:spTree>
    <p:extLst>
      <p:ext uri="{BB962C8B-B14F-4D97-AF65-F5344CB8AC3E}">
        <p14:creationId xmlns:p14="http://schemas.microsoft.com/office/powerpoint/2010/main" val="874254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zh-CN" altLang="en-US" sz="2400" dirty="0"/>
              <a:t>（</a:t>
            </a:r>
            <a:r>
              <a:rPr lang="en-US" altLang="zh-CN" sz="2400" dirty="0"/>
              <a:t>2</a:t>
            </a:r>
            <a:r>
              <a:rPr lang="zh-CN" altLang="en-US" sz="2400" dirty="0"/>
              <a:t>）第二阶段 </a:t>
            </a:r>
            <a:r>
              <a:rPr lang="en-US" altLang="zh-CN" sz="2400" dirty="0"/>
              <a:t>【</a:t>
            </a:r>
            <a:r>
              <a:rPr lang="zh-CN" altLang="en-US" sz="2400" dirty="0"/>
              <a:t>学修内容与进度</a:t>
            </a:r>
            <a:r>
              <a:rPr lang="en-US" altLang="zh-CN" sz="2400" dirty="0"/>
              <a:t>】 </a:t>
            </a:r>
          </a:p>
          <a:p>
            <a:pPr marL="0" indent="0">
              <a:buNone/>
            </a:pPr>
            <a:r>
              <a:rPr lang="en-US" altLang="zh-CN" sz="2400" dirty="0"/>
              <a:t>① </a:t>
            </a:r>
            <a:r>
              <a:rPr lang="zh-CN" altLang="en-US" sz="2400" dirty="0"/>
              <a:t>戒杀放生的功德（</a:t>
            </a:r>
            <a:r>
              <a:rPr lang="en-US" altLang="zh-CN" sz="2400" dirty="0"/>
              <a:t>1 </a:t>
            </a:r>
            <a:r>
              <a:rPr lang="zh-CN" altLang="en-US" sz="2400" dirty="0"/>
              <a:t>次）</a:t>
            </a:r>
            <a:endParaRPr lang="en-US" altLang="zh-CN" sz="2400" dirty="0"/>
          </a:p>
          <a:p>
            <a:pPr marL="0" indent="0">
              <a:buNone/>
            </a:pPr>
            <a:r>
              <a:rPr lang="zh-CN" altLang="en-US" sz="2400" dirty="0"/>
              <a:t>② 素食的意义（</a:t>
            </a:r>
            <a:r>
              <a:rPr lang="en-US" altLang="zh-CN" sz="2400" dirty="0"/>
              <a:t>1 </a:t>
            </a:r>
            <a:r>
              <a:rPr lang="zh-CN" altLang="en-US" sz="2400" dirty="0"/>
              <a:t>次）</a:t>
            </a:r>
          </a:p>
          <a:p>
            <a:pPr marL="0" indent="0">
              <a:buNone/>
            </a:pPr>
            <a:r>
              <a:rPr lang="zh-CN" altLang="en-US" sz="2400" dirty="0"/>
              <a:t>③ 关于放生（</a:t>
            </a:r>
            <a:r>
              <a:rPr lang="en-US" altLang="zh-CN" sz="2400" dirty="0"/>
              <a:t>1 </a:t>
            </a:r>
            <a:r>
              <a:rPr lang="zh-CN" altLang="en-US" sz="2400" dirty="0"/>
              <a:t>次） </a:t>
            </a:r>
            <a:endParaRPr lang="en-US" altLang="zh-CN" sz="2400" dirty="0"/>
          </a:p>
          <a:p>
            <a:pPr marL="0" indent="0">
              <a:buNone/>
            </a:pPr>
            <a:r>
              <a:rPr lang="zh-CN" altLang="en-US" sz="2400" dirty="0"/>
              <a:t>④ 世界和平共处的诀窍：平等生存 受戒行善的殊胜日 第二阶段复习（合计 </a:t>
            </a:r>
            <a:r>
              <a:rPr lang="en-US" altLang="zh-CN" sz="2400" dirty="0"/>
              <a:t>1 </a:t>
            </a:r>
            <a:r>
              <a:rPr lang="zh-CN" altLang="en-US" sz="2400" dirty="0"/>
              <a:t>次） </a:t>
            </a:r>
            <a:endParaRPr lang="en-US" altLang="zh-CN" sz="2400" dirty="0"/>
          </a:p>
          <a:p>
            <a:pPr marL="0" indent="0">
              <a:buNone/>
            </a:pPr>
            <a:endParaRPr lang="en-US" altLang="zh-CN" sz="2400" dirty="0"/>
          </a:p>
          <a:p>
            <a:pPr marL="0" indent="0">
              <a:buNone/>
            </a:pPr>
            <a:r>
              <a:rPr lang="en-US" altLang="zh-CN" sz="2400" dirty="0"/>
              <a:t>【</a:t>
            </a:r>
            <a:r>
              <a:rPr lang="zh-CN" altLang="en-US" sz="2400" dirty="0"/>
              <a:t>学修目标与提示</a:t>
            </a:r>
            <a:r>
              <a:rPr lang="en-US" altLang="zh-CN" sz="2400" dirty="0"/>
              <a:t>】 </a:t>
            </a:r>
          </a:p>
          <a:p>
            <a:pPr marL="0" indent="0">
              <a:buNone/>
            </a:pPr>
            <a:r>
              <a:rPr lang="zh-CN" altLang="en-US" sz="2400" dirty="0"/>
              <a:t>集资净障是实修的重要前行和内容。同时，这一阶段的法义没有复杂的理论， 重点在于从法义的整体脉络上体会学修的次第，并拓展我们的视野和心量，从“我 自己”、“佛教徒”拓展到“地球生所有的生命”；再到“大千世界”乃至“六道一 切众生”。 </a:t>
            </a:r>
            <a:r>
              <a:rPr lang="en-US" altLang="zh-CN" sz="2400" dirty="0"/>
              <a:t>《</a:t>
            </a:r>
            <a:r>
              <a:rPr lang="zh-CN" altLang="en-US" sz="2400" dirty="0"/>
              <a:t>关于放生</a:t>
            </a:r>
            <a:r>
              <a:rPr lang="en-US" altLang="zh-CN" sz="2400" dirty="0"/>
              <a:t>》《</a:t>
            </a:r>
            <a:r>
              <a:rPr lang="zh-CN" altLang="en-US" sz="2400" dirty="0"/>
              <a:t>世界和平共处的诀窍</a:t>
            </a:r>
            <a:r>
              <a:rPr lang="en-US" altLang="zh-CN" sz="2400" dirty="0"/>
              <a:t>——</a:t>
            </a:r>
            <a:r>
              <a:rPr lang="zh-CN" altLang="en-US" sz="2400" dirty="0"/>
              <a:t>平等生存</a:t>
            </a:r>
            <a:r>
              <a:rPr lang="en-US" altLang="zh-CN" sz="2400" dirty="0"/>
              <a:t>》《</a:t>
            </a:r>
            <a:r>
              <a:rPr lang="zh-CN" altLang="en-US" sz="2400" dirty="0"/>
              <a:t>受戒行善的殊胜日</a:t>
            </a:r>
            <a:r>
              <a:rPr lang="en-US" altLang="zh-CN" sz="2400" dirty="0"/>
              <a:t>》</a:t>
            </a:r>
            <a:r>
              <a:rPr lang="zh-CN" altLang="en-US" sz="2400" dirty="0"/>
              <a:t>无视频，共修时可以诵读原文并讨论学习。</a:t>
            </a:r>
            <a:endParaRPr lang="en-US" altLang="zh-CN" sz="2400" dirty="0"/>
          </a:p>
        </p:txBody>
      </p:sp>
    </p:spTree>
    <p:extLst>
      <p:ext uri="{BB962C8B-B14F-4D97-AF65-F5344CB8AC3E}">
        <p14:creationId xmlns:p14="http://schemas.microsoft.com/office/powerpoint/2010/main" val="332745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zh-CN" altLang="en-US" sz="2400" dirty="0"/>
              <a:t>（</a:t>
            </a:r>
            <a:r>
              <a:rPr lang="en-US" altLang="zh-CN" sz="2400" dirty="0"/>
              <a:t>3</a:t>
            </a:r>
            <a:r>
              <a:rPr lang="zh-CN" altLang="en-US" sz="2400" dirty="0"/>
              <a:t>）第三阶段 </a:t>
            </a:r>
            <a:r>
              <a:rPr lang="en-US" altLang="zh-CN" sz="2400" dirty="0"/>
              <a:t>【</a:t>
            </a:r>
            <a:r>
              <a:rPr lang="zh-CN" altLang="en-US" sz="2400" dirty="0"/>
              <a:t>学修内容与进度</a:t>
            </a:r>
            <a:r>
              <a:rPr lang="en-US" altLang="zh-CN" sz="2400" dirty="0"/>
              <a:t>】</a:t>
            </a:r>
          </a:p>
          <a:p>
            <a:pPr marL="0" indent="0">
              <a:buNone/>
            </a:pPr>
            <a:r>
              <a:rPr lang="en-US" altLang="zh-CN" sz="2400" dirty="0"/>
              <a:t> ① </a:t>
            </a:r>
            <a:r>
              <a:rPr lang="zh-CN" altLang="en-US" sz="2400" dirty="0"/>
              <a:t>如何将病苦转为道用（</a:t>
            </a:r>
            <a:r>
              <a:rPr lang="en-US" altLang="zh-CN" sz="2400" dirty="0"/>
              <a:t>1 </a:t>
            </a:r>
            <a:r>
              <a:rPr lang="zh-CN" altLang="en-US" sz="2400" dirty="0"/>
              <a:t>次） </a:t>
            </a:r>
            <a:endParaRPr lang="en-US" altLang="zh-CN" sz="2400" dirty="0"/>
          </a:p>
          <a:p>
            <a:pPr marL="0" indent="0">
              <a:buNone/>
            </a:pPr>
            <a:r>
              <a:rPr lang="zh-CN" altLang="en-US" sz="2400" dirty="0"/>
              <a:t> ② 四谛</a:t>
            </a:r>
            <a:r>
              <a:rPr lang="en-US" altLang="zh-CN" sz="2400" dirty="0"/>
              <a:t>—</a:t>
            </a:r>
            <a:r>
              <a:rPr lang="zh-CN" altLang="en-US" sz="2400" dirty="0"/>
              <a:t>脱离生死的出路（</a:t>
            </a:r>
            <a:r>
              <a:rPr lang="en-US" altLang="zh-CN" sz="2400" dirty="0"/>
              <a:t>2 </a:t>
            </a:r>
            <a:r>
              <a:rPr lang="zh-CN" altLang="en-US" sz="2400" dirty="0"/>
              <a:t>次）</a:t>
            </a:r>
            <a:endParaRPr lang="en-US" altLang="zh-CN" sz="2400" dirty="0"/>
          </a:p>
          <a:p>
            <a:pPr marL="0" indent="0">
              <a:buNone/>
            </a:pPr>
            <a:r>
              <a:rPr lang="zh-CN" altLang="en-US" sz="2400" dirty="0"/>
              <a:t> ③ 二谛</a:t>
            </a:r>
            <a:r>
              <a:rPr lang="en-US" altLang="zh-CN" sz="2400" dirty="0"/>
              <a:t>—</a:t>
            </a:r>
            <a:r>
              <a:rPr lang="zh-CN" altLang="en-US" sz="2400" dirty="0"/>
              <a:t>开启中观门扉之钥匙（</a:t>
            </a:r>
            <a:r>
              <a:rPr lang="en-US" altLang="zh-CN" sz="2400" dirty="0"/>
              <a:t>2 </a:t>
            </a:r>
            <a:r>
              <a:rPr lang="zh-CN" altLang="en-US" sz="2400" dirty="0"/>
              <a:t>次）</a:t>
            </a:r>
            <a:endParaRPr lang="en-US" altLang="zh-CN" sz="2400" dirty="0"/>
          </a:p>
          <a:p>
            <a:pPr marL="0" indent="0">
              <a:buNone/>
            </a:pPr>
            <a:r>
              <a:rPr lang="zh-CN" altLang="en-US" sz="2400" dirty="0"/>
              <a:t> ④ 十二缘起支</a:t>
            </a:r>
            <a:r>
              <a:rPr lang="en-US" altLang="zh-CN" sz="2400" dirty="0"/>
              <a:t>—</a:t>
            </a:r>
            <a:r>
              <a:rPr lang="zh-CN" altLang="en-US" sz="2400" dirty="0"/>
              <a:t>生命轮回的次序（</a:t>
            </a:r>
            <a:r>
              <a:rPr lang="en-US" altLang="zh-CN" sz="2400" dirty="0"/>
              <a:t>2 </a:t>
            </a:r>
            <a:r>
              <a:rPr lang="zh-CN" altLang="en-US" sz="2400" dirty="0"/>
              <a:t>次）</a:t>
            </a:r>
            <a:endParaRPr lang="en-US" altLang="zh-CN" sz="2400" dirty="0"/>
          </a:p>
          <a:p>
            <a:pPr marL="0" indent="0">
              <a:buNone/>
            </a:pPr>
            <a:r>
              <a:rPr lang="zh-CN" altLang="en-US" sz="2400" dirty="0"/>
              <a:t> ⑤ 第三阶段复习（</a:t>
            </a:r>
            <a:r>
              <a:rPr lang="en-US" altLang="zh-CN" sz="2400" dirty="0"/>
              <a:t>1 </a:t>
            </a:r>
            <a:r>
              <a:rPr lang="zh-CN" altLang="en-US" sz="2400" dirty="0"/>
              <a:t>次） </a:t>
            </a:r>
            <a:endParaRPr lang="en-US" altLang="zh-CN" sz="2400" dirty="0"/>
          </a:p>
          <a:p>
            <a:endParaRPr lang="en-US" altLang="zh-CN" sz="2400" dirty="0"/>
          </a:p>
          <a:p>
            <a:pPr marL="0" indent="0">
              <a:buNone/>
            </a:pPr>
            <a:r>
              <a:rPr lang="en-US" altLang="zh-CN" sz="2400" dirty="0"/>
              <a:t>【</a:t>
            </a:r>
            <a:r>
              <a:rPr lang="zh-CN" altLang="en-US" sz="2400" dirty="0"/>
              <a:t>学修目标与提示</a:t>
            </a:r>
            <a:r>
              <a:rPr lang="en-US" altLang="zh-CN" sz="2400" dirty="0"/>
              <a:t>】 </a:t>
            </a:r>
            <a:r>
              <a:rPr lang="zh-CN" altLang="en-US" sz="2400" dirty="0"/>
              <a:t>轮涅的原理，是整个佛法的纲要。本阶段学修，旨在增强学修的正见和信心。 同时，每期法义秉承了一贯的“解决关键问题”、“理论与修法结合”的传统，围绕“必须学习的关键性问题”进行展开，最后落实到我们应当怎么样。</a:t>
            </a:r>
          </a:p>
          <a:p>
            <a:pPr marL="0" indent="0">
              <a:buNone/>
            </a:pPr>
            <a:r>
              <a:rPr lang="en-US" altLang="zh-CN" sz="2400" dirty="0"/>
              <a:t>《</a:t>
            </a:r>
            <a:r>
              <a:rPr lang="zh-CN" altLang="en-US" sz="2400" dirty="0"/>
              <a:t>二谛</a:t>
            </a:r>
            <a:r>
              <a:rPr lang="en-US" altLang="zh-CN" sz="2400" dirty="0"/>
              <a:t>——</a:t>
            </a:r>
            <a:r>
              <a:rPr lang="zh-CN" altLang="en-US" sz="2400" dirty="0"/>
              <a:t>开启中观门扉之钥匙</a:t>
            </a:r>
            <a:r>
              <a:rPr lang="en-US" altLang="zh-CN" sz="2400" dirty="0"/>
              <a:t>》</a:t>
            </a:r>
            <a:r>
              <a:rPr lang="zh-CN" altLang="en-US" sz="2400" dirty="0"/>
              <a:t>仅有音频；</a:t>
            </a:r>
            <a:r>
              <a:rPr lang="en-US" altLang="zh-CN" sz="2400" dirty="0"/>
              <a:t>《</a:t>
            </a:r>
            <a:r>
              <a:rPr lang="zh-CN" altLang="en-US" sz="2400" dirty="0"/>
              <a:t>十二缘起支</a:t>
            </a:r>
            <a:r>
              <a:rPr lang="en-US" altLang="zh-CN" sz="2400" dirty="0"/>
              <a:t>——</a:t>
            </a:r>
            <a:r>
              <a:rPr lang="zh-CN" altLang="en-US" sz="2400" dirty="0"/>
              <a:t>生命轮回的次 序</a:t>
            </a:r>
            <a:r>
              <a:rPr lang="en-US" altLang="zh-CN" sz="2400" dirty="0"/>
              <a:t>》</a:t>
            </a:r>
            <a:r>
              <a:rPr lang="zh-CN" altLang="en-US" sz="2400" dirty="0"/>
              <a:t>无视频，共修时可以诵读原文并讨论学习。</a:t>
            </a:r>
            <a:endParaRPr lang="en-US" altLang="zh-CN" sz="2400" dirty="0"/>
          </a:p>
        </p:txBody>
      </p:sp>
    </p:spTree>
    <p:extLst>
      <p:ext uri="{BB962C8B-B14F-4D97-AF65-F5344CB8AC3E}">
        <p14:creationId xmlns:p14="http://schemas.microsoft.com/office/powerpoint/2010/main" val="49058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r>
              <a:rPr lang="en-US" altLang="zh-CN" sz="3400" b="1" dirty="0"/>
              <a:t> </a:t>
            </a:r>
            <a:endParaRPr lang="en-US" altLang="zh-CN" sz="500" b="1" dirty="0"/>
          </a:p>
          <a:p>
            <a:r>
              <a:rPr lang="zh-CN" altLang="en-US" sz="2400" dirty="0"/>
              <a:t>四、学修方式</a:t>
            </a:r>
          </a:p>
          <a:p>
            <a:pPr marL="0" indent="0">
              <a:buNone/>
            </a:pPr>
            <a:r>
              <a:rPr lang="en-US" altLang="zh-CN" sz="2400" dirty="0"/>
              <a:t>1. </a:t>
            </a:r>
            <a:r>
              <a:rPr lang="zh-CN" altLang="en-US" sz="2400" dirty="0"/>
              <a:t>以小组为单位共修学习，每周至少共修一次，每次学习时间不少于三个小时。</a:t>
            </a:r>
          </a:p>
          <a:p>
            <a:pPr marL="0" indent="0">
              <a:buNone/>
            </a:pPr>
            <a:r>
              <a:rPr lang="en-US" altLang="zh-CN" sz="2400" dirty="0"/>
              <a:t>2. </a:t>
            </a:r>
            <a:r>
              <a:rPr lang="zh-CN" altLang="en-US" sz="2400" dirty="0"/>
              <a:t>组内不设辅导员，学习讨论方式是完全依据上师讲授的视频内容和法本内容。具体讨论方法详见“禅修班共修模式”文档。</a:t>
            </a:r>
          </a:p>
          <a:p>
            <a:pPr marL="0" indent="0">
              <a:buNone/>
            </a:pPr>
            <a:r>
              <a:rPr lang="en-US" altLang="zh-CN" sz="2400" dirty="0"/>
              <a:t>3. </a:t>
            </a:r>
            <a:r>
              <a:rPr lang="zh-CN" altLang="en-US" sz="2400" dirty="0"/>
              <a:t>共修方式有两种，即本地见面共修和网络共修。</a:t>
            </a:r>
          </a:p>
          <a:p>
            <a:pPr marL="0" indent="0">
              <a:buNone/>
            </a:pPr>
            <a:r>
              <a:rPr lang="zh-CN" altLang="en-US" sz="2400" dirty="0"/>
              <a:t>  </a:t>
            </a:r>
            <a:r>
              <a:rPr lang="en-US" altLang="zh-CN" sz="2400" dirty="0"/>
              <a:t>1) </a:t>
            </a:r>
            <a:r>
              <a:rPr lang="zh-CN" altLang="en-US" sz="2400" dirty="0"/>
              <a:t>本地见面共修：每个班级的人数为</a:t>
            </a:r>
            <a:r>
              <a:rPr lang="en-US" altLang="zh-CN" sz="2400" dirty="0"/>
              <a:t>5--20</a:t>
            </a:r>
            <a:r>
              <a:rPr lang="zh-CN" altLang="en-US" sz="2400" dirty="0"/>
              <a:t>人。</a:t>
            </a:r>
          </a:p>
          <a:p>
            <a:pPr marL="0" indent="0">
              <a:buNone/>
            </a:pPr>
            <a:r>
              <a:rPr lang="zh-CN" altLang="en-US" sz="2400" dirty="0"/>
              <a:t>  </a:t>
            </a:r>
            <a:r>
              <a:rPr lang="en-US" altLang="zh-CN" sz="2400" dirty="0"/>
              <a:t>2) </a:t>
            </a:r>
            <a:r>
              <a:rPr lang="zh-CN" altLang="en-US" sz="2400" dirty="0"/>
              <a:t>网络共修：此方式只针对不方便参加见面共修的人员，每班人数为</a:t>
            </a:r>
            <a:r>
              <a:rPr lang="en-US" altLang="zh-CN" sz="2400" dirty="0"/>
              <a:t>30</a:t>
            </a:r>
            <a:r>
              <a:rPr lang="zh-CN" altLang="en-US" sz="2400" dirty="0"/>
              <a:t>人以上。</a:t>
            </a:r>
          </a:p>
          <a:p>
            <a:pPr marL="0" indent="0">
              <a:buNone/>
            </a:pPr>
            <a:r>
              <a:rPr lang="zh-CN" altLang="en-US" sz="2400" dirty="0"/>
              <a:t>所在城镇暂无见面共修班级，可发邮件到慧灯禅修课程官方邮箱</a:t>
            </a:r>
            <a:r>
              <a:rPr lang="en-US" altLang="zh-CN" sz="2400" dirty="0"/>
              <a:t>:</a:t>
            </a:r>
            <a:r>
              <a:rPr lang="en-US" altLang="zh-CN" sz="2400" dirty="0">
                <a:hlinkClick r:id="rId2"/>
              </a:rPr>
              <a:t>classluminouswisdom@gmail.com</a:t>
            </a:r>
            <a:r>
              <a:rPr lang="zh-CN" altLang="en-US" sz="2400" dirty="0"/>
              <a:t>，申请组建网络共修组；</a:t>
            </a:r>
          </a:p>
          <a:p>
            <a:pPr marL="0" indent="0">
              <a:buNone/>
            </a:pPr>
            <a:r>
              <a:rPr lang="zh-CN" altLang="en-US" sz="2400" dirty="0"/>
              <a:t>有意愿学习但不方便参加见面共修的人员，可以自行成立网络共修组。</a:t>
            </a:r>
          </a:p>
          <a:p>
            <a:endParaRPr lang="zh-CN" altLang="en-US" sz="2200" dirty="0"/>
          </a:p>
        </p:txBody>
      </p:sp>
    </p:spTree>
    <p:extLst>
      <p:ext uri="{BB962C8B-B14F-4D97-AF65-F5344CB8AC3E}">
        <p14:creationId xmlns:p14="http://schemas.microsoft.com/office/powerpoint/2010/main" val="2997431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r>
              <a:rPr lang="zh-CN" altLang="en-US" sz="2400" dirty="0"/>
              <a:t>（</a:t>
            </a:r>
            <a:r>
              <a:rPr lang="en-US" altLang="zh-CN" sz="2400" dirty="0"/>
              <a:t>4</a:t>
            </a:r>
            <a:r>
              <a:rPr lang="zh-CN" altLang="en-US" sz="2400" dirty="0"/>
              <a:t>）第四阶段 </a:t>
            </a:r>
            <a:r>
              <a:rPr lang="en-US" altLang="zh-CN" sz="2400" dirty="0"/>
              <a:t>【</a:t>
            </a:r>
            <a:r>
              <a:rPr lang="zh-CN" altLang="en-US" sz="2400" dirty="0"/>
              <a:t>学修内容与进度</a:t>
            </a:r>
            <a:r>
              <a:rPr lang="en-US" altLang="zh-CN" sz="2400" dirty="0"/>
              <a:t>】</a:t>
            </a:r>
          </a:p>
          <a:p>
            <a:pPr marL="0" indent="0">
              <a:buNone/>
            </a:pPr>
            <a:r>
              <a:rPr lang="en-US" altLang="zh-CN" sz="2400" dirty="0"/>
              <a:t> ① </a:t>
            </a:r>
            <a:r>
              <a:rPr lang="zh-CN" altLang="en-US" sz="2400" dirty="0"/>
              <a:t>梦幻世界（</a:t>
            </a:r>
            <a:r>
              <a:rPr lang="en-US" altLang="zh-CN" sz="2400" dirty="0"/>
              <a:t>1 </a:t>
            </a:r>
            <a:r>
              <a:rPr lang="zh-CN" altLang="en-US" sz="2400" dirty="0"/>
              <a:t>次） </a:t>
            </a:r>
            <a:endParaRPr lang="en-US" altLang="zh-CN" sz="2400" dirty="0"/>
          </a:p>
          <a:p>
            <a:pPr marL="0" indent="0">
              <a:buNone/>
            </a:pPr>
            <a:r>
              <a:rPr lang="zh-CN" altLang="en-US" sz="2400" dirty="0"/>
              <a:t> ② 佛教的物种起源说（</a:t>
            </a:r>
            <a:r>
              <a:rPr lang="en-US" altLang="zh-CN" sz="2400" dirty="0"/>
              <a:t>1 </a:t>
            </a:r>
            <a:r>
              <a:rPr lang="zh-CN" altLang="en-US" sz="2400" dirty="0"/>
              <a:t>次） </a:t>
            </a:r>
            <a:endParaRPr lang="en-US" altLang="zh-CN" sz="2400" dirty="0"/>
          </a:p>
          <a:p>
            <a:pPr marL="0" indent="0">
              <a:buNone/>
            </a:pPr>
            <a:r>
              <a:rPr lang="zh-CN" altLang="en-US" sz="2400" dirty="0"/>
              <a:t> ③ 佛教的世界观（</a:t>
            </a:r>
            <a:r>
              <a:rPr lang="en-US" altLang="zh-CN" sz="2400" dirty="0"/>
              <a:t>1 </a:t>
            </a:r>
            <a:r>
              <a:rPr lang="zh-CN" altLang="en-US" sz="2400" dirty="0"/>
              <a:t>次）</a:t>
            </a:r>
            <a:endParaRPr lang="en-US" altLang="zh-CN" sz="2400" dirty="0"/>
          </a:p>
          <a:p>
            <a:pPr marL="0" indent="0">
              <a:buNone/>
            </a:pPr>
            <a:r>
              <a:rPr lang="zh-CN" altLang="en-US" sz="2400" dirty="0"/>
              <a:t> ④ 语加持的修法（</a:t>
            </a:r>
            <a:r>
              <a:rPr lang="en-US" altLang="zh-CN" sz="2400" dirty="0"/>
              <a:t>1 </a:t>
            </a:r>
            <a:r>
              <a:rPr lang="zh-CN" altLang="en-US" sz="2400" dirty="0"/>
              <a:t>次）</a:t>
            </a:r>
            <a:endParaRPr lang="en-US" altLang="zh-CN" sz="2400" dirty="0"/>
          </a:p>
          <a:p>
            <a:pPr marL="0" indent="0">
              <a:buNone/>
            </a:pPr>
            <a:r>
              <a:rPr lang="zh-CN" altLang="en-US" sz="2400" dirty="0"/>
              <a:t> ⑤ 第四阶段复习（</a:t>
            </a:r>
            <a:r>
              <a:rPr lang="en-US" altLang="zh-CN" sz="2400" dirty="0"/>
              <a:t>1 </a:t>
            </a:r>
            <a:r>
              <a:rPr lang="zh-CN" altLang="en-US" sz="2400" dirty="0"/>
              <a:t>次）</a:t>
            </a:r>
            <a:endParaRPr lang="en-US" altLang="zh-CN" sz="2400" dirty="0"/>
          </a:p>
          <a:p>
            <a:pPr marL="0" indent="0">
              <a:buNone/>
            </a:pPr>
            <a:r>
              <a:rPr lang="zh-CN" altLang="en-US" sz="2400" dirty="0"/>
              <a:t> ⑥ 第二册总复习（</a:t>
            </a:r>
            <a:r>
              <a:rPr lang="en-US" altLang="zh-CN" sz="2400" dirty="0"/>
              <a:t>2 </a:t>
            </a:r>
            <a:r>
              <a:rPr lang="zh-CN" altLang="en-US" sz="2400" dirty="0"/>
              <a:t>次） </a:t>
            </a:r>
            <a:endParaRPr lang="en-US" altLang="zh-CN" sz="2400" dirty="0"/>
          </a:p>
          <a:p>
            <a:endParaRPr lang="en-US" altLang="zh-CN" sz="2400" dirty="0"/>
          </a:p>
          <a:p>
            <a:pPr marL="0" indent="0">
              <a:buNone/>
            </a:pPr>
            <a:r>
              <a:rPr lang="en-US" altLang="zh-CN" sz="2400" dirty="0"/>
              <a:t>【</a:t>
            </a:r>
            <a:r>
              <a:rPr lang="zh-CN" altLang="en-US" sz="2400" dirty="0"/>
              <a:t>学修目标与提示</a:t>
            </a:r>
            <a:r>
              <a:rPr lang="en-US" altLang="zh-CN" sz="2400" dirty="0"/>
              <a:t>】 </a:t>
            </a:r>
            <a:r>
              <a:rPr lang="zh-CN" altLang="en-US" sz="2400" dirty="0"/>
              <a:t>以世界观深化对二谛、轮回、四大基本教派等佛法基础内容的认识，精进学修语加持，圆满莲师修法，获得加持、遣除违缘，在观念、心态和行为上为加行 修习奠定扎实的基础。 </a:t>
            </a:r>
            <a:r>
              <a:rPr lang="en-US" altLang="zh-CN" sz="2400" dirty="0"/>
              <a:t>《</a:t>
            </a:r>
            <a:r>
              <a:rPr lang="zh-CN" altLang="en-US" sz="2400" dirty="0"/>
              <a:t>佛教的物种起源说</a:t>
            </a:r>
            <a:r>
              <a:rPr lang="en-US" altLang="zh-CN" sz="2400" dirty="0"/>
              <a:t>》</a:t>
            </a:r>
            <a:r>
              <a:rPr lang="zh-CN" altLang="en-US" sz="2400" dirty="0"/>
              <a:t>无视频，共修时可以诵读原文并讨论学习。</a:t>
            </a:r>
            <a:endParaRPr lang="en-US" altLang="zh-CN" sz="2400" dirty="0"/>
          </a:p>
        </p:txBody>
      </p:sp>
    </p:spTree>
    <p:extLst>
      <p:ext uri="{BB962C8B-B14F-4D97-AF65-F5344CB8AC3E}">
        <p14:creationId xmlns:p14="http://schemas.microsoft.com/office/powerpoint/2010/main" val="395132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89" y="2741521"/>
            <a:ext cx="8911687" cy="1280890"/>
          </a:xfrm>
        </p:spPr>
        <p:txBody>
          <a:bodyPr>
            <a:normAutofit fontScale="90000"/>
          </a:bodyPr>
          <a:lstStyle/>
          <a:p>
            <a:pPr algn="ctr"/>
            <a:r>
              <a:rPr lang="en-US" altLang="zh-CN" b="1" dirty="0"/>
              <a:t>3.2 </a:t>
            </a:r>
            <a:r>
              <a:rPr lang="zh-CN" altLang="en-US" b="1" dirty="0"/>
              <a:t>禅修班个人自修引导 （新班师兄轮流朗读）</a:t>
            </a:r>
            <a:br>
              <a:rPr lang="zh-CN" altLang="en-US" dirty="0"/>
            </a:br>
            <a:endParaRPr lang="en-US" dirty="0"/>
          </a:p>
        </p:txBody>
      </p:sp>
    </p:spTree>
    <p:extLst>
      <p:ext uri="{BB962C8B-B14F-4D97-AF65-F5344CB8AC3E}">
        <p14:creationId xmlns:p14="http://schemas.microsoft.com/office/powerpoint/2010/main" val="3770022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en-US" altLang="zh-CN" sz="2400" dirty="0"/>
          </a:p>
          <a:p>
            <a:pPr marL="0" indent="0">
              <a:buNone/>
            </a:pPr>
            <a:endParaRPr lang="en-US" altLang="zh-CN" sz="2400" dirty="0"/>
          </a:p>
          <a:p>
            <a:pPr marL="0" indent="0">
              <a:buNone/>
            </a:pPr>
            <a:r>
              <a:rPr lang="en-US" altLang="zh-CN" sz="2400" dirty="0"/>
              <a:t>1. </a:t>
            </a:r>
            <a:r>
              <a:rPr lang="zh-CN" altLang="en-US" sz="2400" dirty="0"/>
              <a:t>个人自修的重要性</a:t>
            </a:r>
          </a:p>
          <a:p>
            <a:endParaRPr lang="zh-CN" altLang="en-US" sz="2400" dirty="0"/>
          </a:p>
          <a:p>
            <a:endParaRPr lang="zh-CN" altLang="en-US" sz="2400" dirty="0"/>
          </a:p>
          <a:p>
            <a:pPr marL="0" indent="0">
              <a:buNone/>
            </a:pPr>
            <a:r>
              <a:rPr lang="zh-CN" altLang="en-US" sz="2400" dirty="0"/>
              <a:t>上师曾说：“修与不修、解脱与否，还是要看自己。佛也说过：‘吾为汝说解 脱道，当知解脱依自己。’如果没有佛和善知识，我们不会知道解脱的方法，一旦 方法清楚了，就全要靠自己。”因此，个人自修是学修的重要内容。</a:t>
            </a:r>
            <a:endParaRPr lang="en-US" altLang="zh-CN" sz="2400" dirty="0"/>
          </a:p>
        </p:txBody>
      </p:sp>
    </p:spTree>
    <p:extLst>
      <p:ext uri="{BB962C8B-B14F-4D97-AF65-F5344CB8AC3E}">
        <p14:creationId xmlns:p14="http://schemas.microsoft.com/office/powerpoint/2010/main" val="2865631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2. </a:t>
            </a:r>
            <a:r>
              <a:rPr lang="zh-CN" altLang="en-US" sz="2400" dirty="0"/>
              <a:t>自修的环节与要求</a:t>
            </a:r>
          </a:p>
          <a:p>
            <a:pPr marL="0" indent="0">
              <a:buNone/>
            </a:pPr>
            <a:endParaRPr lang="zh-CN" altLang="en-US" sz="100" dirty="0"/>
          </a:p>
          <a:p>
            <a:pPr marL="0" indent="0">
              <a:buNone/>
            </a:pPr>
            <a:r>
              <a:rPr lang="zh-CN" altLang="en-US" sz="2400" dirty="0"/>
              <a:t>个人自修主要的方法即闻、思、修、行四个环节。每个环节的目的和方法如下：</a:t>
            </a:r>
            <a:endParaRPr lang="en-US" altLang="zh-CN" sz="2400" dirty="0"/>
          </a:p>
          <a:p>
            <a:pPr marL="0" indent="0">
              <a:buNone/>
            </a:pPr>
            <a:r>
              <a:rPr lang="zh-CN" altLang="en-US" sz="2400" dirty="0"/>
              <a:t> ⑴ 闻</a:t>
            </a:r>
            <a:r>
              <a:rPr lang="en-US" altLang="zh-CN" sz="2400" dirty="0"/>
              <a:t>——</a:t>
            </a:r>
            <a:r>
              <a:rPr lang="zh-CN" altLang="en-US" sz="2400" dirty="0"/>
              <a:t>通过听闻正法，了解上师所传的法义： </a:t>
            </a:r>
            <a:endParaRPr lang="en-US" altLang="zh-CN" sz="2400" dirty="0"/>
          </a:p>
          <a:p>
            <a:pPr marL="0" indent="0">
              <a:buNone/>
            </a:pPr>
            <a:r>
              <a:rPr lang="zh-CN" altLang="en-US" sz="2400" dirty="0"/>
              <a:t>① 法本预习：认真学习法本，掌握法义要点，理解上师思路；</a:t>
            </a:r>
            <a:endParaRPr lang="en-US" altLang="zh-CN" sz="2400" dirty="0"/>
          </a:p>
          <a:p>
            <a:pPr marL="0" indent="0">
              <a:buNone/>
            </a:pPr>
            <a:r>
              <a:rPr lang="zh-CN" altLang="en-US" sz="2400" dirty="0"/>
              <a:t>② 听闻视频：具足威仪，认真、完整聆听上师讲法视频；</a:t>
            </a:r>
            <a:endParaRPr lang="en-US" altLang="zh-CN" sz="2400" dirty="0"/>
          </a:p>
          <a:p>
            <a:pPr marL="0" indent="0">
              <a:buNone/>
            </a:pPr>
            <a:r>
              <a:rPr lang="zh-CN" altLang="en-US" sz="2400" dirty="0"/>
              <a:t>③ 闻的目标：能够完整复述本期法义要点、重点，找到自己的疑惑之处。</a:t>
            </a:r>
            <a:endParaRPr lang="en-US" altLang="zh-CN" sz="2400" dirty="0"/>
          </a:p>
          <a:p>
            <a:pPr marL="0" indent="0">
              <a:buNone/>
            </a:pPr>
            <a:endParaRPr lang="en-US" altLang="zh-CN" sz="2400" dirty="0"/>
          </a:p>
          <a:p>
            <a:pPr marL="0" indent="0">
              <a:buNone/>
            </a:pPr>
            <a:r>
              <a:rPr lang="zh-CN" altLang="en-US" sz="2400" dirty="0"/>
              <a:t> ⑵ 思</a:t>
            </a:r>
            <a:r>
              <a:rPr lang="en-US" altLang="zh-CN" sz="2400" dirty="0"/>
              <a:t>——</a:t>
            </a:r>
            <a:r>
              <a:rPr lang="zh-CN" altLang="en-US" sz="2400" dirty="0"/>
              <a:t>通过思维，对所听闻的法义遣除疑惑、获得定解：</a:t>
            </a:r>
            <a:endParaRPr lang="en-US" altLang="zh-CN" sz="2400" dirty="0"/>
          </a:p>
          <a:p>
            <a:pPr marL="0" indent="0">
              <a:buNone/>
            </a:pPr>
            <a:r>
              <a:rPr lang="zh-CN" altLang="en-US" sz="2400" dirty="0"/>
              <a:t>① 联系自己：把法义同自己的现实生活联系起来，对法义进行消化吸收； ② 讨论辨析：通过思考、推导、讨论，在法义理解的基础上接受； </a:t>
            </a:r>
            <a:endParaRPr lang="en-US" altLang="zh-CN" sz="2400" dirty="0"/>
          </a:p>
          <a:p>
            <a:pPr marL="0" indent="0">
              <a:buNone/>
            </a:pPr>
            <a:r>
              <a:rPr lang="zh-CN" altLang="en-US" sz="2400" dirty="0"/>
              <a:t>③ 思的目标：生起智信、树立正见，以指导下一步的修行</a:t>
            </a:r>
            <a:endParaRPr lang="en-US" altLang="zh-CN" sz="2400" dirty="0"/>
          </a:p>
        </p:txBody>
      </p:sp>
    </p:spTree>
    <p:extLst>
      <p:ext uri="{BB962C8B-B14F-4D97-AF65-F5344CB8AC3E}">
        <p14:creationId xmlns:p14="http://schemas.microsoft.com/office/powerpoint/2010/main" val="2683537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2. </a:t>
            </a:r>
            <a:r>
              <a:rPr lang="zh-CN" altLang="en-US" sz="2400" dirty="0"/>
              <a:t>自修的环节与要求</a:t>
            </a:r>
          </a:p>
          <a:p>
            <a:pPr marL="0" indent="0">
              <a:buNone/>
            </a:pPr>
            <a:endParaRPr lang="zh-CN" altLang="en-US" sz="100" dirty="0"/>
          </a:p>
          <a:p>
            <a:pPr marL="0" indent="0">
              <a:buNone/>
            </a:pPr>
            <a:r>
              <a:rPr lang="zh-CN" altLang="en-US" sz="2400" dirty="0"/>
              <a:t>⑶ 修</a:t>
            </a:r>
            <a:r>
              <a:rPr lang="en-US" altLang="zh-CN" sz="2400" dirty="0"/>
              <a:t>——</a:t>
            </a:r>
            <a:r>
              <a:rPr lang="zh-CN" altLang="en-US" sz="2400" dirty="0"/>
              <a:t>安排单独的时间，对闻思的法义进行座上观修： </a:t>
            </a:r>
            <a:endParaRPr lang="en-US" altLang="zh-CN" sz="2400" dirty="0"/>
          </a:p>
          <a:p>
            <a:pPr marL="0" indent="0">
              <a:buNone/>
            </a:pPr>
            <a:r>
              <a:rPr lang="zh-CN" altLang="en-US" sz="2400" dirty="0"/>
              <a:t>① 座上观修：安排相对固定的时间对法义进行座上观修； </a:t>
            </a:r>
            <a:endParaRPr lang="en-US" altLang="zh-CN" sz="2400" dirty="0"/>
          </a:p>
          <a:p>
            <a:pPr marL="0" indent="0">
              <a:buNone/>
            </a:pPr>
            <a:r>
              <a:rPr lang="zh-CN" altLang="en-US" sz="2400" dirty="0"/>
              <a:t>② 循序渐进：先着力观察修，再进行安住修，两种方式轮番进行；</a:t>
            </a:r>
            <a:endParaRPr lang="en-US" altLang="zh-CN" sz="2400" dirty="0"/>
          </a:p>
          <a:p>
            <a:pPr marL="0" indent="0">
              <a:buNone/>
            </a:pPr>
            <a:r>
              <a:rPr lang="zh-CN" altLang="en-US" sz="2400" dirty="0"/>
              <a:t>③ 修的目标：把法义真正融入进了心相续，生起真实的感受。</a:t>
            </a:r>
            <a:endParaRPr lang="en-US" altLang="zh-CN" sz="2400" dirty="0"/>
          </a:p>
          <a:p>
            <a:pPr marL="0" indent="0">
              <a:buNone/>
            </a:pPr>
            <a:endParaRPr lang="en-US" altLang="zh-CN" sz="2400" dirty="0"/>
          </a:p>
          <a:p>
            <a:pPr marL="0" indent="0">
              <a:buNone/>
            </a:pPr>
            <a:r>
              <a:rPr lang="zh-CN" altLang="en-US" sz="2400" dirty="0"/>
              <a:t> ⑷ 行</a:t>
            </a:r>
            <a:r>
              <a:rPr lang="en-US" altLang="zh-CN" sz="2400" dirty="0"/>
              <a:t>——</a:t>
            </a:r>
            <a:r>
              <a:rPr lang="zh-CN" altLang="en-US" sz="2400" dirty="0"/>
              <a:t>将法义融入日常生活，学以致用，同时检验学修效果： </a:t>
            </a:r>
            <a:endParaRPr lang="en-US" altLang="zh-CN" sz="2400" dirty="0"/>
          </a:p>
          <a:p>
            <a:pPr marL="0" indent="0">
              <a:buNone/>
            </a:pPr>
            <a:r>
              <a:rPr lang="zh-CN" altLang="en-US" sz="2400" dirty="0"/>
              <a:t>① 摆脱错误：通过持戒、修心，减少平时的散乱和烦恼，对治执着；</a:t>
            </a:r>
            <a:endParaRPr lang="en-US" altLang="zh-CN" sz="2400" dirty="0"/>
          </a:p>
          <a:p>
            <a:pPr marL="0" indent="0">
              <a:buNone/>
            </a:pPr>
            <a:r>
              <a:rPr lang="zh-CN" altLang="en-US" sz="2400" dirty="0"/>
              <a:t>② 重复正确：在生活中发菩提心、行菩萨行，培养无我利他的品质；</a:t>
            </a:r>
            <a:endParaRPr lang="en-US" altLang="zh-CN" sz="2400" dirty="0"/>
          </a:p>
          <a:p>
            <a:pPr marL="0" indent="0">
              <a:buNone/>
            </a:pPr>
            <a:r>
              <a:rPr lang="zh-CN" altLang="en-US" sz="2400" dirty="0"/>
              <a:t>③ 行的目标：将座上修的体验融入到现实生活中，成为真正的修行人。</a:t>
            </a:r>
            <a:endParaRPr lang="en-US" altLang="zh-CN" sz="2400" dirty="0"/>
          </a:p>
          <a:p>
            <a:pPr marL="0" indent="0">
              <a:buNone/>
            </a:pPr>
            <a:r>
              <a:rPr lang="zh-CN" altLang="en-US" sz="2400" dirty="0"/>
              <a:t> 闻、思、修、行，前前为因，后后为果。对每个希求解脱的修行人而言，四 者是不能相互脱节、有所偏废的。</a:t>
            </a:r>
            <a:endParaRPr lang="en-US" altLang="zh-CN" sz="2400" dirty="0"/>
          </a:p>
        </p:txBody>
      </p:sp>
    </p:spTree>
    <p:extLst>
      <p:ext uri="{BB962C8B-B14F-4D97-AF65-F5344CB8AC3E}">
        <p14:creationId xmlns:p14="http://schemas.microsoft.com/office/powerpoint/2010/main" val="2960644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lnSpcReduction="10000"/>
          </a:bodyPr>
          <a:lstStyle/>
          <a:p>
            <a:pPr marL="0" indent="0">
              <a:buNone/>
            </a:pPr>
            <a:r>
              <a:rPr lang="en-US" altLang="zh-CN" sz="2400" dirty="0"/>
              <a:t>3. </a:t>
            </a:r>
            <a:r>
              <a:rPr lang="zh-CN" altLang="en-US" sz="2400" dirty="0"/>
              <a:t>个人自修与禅修班学修</a:t>
            </a:r>
          </a:p>
          <a:p>
            <a:pPr marL="0" indent="0">
              <a:buNone/>
            </a:pPr>
            <a:endParaRPr lang="zh-CN" altLang="en-US" sz="2400" dirty="0"/>
          </a:p>
          <a:p>
            <a:pPr marL="0" indent="0">
              <a:buNone/>
            </a:pPr>
            <a:r>
              <a:rPr lang="zh-CN" altLang="en-US" sz="2400" dirty="0"/>
              <a:t>前期学修的重点在于通过闻思树立正知正见，并力所能及地融入生活之中。 同时，学员要努力养成每日定课的习惯，这可以为座上观修奠定良好的基础。随 着进入实修阶段，座上观修要逐渐成为学修的重点。但整体而言，无论哪个层级 的学修，闻、思、修、行都是必须的。</a:t>
            </a:r>
          </a:p>
          <a:p>
            <a:pPr marL="0" indent="0">
              <a:buNone/>
            </a:pPr>
            <a:endParaRPr lang="zh-CN" altLang="en-US" sz="2400" dirty="0"/>
          </a:p>
          <a:p>
            <a:pPr marL="0" indent="0">
              <a:buNone/>
            </a:pPr>
            <a:r>
              <a:rPr lang="zh-CN" altLang="en-US" sz="2400" dirty="0"/>
              <a:t>通过闻思，可以改变我们的一些错误观念，并解决一些粗大的烦恼；但佛法的真实受益，离不开打坐禅修。同时，禅修能不能变成解脱之道，关键看是否具备出离心和菩提心，否则难保不是外道范畴。因此，通过闻思、建立正见、掌握实修窍诀是打坐禅修的重要基础。我们应充分认识到其中的修行奥妙。</a:t>
            </a:r>
          </a:p>
          <a:p>
            <a:pPr marL="0" indent="0">
              <a:buNone/>
            </a:pPr>
            <a:endParaRPr lang="zh-CN" altLang="en-US" sz="2400" dirty="0"/>
          </a:p>
          <a:p>
            <a:pPr marL="0" indent="0">
              <a:buNone/>
            </a:pPr>
            <a:r>
              <a:rPr lang="zh-CN" altLang="en-US" sz="2400" dirty="0"/>
              <a:t>禅修班，最主要的特点就是将佛法的“听闻”、“思维”、“观修”、“行持”和 “得果”紧紧结合起来。只要本着对上师的信心，按照闻、思、修、行的次第要 求，重视出离心、菩提心等基础修法，解脱就是指日可待的事。</a:t>
            </a:r>
            <a:endParaRPr lang="en-US" altLang="zh-CN" sz="2400" dirty="0"/>
          </a:p>
        </p:txBody>
      </p:sp>
    </p:spTree>
    <p:extLst>
      <p:ext uri="{BB962C8B-B14F-4D97-AF65-F5344CB8AC3E}">
        <p14:creationId xmlns:p14="http://schemas.microsoft.com/office/powerpoint/2010/main" val="20906134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89" y="2741521"/>
            <a:ext cx="8911687" cy="1280890"/>
          </a:xfrm>
        </p:spPr>
        <p:txBody>
          <a:bodyPr>
            <a:normAutofit fontScale="90000"/>
          </a:bodyPr>
          <a:lstStyle/>
          <a:p>
            <a:pPr algn="ctr"/>
            <a:r>
              <a:rPr lang="en-US" altLang="zh-CN" sz="3900" b="1" dirty="0"/>
              <a:t>3.3</a:t>
            </a:r>
            <a:r>
              <a:rPr lang="zh-CN" altLang="en-US" sz="3900" b="1" dirty="0"/>
              <a:t>禅修班闻法方式引导</a:t>
            </a:r>
            <a:br>
              <a:rPr lang="en-US" altLang="zh-CN" sz="3300" b="1" dirty="0"/>
            </a:br>
            <a:br>
              <a:rPr lang="zh-CN" altLang="en-US" sz="3300" dirty="0"/>
            </a:br>
            <a:r>
              <a:rPr lang="zh-CN" altLang="en-US" sz="3100" b="1" dirty="0"/>
              <a:t>（新班师兄轮流朗读）</a:t>
            </a:r>
            <a:br>
              <a:rPr lang="zh-CN" altLang="en-US" dirty="0"/>
            </a:br>
            <a:endParaRPr lang="en-US" dirty="0"/>
          </a:p>
        </p:txBody>
      </p:sp>
    </p:spTree>
    <p:extLst>
      <p:ext uri="{BB962C8B-B14F-4D97-AF65-F5344CB8AC3E}">
        <p14:creationId xmlns:p14="http://schemas.microsoft.com/office/powerpoint/2010/main" val="1524055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lnSpcReduction="10000"/>
          </a:bodyPr>
          <a:lstStyle/>
          <a:p>
            <a:pPr marL="0" indent="0">
              <a:buNone/>
            </a:pPr>
            <a:r>
              <a:rPr lang="en-US" altLang="zh-CN" sz="2400" dirty="0"/>
              <a:t>3.3</a:t>
            </a:r>
            <a:r>
              <a:rPr lang="zh-CN" altLang="en-US" sz="2400" dirty="0"/>
              <a:t> 禅修班闻法方式引导</a:t>
            </a:r>
          </a:p>
          <a:p>
            <a:pPr marL="0" indent="0">
              <a:buNone/>
            </a:pPr>
            <a:endParaRPr lang="zh-CN" altLang="en-US" sz="100" dirty="0"/>
          </a:p>
          <a:p>
            <a:pPr marL="0" indent="0">
              <a:buNone/>
            </a:pPr>
            <a:r>
              <a:rPr lang="zh-CN" altLang="en-US" sz="2400" dirty="0"/>
              <a:t>闻法方式依照</a:t>
            </a:r>
            <a:r>
              <a:rPr lang="en-US" altLang="zh-CN" sz="2400" dirty="0"/>
              <a:t>《</a:t>
            </a:r>
            <a:r>
              <a:rPr lang="zh-CN" altLang="en-US" sz="2400" dirty="0"/>
              <a:t>大圆满前行引导文</a:t>
            </a:r>
            <a:r>
              <a:rPr lang="en-US" altLang="zh-CN" sz="2400" dirty="0"/>
              <a:t>·</a:t>
            </a:r>
            <a:r>
              <a:rPr lang="zh-CN" altLang="en-US" sz="2400" dirty="0"/>
              <a:t>普贤上师言教</a:t>
            </a:r>
            <a:r>
              <a:rPr lang="en-US" altLang="zh-CN" sz="2400" dirty="0"/>
              <a:t>》</a:t>
            </a:r>
            <a:r>
              <a:rPr lang="zh-CN" altLang="en-US" sz="2400" dirty="0"/>
              <a:t>（华智仁波切著，索达吉 堪布译）行持，简录如下：</a:t>
            </a:r>
          </a:p>
          <a:p>
            <a:pPr marL="0" indent="0">
              <a:buNone/>
            </a:pPr>
            <a:r>
              <a:rPr lang="en-US" altLang="zh-CN" sz="2400" dirty="0"/>
              <a:t>1. </a:t>
            </a:r>
            <a:r>
              <a:rPr lang="zh-CN" altLang="en-US" sz="2400" dirty="0"/>
              <a:t>断除法器之三过</a:t>
            </a:r>
          </a:p>
          <a:p>
            <a:pPr marL="0" indent="0">
              <a:buNone/>
            </a:pPr>
            <a:endParaRPr lang="zh-CN" altLang="en-US" sz="100" dirty="0"/>
          </a:p>
          <a:p>
            <a:pPr marL="0" indent="0">
              <a:buNone/>
            </a:pPr>
            <a:r>
              <a:rPr lang="zh-CN" altLang="en-US" sz="2400" dirty="0"/>
              <a:t>一、耳不注如覆器之过：在闻法的时候，自己的耳识万万不可四处分散，而 应当专心致志倾听说法的声音。否则，就如同在覆口的容器上倾注汁液一般，尽 管身居听法的行列中，但恐怕连一句正法也不会听清。</a:t>
            </a:r>
          </a:p>
          <a:p>
            <a:pPr marL="0" indent="0">
              <a:buNone/>
            </a:pPr>
            <a:endParaRPr lang="zh-CN" altLang="en-US" sz="2400" dirty="0"/>
          </a:p>
          <a:p>
            <a:pPr marL="0" indent="0">
              <a:buNone/>
            </a:pPr>
            <a:r>
              <a:rPr lang="zh-CN" altLang="en-US" sz="2400" dirty="0"/>
              <a:t>二、意不持如漏器之过：如果对于所听闻的法仅仅限于一知半解或者单单听 听以敷衍了事而没有铭记于心，那就会像漏底的容器中注入多少汁液也无法留存 一样，不管听了多少法也不会懂得融入相续而身体力行。</a:t>
            </a:r>
          </a:p>
          <a:p>
            <a:pPr marL="0" indent="0">
              <a:buNone/>
            </a:pPr>
            <a:endParaRPr lang="zh-CN" altLang="en-US" sz="2400" dirty="0"/>
          </a:p>
          <a:p>
            <a:pPr marL="0" indent="0">
              <a:buNone/>
            </a:pPr>
            <a:r>
              <a:rPr lang="zh-CN" altLang="en-US" sz="2400" dirty="0"/>
              <a:t>三、杂烦恼如毒器之过：在闻法时，如果自己心存贪图名誉、谋求地位等有 过患的动机，或者掺杂着贪嗔痴等五毒妄念而听闻，那么所谓的法非但对自心无 利反而会变成非法，如同向有毒的容器中注入上好的汁液一样。</a:t>
            </a:r>
            <a:endParaRPr lang="en-US" altLang="zh-CN" sz="2400" dirty="0"/>
          </a:p>
        </p:txBody>
      </p:sp>
    </p:spTree>
    <p:extLst>
      <p:ext uri="{BB962C8B-B14F-4D97-AF65-F5344CB8AC3E}">
        <p14:creationId xmlns:p14="http://schemas.microsoft.com/office/powerpoint/2010/main" val="37964650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2. </a:t>
            </a:r>
            <a:r>
              <a:rPr lang="zh-CN" altLang="en-US" sz="2400" dirty="0"/>
              <a:t>断除六种垢染</a:t>
            </a:r>
          </a:p>
          <a:p>
            <a:pPr marL="0" indent="0">
              <a:buNone/>
            </a:pPr>
            <a:endParaRPr lang="zh-CN" altLang="en-US" sz="2400" dirty="0"/>
          </a:p>
          <a:p>
            <a:pPr marL="0" indent="0">
              <a:buNone/>
            </a:pPr>
            <a:r>
              <a:rPr lang="zh-CN" altLang="en-US" sz="2400" dirty="0"/>
              <a:t>依照</a:t>
            </a:r>
            <a:r>
              <a:rPr lang="en-US" altLang="zh-CN" sz="2400" dirty="0"/>
              <a:t>《</a:t>
            </a:r>
            <a:r>
              <a:rPr lang="zh-CN" altLang="en-US" sz="2400" dirty="0"/>
              <a:t>释明论</a:t>
            </a:r>
            <a:r>
              <a:rPr lang="en-US" altLang="zh-CN" sz="2400" dirty="0"/>
              <a:t>》</a:t>
            </a:r>
            <a:r>
              <a:rPr lang="zh-CN" altLang="en-US" sz="2400" dirty="0"/>
              <a:t>中所说：“傲慢无正信，于法不希求，外散及内收，疲厌皆闻 垢。”闻法时必须断除的六种垢染：</a:t>
            </a:r>
            <a:endParaRPr lang="en-US" altLang="zh-CN" sz="2400" dirty="0"/>
          </a:p>
          <a:p>
            <a:pPr marL="0" indent="0">
              <a:buNone/>
            </a:pPr>
            <a:r>
              <a:rPr lang="zh-CN" altLang="en-US" sz="2400" dirty="0"/>
              <a:t>一、傲慢：傲气十足，认为自己已经远远胜过 了说法上师；</a:t>
            </a:r>
            <a:endParaRPr lang="en-US" altLang="zh-CN" sz="2400" dirty="0"/>
          </a:p>
          <a:p>
            <a:pPr marL="0" indent="0">
              <a:buNone/>
            </a:pPr>
            <a:r>
              <a:rPr lang="zh-CN" altLang="en-US" sz="2400" dirty="0"/>
              <a:t>二、无正信：对上师、正法不起信心；</a:t>
            </a:r>
            <a:endParaRPr lang="en-US" altLang="zh-CN" sz="2400" dirty="0"/>
          </a:p>
          <a:p>
            <a:pPr marL="0" indent="0">
              <a:buNone/>
            </a:pPr>
            <a:r>
              <a:rPr lang="zh-CN" altLang="en-US" sz="2400" dirty="0"/>
              <a:t>三、不求法：不慕求正法；</a:t>
            </a:r>
            <a:endParaRPr lang="en-US" altLang="zh-CN" sz="2400" dirty="0"/>
          </a:p>
          <a:p>
            <a:pPr marL="0" indent="0">
              <a:buNone/>
            </a:pPr>
            <a:r>
              <a:rPr lang="zh-CN" altLang="en-US" sz="2400" dirty="0"/>
              <a:t>四、外散：心思旁骛，散于外境；</a:t>
            </a:r>
            <a:endParaRPr lang="en-US" altLang="zh-CN" sz="2400" dirty="0"/>
          </a:p>
          <a:p>
            <a:pPr marL="0" indent="0">
              <a:buNone/>
            </a:pPr>
            <a:r>
              <a:rPr lang="zh-CN" altLang="en-US" sz="2400" dirty="0"/>
              <a:t>五、内收：五根门向内收敛；</a:t>
            </a:r>
            <a:endParaRPr lang="en-US" altLang="zh-CN" sz="2400" dirty="0"/>
          </a:p>
          <a:p>
            <a:pPr marL="0" indent="0">
              <a:buNone/>
            </a:pPr>
            <a:r>
              <a:rPr lang="zh-CN" altLang="en-US" sz="2400" dirty="0"/>
              <a:t>六、疲厌：因讲 法时间过长等而心生厌烦。</a:t>
            </a:r>
            <a:endParaRPr lang="en-US" altLang="zh-CN" sz="2400" dirty="0"/>
          </a:p>
        </p:txBody>
      </p:sp>
    </p:spTree>
    <p:extLst>
      <p:ext uri="{BB962C8B-B14F-4D97-AF65-F5344CB8AC3E}">
        <p14:creationId xmlns:p14="http://schemas.microsoft.com/office/powerpoint/2010/main" val="402708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3. </a:t>
            </a:r>
            <a:r>
              <a:rPr lang="zh-CN" altLang="en-US" sz="2400" dirty="0"/>
              <a:t>断除五不持过患</a:t>
            </a:r>
          </a:p>
          <a:p>
            <a:pPr marL="0" indent="0">
              <a:buNone/>
            </a:pPr>
            <a:endParaRPr lang="zh-CN" altLang="en-US" sz="2400" dirty="0"/>
          </a:p>
          <a:p>
            <a:pPr marL="0" indent="0">
              <a:buNone/>
            </a:pPr>
            <a:r>
              <a:rPr lang="zh-CN" altLang="en-US" sz="2400" dirty="0"/>
              <a:t>一、持文不持义：如果一味注重受持优美动听的词句，而不详细分析甚深的 意义，那么就如同孩童采集鲜花一样，也就是说，推敲词句并不能使内心获得收益。</a:t>
            </a:r>
          </a:p>
          <a:p>
            <a:pPr marL="0" indent="0">
              <a:buNone/>
            </a:pPr>
            <a:endParaRPr lang="zh-CN" altLang="en-US" sz="2400" dirty="0"/>
          </a:p>
          <a:p>
            <a:pPr marL="0" indent="0">
              <a:buNone/>
            </a:pPr>
            <a:r>
              <a:rPr lang="zh-CN" altLang="en-US" sz="2400" dirty="0"/>
              <a:t>二、持义不持文：如果认为一切文字结构只是泛泛空谈，没有任何实义，进 而轻视词句偏重甚深的意义，这样一来，词句与意义就会互相脱离，因为不依赖 于词句根本无法理解意义。</a:t>
            </a:r>
          </a:p>
          <a:p>
            <a:pPr marL="0" indent="0">
              <a:buNone/>
            </a:pPr>
            <a:endParaRPr lang="zh-CN" altLang="en-US" sz="2400" dirty="0"/>
          </a:p>
          <a:p>
            <a:pPr marL="0" indent="0">
              <a:buNone/>
            </a:pPr>
            <a:r>
              <a:rPr lang="zh-CN" altLang="en-US" sz="2400" dirty="0"/>
              <a:t>三、未领会而持：倘若没有领会了义与不了义、秘密与意趣的各种说法而受 持，就会导致误解词句和意义而违背正法的结局。</a:t>
            </a:r>
            <a:endParaRPr lang="en-US" altLang="zh-CN" sz="2400" dirty="0"/>
          </a:p>
        </p:txBody>
      </p:sp>
    </p:spTree>
    <p:extLst>
      <p:ext uri="{BB962C8B-B14F-4D97-AF65-F5344CB8AC3E}">
        <p14:creationId xmlns:p14="http://schemas.microsoft.com/office/powerpoint/2010/main" val="238339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r>
              <a:rPr lang="en-US" altLang="zh-CN" sz="3400" b="1" dirty="0"/>
              <a:t> </a:t>
            </a:r>
            <a:endParaRPr lang="en-US" altLang="zh-CN" sz="500" b="1" dirty="0"/>
          </a:p>
          <a:p>
            <a:r>
              <a:rPr lang="zh-CN" altLang="en-US" sz="2400" dirty="0"/>
              <a:t>四、学修方式</a:t>
            </a:r>
            <a:endParaRPr lang="en-US" altLang="zh-CN" sz="2400" dirty="0"/>
          </a:p>
          <a:p>
            <a:pPr marL="0" indent="0">
              <a:buNone/>
            </a:pPr>
            <a:endParaRPr lang="zh-CN" altLang="en-US" sz="2400" dirty="0"/>
          </a:p>
          <a:p>
            <a:pPr marL="0" indent="0">
              <a:buNone/>
            </a:pPr>
            <a:r>
              <a:rPr lang="en-US" altLang="zh-CN" sz="2400" dirty="0"/>
              <a:t>4. </a:t>
            </a:r>
            <a:r>
              <a:rPr lang="zh-CN" altLang="en-US" sz="2400" dirty="0"/>
              <a:t>以上“本地见面共修”和“网络共修”两种方式，每班都要选出一位至两位班长，在班长的跟进下，每周进行班级共修。共修程序主要包括：学习讨论教材法义和听闻上师讲法视频，进入实修阶段后会安排打坐禅修。</a:t>
            </a:r>
          </a:p>
          <a:p>
            <a:pPr marL="0" indent="0">
              <a:buNone/>
            </a:pPr>
            <a:r>
              <a:rPr lang="en-US" altLang="zh-CN" sz="2400" dirty="0"/>
              <a:t>5. </a:t>
            </a:r>
            <a:r>
              <a:rPr lang="zh-CN" altLang="en-US" sz="2400" dirty="0"/>
              <a:t>凡是报名参加禅修班的师兄，都要从第一册开始学起，不能跳班。</a:t>
            </a:r>
          </a:p>
          <a:p>
            <a:pPr marL="0" indent="0">
              <a:buNone/>
            </a:pPr>
            <a:r>
              <a:rPr lang="en-US" altLang="zh-CN" sz="2400" dirty="0"/>
              <a:t>6. </a:t>
            </a:r>
            <a:r>
              <a:rPr lang="zh-CN" altLang="en-US" sz="2400" dirty="0"/>
              <a:t>为了方便新师兄对禅修班的学习先有初步了解，再决定是否报名，特开设试听机制。也即尚未报名的新师兄，可以在本地班级试听三次课程之后，再决定是否报名，如不报名则不能在班里继续学习。</a:t>
            </a:r>
          </a:p>
          <a:p>
            <a:endParaRPr lang="zh-CN" altLang="en-US" sz="2200" dirty="0"/>
          </a:p>
        </p:txBody>
      </p:sp>
    </p:spTree>
    <p:extLst>
      <p:ext uri="{BB962C8B-B14F-4D97-AF65-F5344CB8AC3E}">
        <p14:creationId xmlns:p14="http://schemas.microsoft.com/office/powerpoint/2010/main" val="1909018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endParaRPr lang="zh-CN" altLang="en-US" sz="2400" dirty="0"/>
          </a:p>
          <a:p>
            <a:pPr marL="0" indent="0">
              <a:buNone/>
            </a:pPr>
            <a:r>
              <a:rPr lang="zh-CN" altLang="en-US" sz="2400" dirty="0"/>
              <a:t>四、上下错谬而持：如果上下错谬而受持，显然已违反了佛法的规律，如此 一来，无论闻法、讲法或修法都会面临矛盾重重的处境。</a:t>
            </a:r>
          </a:p>
          <a:p>
            <a:pPr marL="0" indent="0">
              <a:buNone/>
            </a:pPr>
            <a:endParaRPr lang="zh-CN" altLang="en-US" sz="2400" dirty="0"/>
          </a:p>
          <a:p>
            <a:pPr marL="0" indent="0">
              <a:buNone/>
            </a:pPr>
            <a:r>
              <a:rPr lang="zh-CN" altLang="en-US" sz="2400" dirty="0"/>
              <a:t>五、颠倒而持：假设颠倒而受持意义，则自相续会因邪分别念的滋生蔓延而 毁坏，甚至会由此而成为佛法的败类。</a:t>
            </a:r>
          </a:p>
          <a:p>
            <a:pPr marL="0" indent="0">
              <a:buNone/>
            </a:pPr>
            <a:endParaRPr lang="zh-CN" altLang="en-US" sz="2400" dirty="0"/>
          </a:p>
          <a:p>
            <a:pPr marL="0" indent="0">
              <a:buNone/>
            </a:pPr>
            <a:r>
              <a:rPr lang="zh-CN" altLang="en-US" sz="2400" dirty="0"/>
              <a:t>所以，我们务必要断除上述过患，通过词句与意义上下毫不错谬的正确途径 来受持。当遇到意义难解、内容繁多时，绝不能认为无法掌握而就此放弃，要以 顽强的毅力坚持不懈地受持。遇到意义简单、词句鲜少之处时，也不能认为法义 浅显而轻蔑藐视，必须牢记不忘。</a:t>
            </a:r>
          </a:p>
          <a:p>
            <a:pPr marL="0" indent="0">
              <a:buNone/>
            </a:pPr>
            <a:endParaRPr lang="zh-CN" altLang="en-US" sz="2400" dirty="0"/>
          </a:p>
          <a:p>
            <a:pPr marL="0" indent="0">
              <a:buNone/>
            </a:pPr>
            <a:r>
              <a:rPr lang="zh-CN" altLang="en-US" sz="2400" dirty="0"/>
              <a:t>总而言之，要按照上下文正确无误的相应关系，有条有理、一五一十地掌握 一切法义。</a:t>
            </a:r>
            <a:endParaRPr lang="en-US" altLang="zh-CN" sz="2400" dirty="0"/>
          </a:p>
        </p:txBody>
      </p:sp>
    </p:spTree>
    <p:extLst>
      <p:ext uri="{BB962C8B-B14F-4D97-AF65-F5344CB8AC3E}">
        <p14:creationId xmlns:p14="http://schemas.microsoft.com/office/powerpoint/2010/main" val="34354585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4. </a:t>
            </a:r>
            <a:r>
              <a:rPr lang="zh-CN" altLang="en-US" sz="2400" dirty="0"/>
              <a:t>依止四想</a:t>
            </a:r>
          </a:p>
          <a:p>
            <a:pPr marL="0" indent="0">
              <a:buNone/>
            </a:pPr>
            <a:endParaRPr lang="zh-CN" altLang="en-US" sz="100" dirty="0"/>
          </a:p>
          <a:p>
            <a:pPr marL="0" indent="0">
              <a:buNone/>
            </a:pPr>
            <a:r>
              <a:rPr lang="zh-CN" altLang="en-US" sz="2400" dirty="0"/>
              <a:t>如</a:t>
            </a:r>
            <a:r>
              <a:rPr lang="en-US" altLang="zh-CN" sz="2400" dirty="0"/>
              <a:t>《</a:t>
            </a:r>
            <a:r>
              <a:rPr lang="zh-CN" altLang="en-US" sz="2400" dirty="0"/>
              <a:t>华严经</a:t>
            </a:r>
            <a:r>
              <a:rPr lang="en-US" altLang="zh-CN" sz="2400" dirty="0"/>
              <a:t>》</a:t>
            </a:r>
            <a:r>
              <a:rPr lang="zh-CN" altLang="en-US" sz="2400" dirty="0"/>
              <a:t>中说：“善男子，汝应于自己作病人想，于法作妙药想，于善知 识作明医想，于精进修持作医病想。”</a:t>
            </a:r>
          </a:p>
          <a:p>
            <a:pPr marL="0" indent="0">
              <a:buNone/>
            </a:pPr>
            <a:endParaRPr lang="zh-CN" altLang="en-US" sz="2400" dirty="0"/>
          </a:p>
          <a:p>
            <a:pPr marL="0" indent="0">
              <a:buNone/>
            </a:pPr>
            <a:r>
              <a:rPr lang="en-US" altLang="zh-CN" sz="2400" dirty="0"/>
              <a:t>5. </a:t>
            </a:r>
            <a:r>
              <a:rPr lang="zh-CN" altLang="en-US" sz="2400" dirty="0"/>
              <a:t>具足六度</a:t>
            </a:r>
          </a:p>
          <a:p>
            <a:pPr marL="0" indent="0">
              <a:buNone/>
            </a:pPr>
            <a:endParaRPr lang="zh-CN" altLang="en-US" sz="100" dirty="0"/>
          </a:p>
          <a:p>
            <a:pPr marL="0" indent="0">
              <a:buNone/>
            </a:pPr>
            <a:r>
              <a:rPr lang="zh-CN" altLang="en-US" sz="2400" dirty="0"/>
              <a:t>正如一切法行之窍诀</a:t>
            </a:r>
            <a:r>
              <a:rPr lang="en-US" altLang="zh-CN" sz="2400" dirty="0"/>
              <a:t>——《</a:t>
            </a:r>
            <a:r>
              <a:rPr lang="zh-CN" altLang="en-US" sz="2400" dirty="0"/>
              <a:t>现证续</a:t>
            </a:r>
            <a:r>
              <a:rPr lang="en-US" altLang="zh-CN" sz="2400" dirty="0"/>
              <a:t>》</a:t>
            </a:r>
            <a:r>
              <a:rPr lang="zh-CN" altLang="en-US" sz="2400" dirty="0"/>
              <a:t>中所说：“奉献花座等，随处戒威仪，不 害诸含生，于师生正信，无散闻师教，解疑问难题，闻者具六支。”</a:t>
            </a:r>
          </a:p>
          <a:p>
            <a:pPr marL="0" indent="0">
              <a:buNone/>
            </a:pPr>
            <a:endParaRPr lang="zh-CN" altLang="en-US" sz="100" dirty="0"/>
          </a:p>
          <a:p>
            <a:pPr marL="0" indent="0">
              <a:buNone/>
            </a:pPr>
            <a:r>
              <a:rPr lang="zh-CN" altLang="en-US" sz="2400" dirty="0"/>
              <a:t>那么，闻法期间如何具备六度呢？在闻法之前，摆设法座，铺陈坐垫，供养 曼茶罗以及鲜花等，即是布施度；随处做些洒水清扫等善事，遮止自己不恭敬的 威仪，即是持戒度；不损害包括蝼蚁在内的含生及忍受一切艰难困苦、严寒酷暑， 即是安忍度；断除对上师及正法的邪见，满怀虔诚信心、满怀喜悦之情而闻法， 即是精进度；心不散于他处而专心谛听上师的教言，即是静虑度；提出疑问、遣除怀疑、断除一切增益，即是智慧度。所有闻法者都应当具足六波罗蜜多。</a:t>
            </a:r>
            <a:endParaRPr lang="en-US" altLang="zh-CN" sz="2400" dirty="0"/>
          </a:p>
        </p:txBody>
      </p:sp>
    </p:spTree>
    <p:extLst>
      <p:ext uri="{BB962C8B-B14F-4D97-AF65-F5344CB8AC3E}">
        <p14:creationId xmlns:p14="http://schemas.microsoft.com/office/powerpoint/2010/main" val="2585287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089" y="2741521"/>
            <a:ext cx="8911687" cy="1280890"/>
          </a:xfrm>
        </p:spPr>
        <p:txBody>
          <a:bodyPr>
            <a:normAutofit fontScale="90000"/>
          </a:bodyPr>
          <a:lstStyle/>
          <a:p>
            <a:pPr algn="ctr"/>
            <a:r>
              <a:rPr lang="en-US" altLang="zh-CN" sz="3900" b="1" dirty="0"/>
              <a:t>3.4 </a:t>
            </a:r>
            <a:r>
              <a:rPr lang="zh-CN" altLang="en-US" sz="3900" b="1" dirty="0"/>
              <a:t>学修中相关问题</a:t>
            </a:r>
            <a:br>
              <a:rPr lang="en-US" altLang="zh-CN" sz="3300" b="1" dirty="0"/>
            </a:br>
            <a:br>
              <a:rPr lang="zh-CN" altLang="en-US" sz="3300" dirty="0"/>
            </a:br>
            <a:br>
              <a:rPr lang="zh-CN" altLang="en-US" dirty="0"/>
            </a:br>
            <a:endParaRPr lang="en-US" dirty="0"/>
          </a:p>
        </p:txBody>
      </p:sp>
    </p:spTree>
    <p:extLst>
      <p:ext uri="{BB962C8B-B14F-4D97-AF65-F5344CB8AC3E}">
        <p14:creationId xmlns:p14="http://schemas.microsoft.com/office/powerpoint/2010/main" val="1131274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3.4 </a:t>
            </a:r>
            <a:r>
              <a:rPr lang="zh-CN" altLang="en-US" sz="2400" dirty="0"/>
              <a:t>学修中相关问题</a:t>
            </a:r>
          </a:p>
          <a:p>
            <a:pPr marL="0" indent="0">
              <a:buNone/>
            </a:pPr>
            <a:endParaRPr lang="zh-CN" altLang="en-US" sz="2400" dirty="0"/>
          </a:p>
          <a:p>
            <a:pPr marL="0" indent="0">
              <a:buNone/>
            </a:pPr>
            <a:r>
              <a:rPr lang="en-US" altLang="zh-CN" sz="2400" dirty="0"/>
              <a:t>1. “</a:t>
            </a:r>
            <a:r>
              <a:rPr lang="zh-CN" altLang="en-US" sz="2400" dirty="0"/>
              <a:t>学修笔记”如何使用？</a:t>
            </a:r>
          </a:p>
          <a:p>
            <a:pPr marL="0" indent="0">
              <a:buNone/>
            </a:pPr>
            <a:endParaRPr lang="zh-CN" altLang="en-US" sz="2400" dirty="0"/>
          </a:p>
          <a:p>
            <a:pPr marL="0" indent="0">
              <a:buNone/>
            </a:pPr>
            <a:r>
              <a:rPr lang="zh-CN" altLang="en-US" sz="2400" dirty="0"/>
              <a:t>为引导禅修班各小组学修，慧务处师兄发心整理了各课的“学修笔记”。其目 的是方便学员掌握学习重点，明确学修思路。 每课笔记一般分为五部分： </a:t>
            </a:r>
            <a:endParaRPr lang="en-US" altLang="zh-CN" sz="2400" dirty="0"/>
          </a:p>
          <a:p>
            <a:pPr marL="0" indent="0">
              <a:buNone/>
            </a:pPr>
            <a:r>
              <a:rPr lang="zh-CN" altLang="en-US" sz="2400" dirty="0"/>
              <a:t>一、法义概述：本期法义及提要 </a:t>
            </a:r>
            <a:endParaRPr lang="en-US" altLang="zh-CN" sz="2400" dirty="0"/>
          </a:p>
          <a:p>
            <a:pPr marL="0" indent="0">
              <a:buNone/>
            </a:pPr>
            <a:r>
              <a:rPr lang="zh-CN" altLang="en-US" sz="2400" dirty="0"/>
              <a:t>二、学修引导：以提纲的形式对学修进行引导 </a:t>
            </a:r>
            <a:endParaRPr lang="en-US" altLang="zh-CN" sz="2400" dirty="0"/>
          </a:p>
          <a:p>
            <a:pPr marL="0" indent="0">
              <a:buNone/>
            </a:pPr>
            <a:r>
              <a:rPr lang="zh-CN" altLang="en-US" sz="2400" dirty="0"/>
              <a:t>三、学修检验：小组共修或复习时引导学员自我检验 </a:t>
            </a:r>
            <a:endParaRPr lang="en-US" altLang="zh-CN" sz="2400" dirty="0"/>
          </a:p>
          <a:p>
            <a:pPr marL="0" indent="0">
              <a:buNone/>
            </a:pPr>
            <a:r>
              <a:rPr lang="zh-CN" altLang="en-US" sz="2400" dirty="0"/>
              <a:t>四、要点提示：本期法义中一些重点、难点的说明与引导</a:t>
            </a:r>
            <a:endParaRPr lang="en-US" altLang="zh-CN" sz="2400" dirty="0"/>
          </a:p>
          <a:p>
            <a:pPr marL="0" indent="0">
              <a:buNone/>
            </a:pPr>
            <a:r>
              <a:rPr lang="zh-CN" altLang="en-US" sz="2400" dirty="0"/>
              <a:t>五、参考资料：摘录或节选上师相关教言辅助本期法义理解 “学修笔记”是学修的辅助工具，并不是学修的内容。特别是其中的“参考 资料”，是为了解决相关问题而摘引的，切勿本末倒置、成为负担。</a:t>
            </a:r>
            <a:endParaRPr lang="en-US" altLang="zh-CN" sz="2400" dirty="0"/>
          </a:p>
        </p:txBody>
      </p:sp>
    </p:spTree>
    <p:extLst>
      <p:ext uri="{BB962C8B-B14F-4D97-AF65-F5344CB8AC3E}">
        <p14:creationId xmlns:p14="http://schemas.microsoft.com/office/powerpoint/2010/main" val="3740068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2. </a:t>
            </a:r>
            <a:r>
              <a:rPr lang="zh-CN" altLang="en-US" sz="2400" dirty="0"/>
              <a:t>如何进行阶段复习？</a:t>
            </a:r>
          </a:p>
          <a:p>
            <a:pPr marL="0" indent="0">
              <a:buNone/>
            </a:pPr>
            <a:endParaRPr lang="zh-CN" altLang="en-US" sz="2400" dirty="0"/>
          </a:p>
          <a:p>
            <a:pPr marL="0" indent="0">
              <a:buNone/>
            </a:pPr>
            <a:r>
              <a:rPr lang="zh-CN" altLang="en-US" sz="2400" dirty="0"/>
              <a:t>阶段复习时，建议先把学过的内容完整梳理一下。然后可以围绕每课“学修 笔记”中“学修检验”的题目选择最有体会的某个方面进行交流分享。每位师兄 分享的时间控制在 </a:t>
            </a:r>
            <a:r>
              <a:rPr lang="en-US" altLang="zh-CN" sz="2400" dirty="0"/>
              <a:t>10 </a:t>
            </a:r>
            <a:r>
              <a:rPr lang="zh-CN" altLang="en-US" sz="2400" dirty="0"/>
              <a:t>分钟左右，</a:t>
            </a:r>
            <a:r>
              <a:rPr lang="en-US" altLang="zh-CN" sz="2400" dirty="0"/>
              <a:t>2-3 </a:t>
            </a:r>
            <a:r>
              <a:rPr lang="zh-CN" altLang="en-US" sz="2400" dirty="0"/>
              <a:t>位师兄分享完毕后，组长或轮值学员主持进 行互动交流。互动完毕，再进行下一轮分享和交流。</a:t>
            </a:r>
            <a:endParaRPr lang="en-US" altLang="zh-CN" sz="2400" dirty="0"/>
          </a:p>
          <a:p>
            <a:pPr marL="0" indent="0">
              <a:buNone/>
            </a:pPr>
            <a:endParaRPr lang="en-US" altLang="zh-CN" sz="2400" dirty="0"/>
          </a:p>
          <a:p>
            <a:pPr marL="0" indent="0">
              <a:buNone/>
            </a:pPr>
            <a:r>
              <a:rPr lang="en-US" altLang="zh-CN" sz="2400" dirty="0"/>
              <a:t>3. </a:t>
            </a:r>
            <a:r>
              <a:rPr lang="zh-CN" altLang="en-US" sz="2400" dirty="0"/>
              <a:t>如何有效地引导共修讨论？</a:t>
            </a:r>
          </a:p>
          <a:p>
            <a:pPr marL="0" indent="0">
              <a:buNone/>
            </a:pPr>
            <a:endParaRPr lang="zh-CN" altLang="en-US" sz="2400" dirty="0"/>
          </a:p>
          <a:p>
            <a:pPr marL="0" indent="0">
              <a:buNone/>
            </a:pPr>
            <a:r>
              <a:rPr lang="zh-CN" altLang="en-US" sz="2400" dirty="0"/>
              <a:t>有效的共修讨论需要建立在充分的自修基础上，即在个人对于法义有准确理解 之后，将法义与自己相结合，分享自己在观念、心态和行为上的疑问或收获。这 其中要注意几点：</a:t>
            </a:r>
          </a:p>
          <a:p>
            <a:pPr marL="0" indent="0">
              <a:buNone/>
            </a:pPr>
            <a:r>
              <a:rPr lang="zh-CN" altLang="en-US" sz="2400" dirty="0"/>
              <a:t>一、要紧扣法义、遣除疑惑。围绕法义进行讨论，可以从不同的角度全面理解， 也有利于纠正理解上有偏差、深化认识的深度；脱离法义的讨论不但对于共修意 义不大，而且还会产生争论、影响共修；</a:t>
            </a:r>
            <a:endParaRPr lang="en-US" altLang="zh-CN" sz="2400" dirty="0"/>
          </a:p>
        </p:txBody>
      </p:sp>
    </p:spTree>
    <p:extLst>
      <p:ext uri="{BB962C8B-B14F-4D97-AF65-F5344CB8AC3E}">
        <p14:creationId xmlns:p14="http://schemas.microsoft.com/office/powerpoint/2010/main" val="2736905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zh-CN" altLang="en-US" sz="2400" dirty="0"/>
              <a:t>二、结合自己、真诚真实。只有将法义和自己相联系，知道法义是解决什么问 题的，才会看得懂、用得上，从而对法生起珍惜希求之心；否则就如说食数饱、 算他宝数，终不得受益。在这个过程中，也有注意“随喜他人功德、检讨自己不 足”，不要以“帮助”的名义去“检讨”别人，而是真诚、真实地面对法、面对自己。</a:t>
            </a:r>
          </a:p>
          <a:p>
            <a:pPr marL="0" indent="0">
              <a:buNone/>
            </a:pPr>
            <a:endParaRPr lang="zh-CN" altLang="en-US" sz="2400" dirty="0"/>
          </a:p>
          <a:p>
            <a:pPr marL="0" indent="0">
              <a:buNone/>
            </a:pPr>
            <a:r>
              <a:rPr lang="zh-CN" altLang="en-US" sz="2400" dirty="0"/>
              <a:t>三、学修结合、落实心行。每期法义不只是在说明一个道理，其本身都包含着 实修的具体方法和要诀。</a:t>
            </a:r>
            <a:r>
              <a:rPr lang="en-US" altLang="zh-CN" sz="2400" dirty="0"/>
              <a:t>《</a:t>
            </a:r>
            <a:r>
              <a:rPr lang="zh-CN" altLang="en-US" sz="2400" dirty="0"/>
              <a:t>广论</a:t>
            </a:r>
            <a:r>
              <a:rPr lang="en-US" altLang="zh-CN" sz="2400" dirty="0"/>
              <a:t>》</a:t>
            </a:r>
            <a:r>
              <a:rPr lang="zh-CN" altLang="en-US" sz="2400" dirty="0"/>
              <a:t>云，“如跑马时，先示其马所应跑地，既示定已， 应向彼跑，若所示地是此跑处而向余跑者，定成笑事。”学一分、领会一分、落实 一分，才能受益一分。个人有受益，共修才有价值。</a:t>
            </a:r>
            <a:endParaRPr lang="en-US" altLang="zh-CN" sz="2400" dirty="0"/>
          </a:p>
        </p:txBody>
      </p:sp>
    </p:spTree>
    <p:extLst>
      <p:ext uri="{BB962C8B-B14F-4D97-AF65-F5344CB8AC3E}">
        <p14:creationId xmlns:p14="http://schemas.microsoft.com/office/powerpoint/2010/main" val="20829571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rmAutofit/>
          </a:bodyPr>
          <a:lstStyle/>
          <a:p>
            <a:pPr marL="0" indent="0">
              <a:buNone/>
            </a:pPr>
            <a:r>
              <a:rPr lang="en-US" altLang="zh-CN" sz="2400" dirty="0"/>
              <a:t>4. </a:t>
            </a:r>
            <a:r>
              <a:rPr lang="zh-CN" altLang="en-US" sz="2400" dirty="0"/>
              <a:t>共修时出现争论怎么办？</a:t>
            </a:r>
          </a:p>
          <a:p>
            <a:pPr marL="0" indent="0">
              <a:buNone/>
            </a:pPr>
            <a:endParaRPr lang="zh-CN" altLang="en-US" sz="2400" dirty="0"/>
          </a:p>
          <a:p>
            <a:pPr marL="0" indent="0">
              <a:buNone/>
            </a:pPr>
            <a:r>
              <a:rPr lang="zh-CN" altLang="en-US" sz="2400" dirty="0"/>
              <a:t>共修讨论的内容，应安住本课法义，学员间若存在不同知见，经讨论无法达成共识时，可视为小组共惑，组长或轮值学员对讨论中未解决问题进行整理，将问题发到慧灯禅修课程官方邮箱</a:t>
            </a:r>
            <a:r>
              <a:rPr lang="en-US" altLang="zh-CN" sz="2400" dirty="0"/>
              <a:t>:</a:t>
            </a:r>
            <a:r>
              <a:rPr lang="en-US" altLang="zh-CN" sz="2400" dirty="0">
                <a:hlinkClick r:id="rId2"/>
              </a:rPr>
              <a:t>classluminouswisdom@gmail.com</a:t>
            </a:r>
            <a:r>
              <a:rPr lang="zh-CN" altLang="en-US" sz="2400" dirty="0"/>
              <a:t>，寻求解答。</a:t>
            </a:r>
            <a:endParaRPr lang="en-US" altLang="zh-CN" sz="2400" dirty="0"/>
          </a:p>
          <a:p>
            <a:pPr marL="0" indent="0">
              <a:buNone/>
            </a:pPr>
            <a:r>
              <a:rPr lang="zh-CN" altLang="en-US" sz="2400" dirty="0"/>
              <a:t>对于实在解决不了的重要问题，由慧务处统一发给上师，请上师解答。</a:t>
            </a:r>
          </a:p>
          <a:p>
            <a:pPr marL="0" indent="0">
              <a:buNone/>
            </a:pPr>
            <a:endParaRPr lang="zh-CN" altLang="en-US" sz="2400" dirty="0"/>
          </a:p>
          <a:p>
            <a:pPr marL="0" indent="0">
              <a:buNone/>
            </a:pPr>
            <a:r>
              <a:rPr lang="zh-CN" altLang="en-US" sz="2400" dirty="0"/>
              <a:t>同时，共修时的重点在于在法义上的全面准确理解。理解是接受的前提，但 并不意味着完全的接受。例如对于“深信轮回”，小组共修时的讨论重点在于上师 是如何阐述佛教的轮回学说的，而不在于让每位师兄都真正地深信轮回。后者主 要依靠师兄的课下精进自修方能解决。只要不是完全否定轮回，通过学修都能在 知见上逐步树立正知正见。当然，小组共修和学员间应为每个师兄的学修积极提供帮助，共同营造清净和合的共修氛围。</a:t>
            </a:r>
            <a:endParaRPr lang="en-US" altLang="zh-CN" sz="2400" dirty="0"/>
          </a:p>
        </p:txBody>
      </p:sp>
    </p:spTree>
    <p:extLst>
      <p:ext uri="{BB962C8B-B14F-4D97-AF65-F5344CB8AC3E}">
        <p14:creationId xmlns:p14="http://schemas.microsoft.com/office/powerpoint/2010/main" val="19036517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Autofit/>
          </a:bodyPr>
          <a:lstStyle/>
          <a:p>
            <a:pPr marL="0" indent="0">
              <a:buNone/>
            </a:pPr>
            <a:r>
              <a:rPr lang="zh-CN" altLang="en-US" sz="2400" b="1" dirty="0"/>
              <a:t>问题讨论：</a:t>
            </a:r>
          </a:p>
          <a:p>
            <a:pPr marL="0" indent="0">
              <a:buNone/>
            </a:pPr>
            <a:r>
              <a:rPr lang="en-US" altLang="zh-CN" sz="2400" dirty="0"/>
              <a:t>1</a:t>
            </a:r>
            <a:r>
              <a:rPr lang="zh-CN" altLang="en-US" sz="2400" dirty="0"/>
              <a:t>）请简单复述慧灯禅修班的学修内容及次第，总共所需时间。</a:t>
            </a:r>
          </a:p>
          <a:p>
            <a:pPr marL="0" indent="0">
              <a:buNone/>
            </a:pPr>
            <a:endParaRPr lang="zh-CN" altLang="en-US" sz="100" dirty="0"/>
          </a:p>
          <a:p>
            <a:pPr marL="0" indent="0">
              <a:buNone/>
            </a:pPr>
            <a:r>
              <a:rPr lang="en-US" altLang="zh-CN" sz="2400" dirty="0"/>
              <a:t>2</a:t>
            </a:r>
            <a:r>
              <a:rPr lang="zh-CN" altLang="en-US" sz="2400" dirty="0"/>
              <a:t>）禅修班主要针对的是什么样的学员？</a:t>
            </a:r>
          </a:p>
          <a:p>
            <a:pPr marL="0" indent="0">
              <a:buNone/>
            </a:pPr>
            <a:endParaRPr lang="zh-CN" altLang="en-US" sz="100" dirty="0"/>
          </a:p>
          <a:p>
            <a:pPr marL="0" indent="0">
              <a:buNone/>
            </a:pPr>
            <a:r>
              <a:rPr lang="en-US" altLang="zh-CN" sz="2400" dirty="0"/>
              <a:t>3</a:t>
            </a:r>
            <a:r>
              <a:rPr lang="zh-CN" altLang="en-US" sz="2400" dirty="0"/>
              <a:t>）为什么修习佛法要讲究次第？</a:t>
            </a:r>
          </a:p>
          <a:p>
            <a:pPr marL="0" indent="0">
              <a:buNone/>
            </a:pPr>
            <a:endParaRPr lang="zh-CN" altLang="en-US" sz="100" dirty="0"/>
          </a:p>
          <a:p>
            <a:pPr marL="0" indent="0">
              <a:buNone/>
            </a:pPr>
            <a:r>
              <a:rPr lang="en-US" altLang="zh-CN" sz="2400" dirty="0"/>
              <a:t>4</a:t>
            </a:r>
            <a:r>
              <a:rPr lang="zh-CN" altLang="en-US" sz="2400" dirty="0"/>
              <a:t>）你觉得参加共修和自己单独学习最大的区别是什么？你会尽量参加共修吗？</a:t>
            </a:r>
          </a:p>
          <a:p>
            <a:pPr marL="0" indent="0">
              <a:buNone/>
            </a:pPr>
            <a:endParaRPr lang="zh-CN" altLang="en-US" sz="100" dirty="0"/>
          </a:p>
          <a:p>
            <a:pPr marL="0" indent="0">
              <a:buNone/>
            </a:pPr>
            <a:r>
              <a:rPr lang="en-US" altLang="zh-CN" sz="2400" dirty="0"/>
              <a:t>5</a:t>
            </a:r>
            <a:r>
              <a:rPr lang="zh-CN" altLang="en-US" sz="2400" dirty="0"/>
              <a:t>）禅修班的出勤率要求是多少？</a:t>
            </a:r>
          </a:p>
          <a:p>
            <a:pPr marL="0" indent="0">
              <a:buNone/>
            </a:pPr>
            <a:endParaRPr lang="zh-CN" altLang="en-US" sz="100" dirty="0"/>
          </a:p>
          <a:p>
            <a:pPr marL="0" indent="0">
              <a:buNone/>
            </a:pPr>
            <a:r>
              <a:rPr lang="en-US" altLang="zh-CN" sz="2400" dirty="0"/>
              <a:t>6</a:t>
            </a:r>
            <a:r>
              <a:rPr lang="zh-CN" altLang="en-US" sz="2400" dirty="0"/>
              <a:t>）一位学员可以同时参加两个班的学修吗？（包括本地班和网络班）</a:t>
            </a:r>
          </a:p>
          <a:p>
            <a:pPr marL="0" indent="0">
              <a:buNone/>
            </a:pPr>
            <a:endParaRPr lang="zh-CN" altLang="en-US" sz="100" dirty="0"/>
          </a:p>
          <a:p>
            <a:pPr marL="0" indent="0">
              <a:buNone/>
            </a:pPr>
            <a:r>
              <a:rPr lang="en-US" altLang="zh-CN" sz="2400" dirty="0"/>
              <a:t>7</a:t>
            </a:r>
            <a:r>
              <a:rPr lang="zh-CN" altLang="en-US" sz="2400" dirty="0"/>
              <a:t>）共修是否可以只看视频或者只看法本？</a:t>
            </a:r>
          </a:p>
          <a:p>
            <a:pPr marL="0" indent="0">
              <a:buNone/>
            </a:pPr>
            <a:endParaRPr lang="zh-CN" altLang="en-US" sz="100" dirty="0"/>
          </a:p>
          <a:p>
            <a:pPr marL="0" indent="0">
              <a:buNone/>
            </a:pPr>
            <a:r>
              <a:rPr lang="en-US" altLang="zh-CN" sz="2400" dirty="0"/>
              <a:t>8</a:t>
            </a:r>
            <a:r>
              <a:rPr lang="zh-CN" altLang="en-US" sz="2400" dirty="0"/>
              <a:t>）共修时，特别是看上师视频的时候，自己看手机上网、接打电话、闲聊等不如法的行为有什么过患？</a:t>
            </a:r>
            <a:endParaRPr lang="en-US" altLang="zh-CN" sz="2400" dirty="0"/>
          </a:p>
        </p:txBody>
      </p:sp>
    </p:spTree>
    <p:extLst>
      <p:ext uri="{BB962C8B-B14F-4D97-AF65-F5344CB8AC3E}">
        <p14:creationId xmlns:p14="http://schemas.microsoft.com/office/powerpoint/2010/main" val="1522792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636327"/>
          </a:xfrm>
        </p:spPr>
        <p:txBody>
          <a:bodyPr>
            <a:noAutofit/>
          </a:bodyPr>
          <a:lstStyle/>
          <a:p>
            <a:pPr marL="0" indent="0">
              <a:buNone/>
            </a:pPr>
            <a:r>
              <a:rPr lang="en-US" altLang="zh-CN" sz="2400" dirty="0"/>
              <a:t>9</a:t>
            </a:r>
            <a:r>
              <a:rPr lang="zh-CN" altLang="en-US" sz="2400" dirty="0"/>
              <a:t>）在法本上记笔记好不好？谈谈你的看法？</a:t>
            </a:r>
          </a:p>
          <a:p>
            <a:pPr marL="0" indent="0">
              <a:buNone/>
            </a:pPr>
            <a:endParaRPr lang="zh-CN" altLang="en-US" sz="100" dirty="0"/>
          </a:p>
          <a:p>
            <a:pPr marL="0" indent="0">
              <a:buNone/>
            </a:pPr>
            <a:r>
              <a:rPr lang="en-US" altLang="zh-CN" sz="2400" dirty="0"/>
              <a:t>10</a:t>
            </a:r>
            <a:r>
              <a:rPr lang="zh-CN" altLang="en-US" sz="2400" dirty="0"/>
              <a:t>）学员可以利用禅修班的共修平台或资源发布未经确认的其他上师的传法或灌顶活动吗？</a:t>
            </a:r>
          </a:p>
          <a:p>
            <a:pPr marL="0" indent="0">
              <a:buNone/>
            </a:pPr>
            <a:endParaRPr lang="zh-CN" altLang="en-US" sz="100" dirty="0"/>
          </a:p>
          <a:p>
            <a:pPr marL="0" indent="0">
              <a:buNone/>
            </a:pPr>
            <a:r>
              <a:rPr lang="en-US" altLang="zh-CN" sz="2400" dirty="0"/>
              <a:t>11</a:t>
            </a:r>
            <a:r>
              <a:rPr lang="zh-CN" altLang="en-US" sz="2400" dirty="0"/>
              <a:t>）共修是由老师兄或者班长，组长串讲，还是由新班所有师兄轮流串讲呢？你觉得这样做的好处是什么？</a:t>
            </a:r>
          </a:p>
          <a:p>
            <a:pPr marL="0" indent="0">
              <a:buNone/>
            </a:pPr>
            <a:endParaRPr lang="zh-CN" altLang="en-US" sz="100" dirty="0"/>
          </a:p>
          <a:p>
            <a:pPr marL="0" indent="0">
              <a:buNone/>
            </a:pPr>
            <a:r>
              <a:rPr lang="en-US" altLang="zh-CN" sz="2400" dirty="0"/>
              <a:t>12</a:t>
            </a:r>
            <a:r>
              <a:rPr lang="zh-CN" altLang="en-US" sz="2400" dirty="0"/>
              <a:t>）学习完上师对禅修班的开示，你觉得禅修班最大的特点是什么？</a:t>
            </a:r>
          </a:p>
          <a:p>
            <a:pPr marL="0" indent="0">
              <a:buNone/>
            </a:pPr>
            <a:r>
              <a:rPr lang="zh-CN" altLang="en-US" sz="2400" dirty="0"/>
              <a:t>你觉得有压力吗？</a:t>
            </a:r>
          </a:p>
          <a:p>
            <a:pPr marL="0" indent="0">
              <a:buNone/>
            </a:pPr>
            <a:endParaRPr lang="zh-CN" altLang="en-US" sz="100" dirty="0"/>
          </a:p>
          <a:p>
            <a:pPr marL="0" indent="0">
              <a:buNone/>
            </a:pPr>
            <a:r>
              <a:rPr lang="en-US" altLang="zh-CN" sz="2400" dirty="0"/>
              <a:t>13</a:t>
            </a:r>
            <a:r>
              <a:rPr lang="zh-CN" altLang="en-US" sz="2400" dirty="0"/>
              <a:t>）如果要圆满</a:t>
            </a:r>
            <a:r>
              <a:rPr lang="en-US" altLang="zh-CN" sz="2400" dirty="0"/>
              <a:t>9</a:t>
            </a:r>
            <a:r>
              <a:rPr lang="zh-CN" altLang="en-US" sz="2400" dirty="0"/>
              <a:t>年的学习，你觉得有什么关键的因素呢？</a:t>
            </a:r>
          </a:p>
          <a:p>
            <a:pPr marL="0" indent="0">
              <a:buNone/>
            </a:pPr>
            <a:endParaRPr lang="zh-CN" altLang="en-US" sz="100" dirty="0"/>
          </a:p>
          <a:p>
            <a:pPr marL="0" indent="0">
              <a:buNone/>
            </a:pPr>
            <a:r>
              <a:rPr lang="en-US" altLang="zh-CN" sz="2400" dirty="0"/>
              <a:t>14</a:t>
            </a:r>
            <a:r>
              <a:rPr lang="zh-CN" altLang="en-US" sz="2400" dirty="0"/>
              <a:t>）个人自修的四个环节是什么？</a:t>
            </a:r>
          </a:p>
          <a:p>
            <a:pPr marL="0" indent="0">
              <a:buNone/>
            </a:pPr>
            <a:endParaRPr lang="zh-CN" altLang="en-US" sz="100" dirty="0"/>
          </a:p>
          <a:p>
            <a:pPr marL="0" indent="0">
              <a:buNone/>
            </a:pPr>
            <a:r>
              <a:rPr lang="en-US" altLang="zh-CN" sz="2400" dirty="0"/>
              <a:t>15</a:t>
            </a:r>
            <a:r>
              <a:rPr lang="zh-CN" altLang="en-US" sz="2400" dirty="0"/>
              <a:t>）对治闻法时昏沉、掉举的一个有效方法是什么？你有什么好的方法吗？</a:t>
            </a:r>
          </a:p>
          <a:p>
            <a:pPr marL="0" indent="0">
              <a:buNone/>
            </a:pPr>
            <a:endParaRPr lang="zh-CN" altLang="en-US" sz="100" dirty="0"/>
          </a:p>
          <a:p>
            <a:pPr marL="0" indent="0">
              <a:buNone/>
            </a:pPr>
            <a:r>
              <a:rPr lang="en-US" altLang="zh-CN" sz="2400" dirty="0"/>
              <a:t>16</a:t>
            </a:r>
            <a:r>
              <a:rPr lang="zh-CN" altLang="en-US" sz="2400" dirty="0"/>
              <a:t>）有人不想闻思修，说我在生活中融入佛法、生活中修，这种说法你认同吗？</a:t>
            </a:r>
            <a:endParaRPr lang="en-US" altLang="zh-CN" sz="2400" dirty="0"/>
          </a:p>
        </p:txBody>
      </p:sp>
    </p:spTree>
    <p:extLst>
      <p:ext uri="{BB962C8B-B14F-4D97-AF65-F5344CB8AC3E}">
        <p14:creationId xmlns:p14="http://schemas.microsoft.com/office/powerpoint/2010/main" val="150139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pPr marL="0" indent="0">
              <a:buNone/>
            </a:pPr>
            <a:r>
              <a:rPr lang="en-US" altLang="zh-CN" sz="3400" b="1" dirty="0"/>
              <a:t> </a:t>
            </a:r>
            <a:endParaRPr lang="en-US" altLang="zh-CN" sz="500" b="1" dirty="0"/>
          </a:p>
          <a:p>
            <a:r>
              <a:rPr lang="zh-CN" altLang="en-US" sz="2400" dirty="0"/>
              <a:t>五、学习资料</a:t>
            </a:r>
          </a:p>
          <a:p>
            <a:pPr marL="0" indent="0">
              <a:buNone/>
            </a:pPr>
            <a:r>
              <a:rPr lang="en-US" altLang="zh-CN" sz="2400" dirty="0"/>
              <a:t>1. </a:t>
            </a:r>
            <a:r>
              <a:rPr lang="zh-CN" altLang="en-US" sz="2400" dirty="0"/>
              <a:t>禅修班教材。</a:t>
            </a:r>
          </a:p>
          <a:p>
            <a:pPr marL="0" indent="0">
              <a:buNone/>
            </a:pPr>
            <a:r>
              <a:rPr lang="zh-CN" altLang="en-US" sz="2400" dirty="0"/>
              <a:t>该教材皆从</a:t>
            </a:r>
            <a:r>
              <a:rPr lang="en-US" altLang="zh-CN" sz="2400" dirty="0"/>
              <a:t>《</a:t>
            </a:r>
            <a:r>
              <a:rPr lang="zh-CN" altLang="en-US" sz="2400" dirty="0"/>
              <a:t>慧灯之光</a:t>
            </a:r>
            <a:r>
              <a:rPr lang="en-US" altLang="zh-CN" sz="2400" dirty="0"/>
              <a:t>》</a:t>
            </a:r>
            <a:r>
              <a:rPr lang="zh-CN" altLang="en-US" sz="2400" dirty="0"/>
              <a:t>系列丛书中提炼出来，并根据学修次第重新编排。</a:t>
            </a:r>
          </a:p>
          <a:p>
            <a:pPr marL="0" indent="0">
              <a:buNone/>
            </a:pPr>
            <a:r>
              <a:rPr lang="en-US" altLang="zh-CN" sz="2400" dirty="0"/>
              <a:t>2. </a:t>
            </a:r>
            <a:r>
              <a:rPr lang="zh-CN" altLang="en-US" sz="2400" dirty="0"/>
              <a:t>慈诚罗珠堪布的相关视频。</a:t>
            </a:r>
          </a:p>
          <a:p>
            <a:pPr marL="0" indent="0">
              <a:buNone/>
            </a:pPr>
            <a:r>
              <a:rPr lang="en-US" altLang="zh-CN" sz="2400" dirty="0"/>
              <a:t>3. </a:t>
            </a:r>
            <a:r>
              <a:rPr lang="zh-CN" altLang="en-US" sz="2400" dirty="0"/>
              <a:t>慈诚罗珠堪布会通过网络直播对禅修班的课程进行专门指导。学员在修完五加行之后，上师会给予密法的讲解和传承。</a:t>
            </a:r>
            <a:br>
              <a:rPr lang="zh-CN" altLang="en-US" sz="2400" dirty="0"/>
            </a:br>
            <a:r>
              <a:rPr lang="zh-CN" altLang="en-US" sz="2400" dirty="0"/>
              <a:t>（可以进入密法班学习的具体条件，后续会公布）</a:t>
            </a:r>
          </a:p>
          <a:p>
            <a:pPr marL="0" indent="0">
              <a:buNone/>
            </a:pPr>
            <a:r>
              <a:rPr lang="en-US" altLang="zh-CN" sz="2400" dirty="0"/>
              <a:t>4. </a:t>
            </a:r>
            <a:r>
              <a:rPr lang="zh-CN" altLang="en-US" sz="2400" dirty="0"/>
              <a:t>凡是正式报名有学籍的学员，教材免费发送。</a:t>
            </a:r>
          </a:p>
          <a:p>
            <a:endParaRPr lang="zh-CN" altLang="en-US" sz="2200" dirty="0"/>
          </a:p>
        </p:txBody>
      </p:sp>
    </p:spTree>
    <p:extLst>
      <p:ext uri="{BB962C8B-B14F-4D97-AF65-F5344CB8AC3E}">
        <p14:creationId xmlns:p14="http://schemas.microsoft.com/office/powerpoint/2010/main" val="8021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lnSpcReduction="10000"/>
          </a:bodyPr>
          <a:lstStyle/>
          <a:p>
            <a:pPr marL="0" indent="0">
              <a:buNone/>
            </a:pPr>
            <a:r>
              <a:rPr lang="en-US" altLang="zh-CN" sz="3400" b="1" dirty="0"/>
              <a:t> </a:t>
            </a:r>
            <a:endParaRPr lang="en-US" altLang="zh-CN" sz="500" b="1" dirty="0"/>
          </a:p>
          <a:p>
            <a:r>
              <a:rPr lang="zh-CN" altLang="en-US" sz="2400" dirty="0"/>
              <a:t>六、纪律</a:t>
            </a:r>
          </a:p>
          <a:p>
            <a:pPr marL="0" indent="0">
              <a:buNone/>
            </a:pPr>
            <a:r>
              <a:rPr lang="en-US" altLang="zh-CN" sz="2400" dirty="0"/>
              <a:t>1. </a:t>
            </a:r>
            <a:r>
              <a:rPr lang="zh-CN" altLang="en-US" sz="2400" dirty="0"/>
              <a:t>禅修班的学习和制度一律不得违背国家的法律法规。</a:t>
            </a:r>
          </a:p>
          <a:p>
            <a:pPr marL="0" indent="0">
              <a:buNone/>
            </a:pPr>
            <a:r>
              <a:rPr lang="en-US" altLang="zh-CN" sz="2400" dirty="0"/>
              <a:t>2. </a:t>
            </a:r>
            <a:r>
              <a:rPr lang="zh-CN" altLang="en-US" sz="2400" dirty="0"/>
              <a:t>学员应遵守禅修班的相关制度和学修要求。</a:t>
            </a:r>
          </a:p>
          <a:p>
            <a:pPr marL="0" indent="0">
              <a:buNone/>
            </a:pPr>
            <a:r>
              <a:rPr lang="en-US" altLang="zh-CN" sz="2400" dirty="0"/>
              <a:t>3. </a:t>
            </a:r>
            <a:r>
              <a:rPr lang="zh-CN" altLang="en-US" sz="2400" dirty="0"/>
              <a:t>凡是以禅修班的名义，从事与闻思修行无关的事情，均与慧灯禅修班无关，慧灯禅修班不承担任何责任！</a:t>
            </a:r>
            <a:endParaRPr lang="en-US" altLang="zh-CN" sz="2400" dirty="0"/>
          </a:p>
          <a:p>
            <a:pPr marL="0" indent="0">
              <a:buNone/>
            </a:pPr>
            <a:endParaRPr lang="zh-CN" altLang="en-US" sz="200" dirty="0"/>
          </a:p>
          <a:p>
            <a:r>
              <a:rPr lang="zh-CN" altLang="en-US" sz="2400" dirty="0"/>
              <a:t>七、结语</a:t>
            </a:r>
          </a:p>
          <a:p>
            <a:pPr marL="0" indent="0">
              <a:buNone/>
            </a:pPr>
            <a:r>
              <a:rPr lang="zh-CN" altLang="en-US" sz="2400" dirty="0"/>
              <a:t>我们有机缘参加禅修班系统的闻思修行，这是极其殊胜的因缘。为了营造一个庄严如法的学修环境，使我们的闻思修行能够具足顺缘、遣除违缘、善始善终、成办二利，请您在参加禅修班学习之前，认真学习本</a:t>
            </a:r>
            <a:r>
              <a:rPr lang="en-US" altLang="zh-CN" sz="2400" dirty="0"/>
              <a:t>《</a:t>
            </a:r>
            <a:r>
              <a:rPr lang="zh-CN" altLang="en-US" sz="2400" dirty="0"/>
              <a:t>学修简章</a:t>
            </a:r>
            <a:r>
              <a:rPr lang="en-US" altLang="zh-CN" sz="2400" dirty="0"/>
              <a:t>》</a:t>
            </a:r>
            <a:r>
              <a:rPr lang="zh-CN" altLang="en-US" sz="2400" dirty="0"/>
              <a:t>。尤其是班长师兄，应把</a:t>
            </a:r>
            <a:r>
              <a:rPr lang="en-US" altLang="zh-CN" sz="2400" dirty="0"/>
              <a:t>《</a:t>
            </a:r>
            <a:r>
              <a:rPr lang="zh-CN" altLang="en-US" sz="2400" dirty="0"/>
              <a:t>学修简章</a:t>
            </a:r>
            <a:r>
              <a:rPr lang="en-US" altLang="zh-CN" sz="2400" dirty="0"/>
              <a:t>》</a:t>
            </a:r>
            <a:r>
              <a:rPr lang="zh-CN" altLang="en-US" sz="2400" dirty="0"/>
              <a:t>的重要内容牢记于心，以便能够更好地服务于学员。</a:t>
            </a:r>
          </a:p>
          <a:p>
            <a:pPr marL="0" indent="0">
              <a:buNone/>
            </a:pPr>
            <a:r>
              <a:rPr lang="zh-CN" altLang="en-US" sz="2400" dirty="0"/>
              <a:t>同时，也希望更多想学习正法的人士参照禅修班的学修模式，自己组建学佛小组。从佛法中汲取智慧，更好地服务于社会、服务于众生！</a:t>
            </a:r>
          </a:p>
          <a:p>
            <a:endParaRPr lang="zh-CN" altLang="en-US" sz="2200" dirty="0"/>
          </a:p>
        </p:txBody>
      </p:sp>
    </p:spTree>
    <p:extLst>
      <p:ext uri="{BB962C8B-B14F-4D97-AF65-F5344CB8AC3E}">
        <p14:creationId xmlns:p14="http://schemas.microsoft.com/office/powerpoint/2010/main" val="376472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7963" y="360218"/>
            <a:ext cx="10196945" cy="6331527"/>
          </a:xfrm>
        </p:spPr>
        <p:txBody>
          <a:bodyPr>
            <a:normAutofit/>
          </a:bodyPr>
          <a:lstStyle/>
          <a:p>
            <a:r>
              <a:rPr lang="en-US" altLang="zh-CN" sz="3400" b="1" dirty="0"/>
              <a:t> 1.2</a:t>
            </a:r>
            <a:r>
              <a:rPr lang="zh-CN" altLang="en-US" sz="3600" b="1" dirty="0"/>
              <a:t>学修制度</a:t>
            </a:r>
          </a:p>
          <a:p>
            <a:pPr marL="0" indent="0">
              <a:buNone/>
            </a:pPr>
            <a:endParaRPr lang="en-US" altLang="zh-CN" sz="500" b="1" dirty="0"/>
          </a:p>
          <a:p>
            <a:r>
              <a:rPr lang="zh-CN" altLang="en-US" sz="2400" dirty="0"/>
              <a:t>一、基本规定</a:t>
            </a:r>
          </a:p>
          <a:p>
            <a:r>
              <a:rPr lang="en-US" altLang="zh-CN" sz="2400" dirty="0"/>
              <a:t>1. </a:t>
            </a:r>
            <a:r>
              <a:rPr lang="zh-CN" altLang="en-US" sz="2400" dirty="0"/>
              <a:t>禅修班服务工作流程为：慧务处→班长→学员</a:t>
            </a:r>
          </a:p>
          <a:p>
            <a:endParaRPr lang="en-US" altLang="zh-CN" sz="2400" dirty="0"/>
          </a:p>
          <a:p>
            <a:r>
              <a:rPr lang="en-US" altLang="zh-CN" sz="2400" dirty="0"/>
              <a:t>2. </a:t>
            </a:r>
            <a:r>
              <a:rPr lang="zh-CN" altLang="en-US" sz="2400" dirty="0"/>
              <a:t>禅修班的学习是为学员提供系统的闻思修行引导和环境，不安排考试等质量考核，也不发放任何学习证书。仅要求每位学员认真完成学习内容、按时出勤、养成良好的学习习惯。</a:t>
            </a:r>
          </a:p>
          <a:p>
            <a:endParaRPr lang="zh-CN" altLang="en-US" sz="2400" dirty="0"/>
          </a:p>
          <a:p>
            <a:r>
              <a:rPr lang="en-US" altLang="zh-CN" sz="2400" dirty="0"/>
              <a:t>3. </a:t>
            </a:r>
            <a:r>
              <a:rPr lang="zh-CN" altLang="en-US" sz="2400" dirty="0"/>
              <a:t>班长由学员自荐或推荐产生，报备慧灯禅修课程官方邮箱：</a:t>
            </a:r>
            <a:r>
              <a:rPr lang="en-US" altLang="zh-CN" sz="2400" dirty="0"/>
              <a:t>classluminouswisdom@gmail.com</a:t>
            </a:r>
          </a:p>
          <a:p>
            <a:pPr marL="0" indent="0">
              <a:buNone/>
            </a:pPr>
            <a:endParaRPr lang="zh-CN" altLang="en-US" sz="2400" dirty="0"/>
          </a:p>
          <a:p>
            <a:endParaRPr lang="zh-CN" altLang="en-US" sz="2200" dirty="0"/>
          </a:p>
        </p:txBody>
      </p:sp>
    </p:spTree>
    <p:extLst>
      <p:ext uri="{BB962C8B-B14F-4D97-AF65-F5344CB8AC3E}">
        <p14:creationId xmlns:p14="http://schemas.microsoft.com/office/powerpoint/2010/main" val="23542414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235</TotalTime>
  <Words>8667</Words>
  <Application>Microsoft Office PowerPoint</Application>
  <PresentationFormat>Widescreen</PresentationFormat>
  <Paragraphs>521</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幼圆</vt:lpstr>
      <vt:lpstr>Agency FB</vt:lpstr>
      <vt:lpstr>Arial</vt:lpstr>
      <vt:lpstr>Century Gothic</vt:lpstr>
      <vt:lpstr>Wingdings 3</vt:lpstr>
      <vt:lpstr>Wisp</vt:lpstr>
      <vt:lpstr>  慧灯禅修班学修手册 及共修指南   2018/07/09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二. 上师关于禅修班的开示（新班师兄轮流朗读）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三. 禅修班学修引导  - 学修进度 - 个人自修引导 - 闻法方法引导 - 相关问题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3.2 禅修班个人自修引导 （新班师兄轮流朗读） </vt:lpstr>
      <vt:lpstr>PowerPoint Presentation</vt:lpstr>
      <vt:lpstr>PowerPoint Presentation</vt:lpstr>
      <vt:lpstr>PowerPoint Presentation</vt:lpstr>
      <vt:lpstr>PowerPoint Presentation</vt:lpstr>
      <vt:lpstr>3.3禅修班闻法方式引导  （新班师兄轮流朗读） </vt:lpstr>
      <vt:lpstr>PowerPoint Presentation</vt:lpstr>
      <vt:lpstr>PowerPoint Presentation</vt:lpstr>
      <vt:lpstr>PowerPoint Presentation</vt:lpstr>
      <vt:lpstr>PowerPoint Presentation</vt:lpstr>
      <vt:lpstr>PowerPoint Presentation</vt:lpstr>
      <vt:lpstr>3.4 学修中相关问题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JZhang</dc:creator>
  <cp:lastModifiedBy>JZhang</cp:lastModifiedBy>
  <cp:revision>146</cp:revision>
  <dcterms:created xsi:type="dcterms:W3CDTF">2018-07-05T20:54:44Z</dcterms:created>
  <dcterms:modified xsi:type="dcterms:W3CDTF">2018-08-01T23:17:31Z</dcterms:modified>
</cp:coreProperties>
</file>