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73" r:id="rId5"/>
    <p:sldId id="278" r:id="rId6"/>
    <p:sldId id="280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2021/6/21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2204864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十不善</a:t>
            </a:r>
            <a:r>
              <a:rPr lang="en-US" altLang="zh-CN" dirty="0"/>
              <a:t>---</a:t>
            </a:r>
            <a:r>
              <a:rPr lang="zh-CN" altLang="en-US" dirty="0"/>
              <a:t>恶语</a:t>
            </a:r>
            <a:br>
              <a:rPr lang="en-US" altLang="zh-CN" dirty="0"/>
            </a:br>
            <a:r>
              <a:rPr lang="en-US" altLang="zh-CN" dirty="0"/>
              <a:t>2021-06-21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7144" y="16288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一： 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内容</a:t>
            </a:r>
            <a:endParaRPr lang="en-CA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CA" altLang="zh-CN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：定义</a:t>
            </a:r>
            <a:endParaRPr lang="en-US" altLang="zh-CN" sz="2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：果报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：公案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sz="1800" dirty="0">
                <a:solidFill>
                  <a:srgbClr val="323232"/>
                </a:solidFill>
                <a:effectLst/>
                <a:latin typeface="Abadi" panose="020B060402010402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二：</a:t>
            </a: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观修思路</a:t>
            </a: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三：问题讨论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恶语的定义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b="1" dirty="0">
                <a:solidFill>
                  <a:srgbClr val="32323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： 基： 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能引生恚恼的对境有情，即自己依靠对境能生恚恼，如相貌丑陋的人，或者生理有缺陷的人。</a:t>
            </a:r>
            <a:endParaRPr lang="en-US" altLang="zh-CN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b="1" dirty="0">
                <a:solidFill>
                  <a:srgbClr val="00001A"/>
                </a:solidFill>
                <a:latin typeface="Montserrat"/>
              </a:rPr>
              <a:t>2</a:t>
            </a:r>
            <a:r>
              <a:rPr lang="zh-CN" altLang="en-US" sz="7200" b="1" dirty="0">
                <a:solidFill>
                  <a:srgbClr val="00001A"/>
                </a:solidFill>
                <a:latin typeface="Montserrat"/>
              </a:rPr>
              <a:t>： 发心：</a:t>
            </a:r>
            <a:endParaRPr lang="en-US" altLang="zh-CN" sz="7200" b="1" dirty="0">
              <a:solidFill>
                <a:srgbClr val="00001A"/>
              </a:solidFill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00001A"/>
                </a:solidFill>
                <a:latin typeface="Montserrat"/>
              </a:rPr>
              <a:t> 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一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想，于基无误想。</a:t>
            </a:r>
          </a:p>
          <a:p>
            <a:pPr marL="0" indent="0" algn="l" fontAlgn="base">
              <a:buNone/>
            </a:pP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  (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二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)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发起心，发起说粗恶语的意乐。</a:t>
            </a:r>
          </a:p>
          <a:p>
            <a:pPr marL="0" indent="0">
              <a:buNone/>
            </a:pPr>
            <a:r>
              <a:rPr lang="zh-CN" altLang="en-US" sz="6400" dirty="0"/>
              <a:t>  动机：贪嗔痴</a:t>
            </a:r>
            <a:endParaRPr lang="en-US" altLang="zh-CN" sz="6400" dirty="0"/>
          </a:p>
          <a:p>
            <a:pPr marL="0" indent="0">
              <a:buNone/>
            </a:pPr>
            <a:r>
              <a:rPr lang="en-US" altLang="zh-CN" sz="7200" b="1" dirty="0"/>
              <a:t>3</a:t>
            </a:r>
            <a:r>
              <a:rPr lang="zh-CN" altLang="en-US" sz="7200" b="1" dirty="0"/>
              <a:t>： 行动：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以实语或不实语，依种姓之过，或依身相之过，或依职业之过，或依犯戒之过，或依现行等过失，说对境有情不乐意听的语言。分为：自作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+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教他作</a:t>
            </a:r>
            <a:r>
              <a:rPr lang="en-US" altLang="zh-CN" sz="6400" b="0" i="0" dirty="0">
                <a:solidFill>
                  <a:srgbClr val="00001A"/>
                </a:solidFill>
                <a:effectLst/>
                <a:latin typeface="Montserrat"/>
              </a:rPr>
              <a:t>+</a:t>
            </a: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共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作</a:t>
            </a:r>
            <a:r>
              <a:rPr lang="en-US" altLang="zh-CN" sz="6400" dirty="0">
                <a:solidFill>
                  <a:srgbClr val="00001A"/>
                </a:solidFill>
                <a:latin typeface="Montserrat"/>
              </a:rPr>
              <a:t>+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随喜他作</a:t>
            </a:r>
            <a:endParaRPr lang="en-US" altLang="zh-CN" sz="6400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公开宣扬他们的缺点（如对相貌丑陋的人），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指责对方过失，或者说对方的罪恶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出口不逊，说一些低劣的语言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根据他人身体的缺陷起绰号，对那些有生理缺陷的盲人、聋人等当面称呼瞎子、聋子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6400" b="0" i="0" dirty="0">
                <a:solidFill>
                  <a:srgbClr val="00001A"/>
                </a:solidFill>
                <a:effectLst/>
                <a:latin typeface="Montserrat"/>
              </a:rPr>
              <a:t>以温和的方式使对方心不愉快的语言也包括在恶语中</a:t>
            </a:r>
          </a:p>
          <a:p>
            <a:pPr marL="0" indent="0">
              <a:buNone/>
            </a:pPr>
            <a:r>
              <a:rPr lang="zh-CN" altLang="en-US" sz="6400" dirty="0"/>
              <a:t> </a:t>
            </a:r>
            <a:r>
              <a:rPr lang="zh-CN" altLang="en-US" sz="6400" dirty="0">
                <a:solidFill>
                  <a:srgbClr val="00001A"/>
                </a:solidFill>
                <a:latin typeface="Montserrat"/>
              </a:rPr>
              <a:t> </a:t>
            </a:r>
            <a:endParaRPr lang="zh-CN" altLang="en-US" sz="6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结果</a:t>
            </a:r>
            <a:r>
              <a:rPr lang="en-US" altLang="zh-CN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对方听懂了所说粗恶语的意思。如果他人不解，不至于变更了解，仅成绮语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果报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：异熟果：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就是指不同的因最后成熟的同一种果报。 十不善业的异熟果，就是指造三毒恶业会堕入三恶趣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跟动机和严重程度有关</a:t>
            </a:r>
            <a:r>
              <a:rPr 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嗔心或者依烦恼程度，动机大小，次数多少，时间长短等 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上品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地狱         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贪心或者依烦恼程度，动机大小，次数多少，时间长短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上品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饿鬼         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愚痴或者依烦恼程度，动机大小，次数多少，时间长短等</a:t>
            </a:r>
            <a:r>
              <a:rPr lang="en-US" altLang="zh-CN" sz="7200" dirty="0">
                <a:solidFill>
                  <a:srgbClr val="00001A"/>
                </a:solidFill>
                <a:latin typeface="Montserrat"/>
              </a:rPr>
              <a:t>-----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下品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-----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旁生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同行等流果： 生生世世中口出恶言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感受等流果：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经常听到不悦耳的话语，自己所说的语言也成了争论的话柄</a:t>
            </a:r>
            <a:r>
              <a:rPr lang="zh-CN" altLang="en-US" sz="7200" dirty="0">
                <a:solidFill>
                  <a:srgbClr val="00001A"/>
                </a:solidFill>
                <a:latin typeface="Montserrat"/>
              </a:rPr>
              <a:t>。</a:t>
            </a:r>
            <a:endParaRPr lang="zh-CN" altLang="en-US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增上果：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环境</a:t>
            </a:r>
            <a:r>
              <a:rPr lang="en-US" altLang="zh-CN" sz="7200" b="0" i="0" dirty="0">
                <a:solidFill>
                  <a:srgbClr val="00001A"/>
                </a:solidFill>
                <a:effectLst/>
                <a:latin typeface="Montserrat"/>
              </a:rPr>
              <a:t>-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转生在乱石堆积、荆棘丛生等使人心神不宁的地方</a:t>
            </a:r>
            <a:endParaRPr lang="en-US" altLang="zh-CN" sz="72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00001A"/>
                </a:solidFill>
                <a:latin typeface="Montserrat"/>
              </a:rPr>
              <a:t>5</a:t>
            </a:r>
            <a:r>
              <a:rPr lang="zh-CN" altLang="en-US" sz="7200" dirty="0">
                <a:solidFill>
                  <a:srgbClr val="00001A"/>
                </a:solidFill>
                <a:latin typeface="Montserrat"/>
              </a:rPr>
              <a:t>：</a:t>
            </a:r>
            <a:r>
              <a:rPr lang="zh-CN" altLang="en-US" sz="8000" b="1" dirty="0">
                <a:solidFill>
                  <a:srgbClr val="00001A"/>
                </a:solidFill>
                <a:latin typeface="Montserrat"/>
              </a:rPr>
              <a:t>士用果：</a:t>
            </a:r>
            <a:r>
              <a:rPr lang="zh-CN" altLang="en-US" sz="7200" b="0" i="0" dirty="0">
                <a:solidFill>
                  <a:srgbClr val="00001A"/>
                </a:solidFill>
                <a:effectLst/>
                <a:latin typeface="Montserrat"/>
              </a:rPr>
              <a:t> 所谓的士用果，就是指造任何恶业都将与日俱增，世世代代辗转延续漫漫无边的痛苦，恶业越来越向上增长，依此终将漂泊在茫茫无际的轮回之中。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7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0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公案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b="1" dirty="0">
              <a:solidFill>
                <a:schemeClr val="tx2"/>
              </a:solidFill>
              <a:latin typeface="+mj-lt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：大圆满前行：</a:t>
            </a:r>
            <a:endParaRPr lang="en-US" altLang="zh-CN" sz="6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Char char="-"/>
            </a:pPr>
            <a:r>
              <a:rPr lang="zh-CN" altLang="en-US" sz="4400" b="0" i="0" dirty="0">
                <a:solidFill>
                  <a:srgbClr val="00001A"/>
                </a:solidFill>
                <a:effectLst/>
                <a:latin typeface="Montserrat"/>
              </a:rPr>
              <a:t>一位婆罗门对伽叶佛的比丘说马头，牛头，结果转生为头上长有</a:t>
            </a:r>
            <a:r>
              <a:rPr lang="en-US" altLang="zh-CN" sz="4400" b="0" i="0" dirty="0">
                <a:solidFill>
                  <a:srgbClr val="00001A"/>
                </a:solidFill>
                <a:effectLst/>
                <a:latin typeface="Montserrat"/>
              </a:rPr>
              <a:t>18</a:t>
            </a:r>
            <a:r>
              <a:rPr lang="zh-CN" altLang="en-US" sz="4400" b="0" i="0" dirty="0">
                <a:solidFill>
                  <a:srgbClr val="00001A"/>
                </a:solidFill>
                <a:effectLst/>
                <a:latin typeface="Montserrat"/>
              </a:rPr>
              <a:t>个头的鲸鱼</a:t>
            </a:r>
            <a:endParaRPr lang="en-US" altLang="zh-CN" sz="4400" b="0" i="0" dirty="0">
              <a:solidFill>
                <a:srgbClr val="00001A"/>
              </a:solidFill>
              <a:effectLst/>
              <a:latin typeface="Montserrat"/>
            </a:endParaRPr>
          </a:p>
          <a:p>
            <a:pPr algn="just">
              <a:lnSpc>
                <a:spcPts val="2100"/>
              </a:lnSpc>
              <a:spcBef>
                <a:spcPts val="0"/>
              </a:spcBef>
              <a:buFontTx/>
              <a:buChar char="-"/>
            </a:pPr>
            <a:r>
              <a:rPr lang="zh-CN" altLang="en-US" sz="4400" b="0" i="0" dirty="0">
                <a:solidFill>
                  <a:srgbClr val="00001A"/>
                </a:solidFill>
                <a:effectLst/>
                <a:latin typeface="Montserrat"/>
              </a:rPr>
              <a:t>一位比丘尼称呼其他比丘尼为母狗，结果</a:t>
            </a:r>
            <a:r>
              <a:rPr lang="en-US" altLang="zh-CN" sz="4400" b="0" i="0" dirty="0">
                <a:solidFill>
                  <a:srgbClr val="00001A"/>
                </a:solidFill>
                <a:effectLst/>
                <a:latin typeface="Montserrat"/>
              </a:rPr>
              <a:t>500</a:t>
            </a:r>
            <a:r>
              <a:rPr lang="zh-CN" altLang="en-US" sz="4400" b="0" i="0" dirty="0">
                <a:solidFill>
                  <a:srgbClr val="00001A"/>
                </a:solidFill>
                <a:effectLst/>
                <a:latin typeface="Montserrat"/>
              </a:rPr>
              <a:t>世转生为母狗</a:t>
            </a:r>
            <a:endParaRPr lang="en-US" altLang="zh-CN" sz="64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：百业经：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64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：贤愚经：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：因果明镜论：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四分律</a:t>
            </a: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altLang="en-US" sz="7200" b="1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提醒：</a:t>
            </a: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 在严厉的对境面前说粗语，果报极其惨重。这里严厉的对境包括佛像、佛塔、佛菩萨、上师、僧众、比丘、沙弥、父母等。</a:t>
            </a:r>
            <a:endParaRPr lang="en-US" altLang="zh-CN" sz="7200" b="1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64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64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9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494674"/>
            <a:ext cx="6738764" cy="64807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effectLst/>
                <a:ea typeface="Microsoft YaHei" panose="020B0503020204020204" pitchFamily="34" charset="-122"/>
                <a:cs typeface="Times New Roman" panose="02020603050405020304" pitchFamily="18" charset="0"/>
              </a:rPr>
              <a:t>观修思路</a:t>
            </a:r>
            <a:endParaRPr lang="zh-CN" alt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412776"/>
            <a:ext cx="7848872" cy="4896544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前提条件：坚信因果</a:t>
            </a:r>
            <a:endParaRPr lang="en-US" altLang="zh-CN" sz="7200" dirty="0">
              <a:solidFill>
                <a:srgbClr val="323232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三个思维方式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：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2.1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了解什么是恶语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思考恶语的果报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2.3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联系自己，针对过去造的恶语的因怎么做</a:t>
            </a: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-----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忏悔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sz="7200" dirty="0">
                <a:solidFill>
                  <a:srgbClr val="323232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                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：观修的结果。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3.1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相信往昔恶语的果报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3.2</a:t>
            </a:r>
            <a:r>
              <a:rPr lang="zh-CN" altLang="en-US" sz="72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 下决心依靠四力忏悔，且永不再犯</a:t>
            </a:r>
            <a:endParaRPr lang="en-US" altLang="zh-CN" sz="72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依止力：依止三宝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破恶力：后悔，发露忏悔，不覆不藏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恢复力：发誓今后不再造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zh-CN" altLang="en-US" sz="7200" b="1" i="0" dirty="0">
                <a:solidFill>
                  <a:srgbClr val="00001A"/>
                </a:solidFill>
                <a:effectLst/>
                <a:latin typeface="Montserrat"/>
              </a:rPr>
              <a:t>对治力：尽力行持善行以对治所造恶业（打坐，持咒，三十五佛忏悔文，百字明）</a:t>
            </a: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900" dirty="0">
              <a:solidFill>
                <a:srgbClr val="323232"/>
              </a:solidFill>
              <a:latin typeface="Calibri" panose="020F0502020204030204" pitchFamily="34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900" dirty="0">
                <a:solidFill>
                  <a:srgbClr val="323232"/>
                </a:solidFill>
                <a:latin typeface="Calibri" panose="020F0502020204030204" pitchFamily="34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 </a:t>
            </a:r>
            <a:endParaRPr lang="en-CA" sz="6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rgbClr val="1D2129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Microsoft YaHei" panose="020B0503020204020204" pitchFamily="34" charset="-122"/>
              </a:rPr>
              <a:t> 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7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865721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、谈谈对十不善中“恶语”的理解</a:t>
            </a: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?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、简述十不善中恶语的果报。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、想了解十不善恶语的果报，有哪些佛经提供给了我们参考学习的公案</a:t>
            </a:r>
            <a:r>
              <a:rPr 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？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 学习过这一课之后，有什么体会？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 恶语的可怕之处是什么？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>
                <a:solidFill>
                  <a:srgbClr val="323232"/>
                </a:solidFill>
                <a:effectLst/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、 自由讨论？ </a:t>
            </a: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altLang="zh-CN" sz="1800" dirty="0">
              <a:solidFill>
                <a:srgbClr val="323232"/>
              </a:solidFill>
              <a:effectLst/>
              <a:latin typeface="Microsoft YaHei" panose="020B0503020204020204" pitchFamily="34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323232"/>
                </a:solidFill>
                <a:latin typeface="Microsoft YaHei" panose="020B0503020204020204" pitchFamily="34" charset="-122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CA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1174</Words>
  <Application>Microsoft Office PowerPoint</Application>
  <PresentationFormat>On-screen Show (4:3)</PresentationFormat>
  <Paragraphs>113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Microsoft YaHei</vt:lpstr>
      <vt:lpstr>Montserrat</vt:lpstr>
      <vt:lpstr>Abadi</vt:lpstr>
      <vt:lpstr>Arial</vt:lpstr>
      <vt:lpstr>Calibri</vt:lpstr>
      <vt:lpstr>Office 主题​​</vt:lpstr>
      <vt:lpstr>2018 慧灯小组  十不善---恶语 2021-06-21</vt:lpstr>
      <vt:lpstr>      学习内容</vt:lpstr>
      <vt:lpstr>恶语的定义</vt:lpstr>
      <vt:lpstr>果报</vt:lpstr>
      <vt:lpstr>公案</vt:lpstr>
      <vt:lpstr>观修思路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che oscar</cp:lastModifiedBy>
  <cp:revision>183</cp:revision>
  <dcterms:created xsi:type="dcterms:W3CDTF">2019-04-28T16:59:37Z</dcterms:created>
  <dcterms:modified xsi:type="dcterms:W3CDTF">2021-06-22T01:11:46Z</dcterms:modified>
</cp:coreProperties>
</file>