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h/q3rVVSVE/1fBylHDQqRBCBuV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394f0560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a394f0560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a394f0560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a394f0560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394f0560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a394f0560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394f05603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a394f05603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394f0560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a394f0560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394f0560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a394f0560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394f05603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a394f0560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394f05603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a394f05603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a394f05603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a394f05603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94f05603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a394f05603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a394f0560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a394f0560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394f0560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a394f0560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a394f05603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a394f05603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394f05603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a394f05603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394f05603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a394f0560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394f05603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a394f05603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a394f05603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a394f05603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394f05603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a394f05603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394f05603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a394f05603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394f05603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ga394f05603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a394f05603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a394f05603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a394f05603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ga394f05603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394f05603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a394f05603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a394f0560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a394f05603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9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29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9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1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1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1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1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1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2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2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2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2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2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2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202250"/>
            <a:ext cx="59244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看视频:三殊胜(视频二)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775" y="98125"/>
            <a:ext cx="4421799" cy="66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35048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世界存在的方式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838200" y="1824150"/>
            <a:ext cx="10261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佛陀告诉我们这个世界是虚拟的，我们自己的感官告诉我们这个世界是真实的。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所以我们就会容易开始怀疑。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随着修行：智慧力量不断的增长，当开始怀疑感官的时候，就已经开始走上解脱道了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从此以后，就不在轮回中流转很长的时间了。</a:t>
            </a:r>
            <a:endParaRPr b="1"/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865200" y="4056150"/>
            <a:ext cx="1020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听到空性，说明我们很快就会证悟了，当我们在轮回深处，空性都听不到的。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等会怀疑自己感官的结论，然后开始接受，这是非常好的现象，离解脱不远了。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怀疑比否定好的多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所以最终要学习空性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838200" y="1697775"/>
            <a:ext cx="10261200" cy="3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要证悟空性的前提条件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出离心，菩提心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没有的话，是没有办法脱离的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证悟空性的智慧：来自于福慧二资粮。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通过外加行，内加行 特殊的加行等，特殊的训练，最后可以达到。</a:t>
            </a:r>
            <a:endParaRPr b="1" sz="3200"/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1"/>
          <p:cNvSpPr txBox="1"/>
          <p:nvPr/>
        </p:nvSpPr>
        <p:spPr>
          <a:xfrm>
            <a:off x="865200" y="4282525"/>
            <a:ext cx="1020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idx="1" type="body"/>
          </p:nvPr>
        </p:nvSpPr>
        <p:spPr>
          <a:xfrm>
            <a:off x="965400" y="1269925"/>
            <a:ext cx="10261200" cy="4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举例：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做梦的时候，从梦的角度来说，一切都是真实的。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但是从现实生活的立场来说，梦是幻觉，现实生活才是真实的。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800"/>
              <a:t>得出结论：</a:t>
            </a:r>
            <a:endParaRPr b="1" sz="2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既然连梦都存在，那现实生活当然会存在。但是不能说明任何问题。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开始怀疑：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自己的感官到底有多的大的说服力</a:t>
            </a:r>
            <a:endParaRPr b="1" sz="2400"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idx="1" type="body"/>
          </p:nvPr>
        </p:nvSpPr>
        <p:spPr>
          <a:xfrm>
            <a:off x="838200" y="1721225"/>
            <a:ext cx="10261200" cy="5530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-是以感官的灵敏度为标准。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-没有绝对的标准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-如果我们70亿人的眼睛结构不是现在的结构，那一切都是虚拟的了。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我们的感官水平越高，周围的就会变成越虚幻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举例：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放电影的时候一秒钟放24张图片，眼睛看着图片有连续性。如果灵敏性低，那只需要10张图片。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如果肉眼灵敏度高的话，看这个桌子的时候，桌子会消失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点香并且拿香转圈的时候，眼睛灵敏度低的话，就看到一个一个点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/>
        </p:nvSpPr>
        <p:spPr>
          <a:xfrm>
            <a:off x="3606375" y="532775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CN" sz="41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838200" y="1721225"/>
            <a:ext cx="102612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释迦牟尼佛懂这个道理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物理学家也懂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平时看到真实的东西，实际上并不真实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举例：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原始森林树倒下去的时候，没有人听的时候，声音不存在。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原因：树倒下的时候产生了压力波，频率和我们的耳朵产生的频率相同，我们取名字就叫做声音。</a:t>
            </a:r>
            <a:endParaRPr b="1" sz="24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/>
              <a:t>所有的乐曲都是这样，只有压力波</a:t>
            </a:r>
            <a:endParaRPr b="1" sz="2400"/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 txBox="1"/>
          <p:nvPr/>
        </p:nvSpPr>
        <p:spPr>
          <a:xfrm>
            <a:off x="3606375" y="532775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CN" sz="41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idx="1" type="body"/>
          </p:nvPr>
        </p:nvSpPr>
        <p:spPr>
          <a:xfrm>
            <a:off x="817700" y="1516325"/>
            <a:ext cx="10261200" cy="45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佛教认为好听的声音等等，都是一种感受而已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佛教称为是耳识。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我们从来不相信声音不存在。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声音是这样，看到的也是这样。</a:t>
            </a:r>
            <a:endParaRPr b="1" sz="3200"/>
          </a:p>
        </p:txBody>
      </p:sp>
      <p:pic>
        <p:nvPicPr>
          <p:cNvPr id="245" name="Google Shape;2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5"/>
          <p:cNvSpPr txBox="1"/>
          <p:nvPr/>
        </p:nvSpPr>
        <p:spPr>
          <a:xfrm>
            <a:off x="3585875" y="799150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CN" sz="41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394f05603_0_0"/>
          <p:cNvSpPr txBox="1"/>
          <p:nvPr>
            <p:ph idx="1" type="body"/>
          </p:nvPr>
        </p:nvSpPr>
        <p:spPr>
          <a:xfrm>
            <a:off x="856975" y="1885150"/>
            <a:ext cx="10261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看到的</a:t>
            </a:r>
            <a:r>
              <a:rPr b="1" lang="zh-CN" sz="3200"/>
              <a:t>也是不存在的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举例：各种颜色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光进入眼睛-视网膜-大脑（复杂处理）-产生了颜色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光和波一样，自己没有颜色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颜色是眼识的一种感受</a:t>
            </a:r>
            <a:endParaRPr b="1" sz="3200"/>
          </a:p>
        </p:txBody>
      </p:sp>
      <p:pic>
        <p:nvPicPr>
          <p:cNvPr id="252" name="Google Shape;252;ga394f0560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a394f05603_0_0"/>
          <p:cNvSpPr txBox="1"/>
          <p:nvPr/>
        </p:nvSpPr>
        <p:spPr>
          <a:xfrm>
            <a:off x="3585875" y="799150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CN" sz="41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394f05603_0_6"/>
          <p:cNvSpPr txBox="1"/>
          <p:nvPr>
            <p:ph idx="1" type="body"/>
          </p:nvPr>
        </p:nvSpPr>
        <p:spPr>
          <a:xfrm>
            <a:off x="856975" y="1885150"/>
            <a:ext cx="10261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甜，苦 等味觉也是自己的感受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中观-得出结论-一切都是幻觉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科学家和佛告诉我们是一样的真理：</a:t>
            </a:r>
            <a:r>
              <a:rPr b="1" lang="zh-CN" sz="3200">
                <a:solidFill>
                  <a:srgbClr val="85200C"/>
                </a:solidFill>
              </a:rPr>
              <a:t>我们看到的不是真实的，我们没有看到的，也不是不真实的。</a:t>
            </a:r>
            <a:endParaRPr b="1" sz="32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>
                <a:solidFill>
                  <a:srgbClr val="000000"/>
                </a:solidFill>
              </a:rPr>
              <a:t>没有答案是最好的答案，没有答案是最殊胜的答案。</a:t>
            </a:r>
            <a:endParaRPr b="1"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>
                <a:solidFill>
                  <a:srgbClr val="000000"/>
                </a:solidFill>
              </a:rPr>
              <a:t>我们想要找到一个肯定的答案去观察世界，最后就是什么都没有了-这个就是最好的答案。</a:t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259" name="Google Shape;259;ga394f0560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a394f05603_0_6"/>
          <p:cNvSpPr txBox="1"/>
          <p:nvPr/>
        </p:nvSpPr>
        <p:spPr>
          <a:xfrm>
            <a:off x="3585875" y="799150"/>
            <a:ext cx="5757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0" i="0" lang="zh-CN" sz="4100" u="none" cap="none" strike="noStrike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世界是否真实的标准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394f05603_0_12"/>
          <p:cNvSpPr txBox="1"/>
          <p:nvPr>
            <p:ph idx="1" type="body"/>
          </p:nvPr>
        </p:nvSpPr>
        <p:spPr>
          <a:xfrm>
            <a:off x="856975" y="1885150"/>
            <a:ext cx="102612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我们需要这个没有答案的终极答案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-解决所有的贪</a:t>
            </a:r>
            <a:r>
              <a:rPr b="1" lang="zh-CN" sz="3200">
                <a:latin typeface="Arial"/>
                <a:ea typeface="Arial"/>
                <a:cs typeface="Arial"/>
                <a:sym typeface="Arial"/>
              </a:rPr>
              <a:t>嗔</a:t>
            </a:r>
            <a:r>
              <a:rPr b="1" lang="zh-CN" sz="3200"/>
              <a:t>痴问题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证悟的时候：感观就可以看到这些东西，进入这种没有答案的境界当中，非常</a:t>
            </a:r>
            <a:r>
              <a:rPr b="1" lang="zh-CN" sz="3200">
                <a:solidFill>
                  <a:srgbClr val="85200C"/>
                </a:solidFill>
              </a:rPr>
              <a:t>宁静，清静，光明</a:t>
            </a:r>
            <a:r>
              <a:rPr b="1" lang="zh-CN" sz="3200"/>
              <a:t>的境界中</a:t>
            </a:r>
            <a:endParaRPr b="1"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3200"/>
              <a:t>进入空性中，没有善，没有恶，然后没有痛苦，没有开心不开心，</a:t>
            </a:r>
            <a:r>
              <a:rPr b="1" lang="zh-CN" sz="3200">
                <a:solidFill>
                  <a:srgbClr val="85200C"/>
                </a:solidFill>
              </a:rPr>
              <a:t>所有东西都在这个当中化解了，所有东西都在这当中消失了。</a:t>
            </a:r>
            <a:endParaRPr b="1" sz="3200">
              <a:solidFill>
                <a:srgbClr val="85200C"/>
              </a:solidFill>
            </a:endParaRPr>
          </a:p>
        </p:txBody>
      </p:sp>
      <p:pic>
        <p:nvPicPr>
          <p:cNvPr id="266" name="Google Shape;266;ga394f05603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a394f05603_0_12"/>
          <p:cNvSpPr txBox="1"/>
          <p:nvPr/>
        </p:nvSpPr>
        <p:spPr>
          <a:xfrm>
            <a:off x="4469325" y="681350"/>
            <a:ext cx="4345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证悟的境界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394f05603_0_18"/>
          <p:cNvSpPr txBox="1"/>
          <p:nvPr>
            <p:ph idx="1" type="body"/>
          </p:nvPr>
        </p:nvSpPr>
        <p:spPr>
          <a:xfrm>
            <a:off x="762300" y="1472850"/>
            <a:ext cx="10667400" cy="4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出了禅定的境界后，这个境界和有些东西是可以结合的：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跟我自己的执着，愚昧没有关系的，比如大慈大悲等。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所以大慈大悲和禅是可以结合的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得出结论：</a:t>
            </a:r>
            <a:r>
              <a:rPr b="1" lang="zh-CN" sz="2600">
                <a:solidFill>
                  <a:srgbClr val="85200C"/>
                </a:solidFill>
              </a:rPr>
              <a:t>我们不要相信自己的感官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这也有一个条件，在有些地方也可以相信，当我们除了自己能看到的东西以外，不怀疑它的真实性，我不需要找到更深层次的这个真理的时候，在现实生活中，就我们感官说了算，没有必要再去怀疑了。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如果我们想突破这一点，稍稍思考一下，这个权威性就没有了。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3200">
              <a:solidFill>
                <a:srgbClr val="000000"/>
              </a:solidFill>
            </a:endParaRPr>
          </a:p>
        </p:txBody>
      </p:sp>
      <p:pic>
        <p:nvPicPr>
          <p:cNvPr id="273" name="Google Shape;273;ga394f05603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a394f05603_0_18"/>
          <p:cNvSpPr txBox="1"/>
          <p:nvPr/>
        </p:nvSpPr>
        <p:spPr>
          <a:xfrm>
            <a:off x="2355950" y="668475"/>
            <a:ext cx="6989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世界是否真实的存在的：结论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2323950" y="1343050"/>
            <a:ext cx="75441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ckwell"/>
              <a:buNone/>
            </a:pPr>
            <a:r>
              <a:rPr lang="zh-CN" sz="1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三殊胜</a:t>
            </a:r>
            <a:endParaRPr sz="12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"/>
          <p:cNvSpPr txBox="1"/>
          <p:nvPr>
            <p:ph idx="1" type="subTitle"/>
          </p:nvPr>
        </p:nvSpPr>
        <p:spPr>
          <a:xfrm>
            <a:off x="1595269" y="3736338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行善修心的究竟方法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a394f05603_0_25"/>
          <p:cNvSpPr txBox="1"/>
          <p:nvPr>
            <p:ph idx="1" type="body"/>
          </p:nvPr>
        </p:nvSpPr>
        <p:spPr>
          <a:xfrm>
            <a:off x="762300" y="1472850"/>
            <a:ext cx="106674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/>
              <a:t>如果我们想突破这一点，稍稍思考一下，这个权威性就没有了。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它原来就是一个骗子，我从无始以来到现在就是受到它的骗。感观告诉我们这个世界是真实的，我以为是真实的，我理所当然接受这个是真实的，然后在这个基础上，产生了各种烦恼和不开心，从来没有观察过它，现在一看的时候，就发现它是不真实的，这个时候如果我们有这样子的感觉，那就这时候我们开始走向解脱了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85200C"/>
                </a:solidFill>
              </a:rPr>
              <a:t>这个智慧+原来的菩提心结合=非常完美的，不堕两边的大乘道</a:t>
            </a:r>
            <a:endParaRPr b="1" sz="2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不堕轮回-不执着，已经超越了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不堕小乘佛教的涅槃-因为有了慈悲心，菩提心</a:t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280" name="Google Shape;280;ga394f0560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a394f05603_0_25"/>
          <p:cNvSpPr txBox="1"/>
          <p:nvPr/>
        </p:nvSpPr>
        <p:spPr>
          <a:xfrm>
            <a:off x="2493375" y="688100"/>
            <a:ext cx="72051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世界是否真实的存在的：结论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394f05603_0_31"/>
          <p:cNvSpPr txBox="1"/>
          <p:nvPr>
            <p:ph idx="1" type="body"/>
          </p:nvPr>
        </p:nvSpPr>
        <p:spPr>
          <a:xfrm>
            <a:off x="788200" y="1492475"/>
            <a:ext cx="106674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不堕小乘佛教的涅槃-因为有了慈悲心，菩提心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举例：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十个人都在房间里面睡觉，大家都做同样的恶梦，非常的恐惧，非常的痛苦，在这个梦里面大家都在挣扎。这个时候有一个人先醒过来了，已经没有恐慌了，很安全。因为其他人还在做梦，所以要想办法帮助他们，让他们也醒过来。要告诉他们，我们都不对的，以前我也是这么认为的，有各种各样痛苦的，但是我现在醒过来了，这些都是假的，所以我要告诉你们，我们都错了，不要继续做梦，赶紧从梦里醒过来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释迦牟尼佛先醒过来了，醒了以后，他就告诉我们，不要在做这个梦，赶紧醒过来</a:t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287" name="Google Shape;287;ga394f05603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a394f05603_0_31"/>
          <p:cNvSpPr txBox="1"/>
          <p:nvPr/>
        </p:nvSpPr>
        <p:spPr>
          <a:xfrm>
            <a:off x="2362150" y="609575"/>
            <a:ext cx="7519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世界是否真实的存在的：结论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a394f05603_0_37"/>
          <p:cNvSpPr txBox="1"/>
          <p:nvPr>
            <p:ph idx="1" type="body"/>
          </p:nvPr>
        </p:nvSpPr>
        <p:spPr>
          <a:xfrm>
            <a:off x="788200" y="1571100"/>
            <a:ext cx="106674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释迦牟尼佛先醒过来了，醒了以后，他就告诉我们，不要再做这个梦，赶紧醒过来，醒</a:t>
            </a:r>
            <a:r>
              <a:rPr b="1" lang="zh-CN" sz="2600">
                <a:solidFill>
                  <a:srgbClr val="000000"/>
                </a:solidFill>
              </a:rPr>
              <a:t>过来以后，这些都不存在了。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佛陀告诉我们，请我们相信他，他有这样的经历了，过去我们感受的他也经历过。现在佛陀有一个更高的境界，他非常清楚的知道，其实我们都可以这样子，醒过来的话，都是没有的，我们大家都是一样的，所以希望大家快从这个梦里面醒过来，这个叫做</a:t>
            </a:r>
            <a:r>
              <a:rPr b="1" lang="zh-CN" sz="2600">
                <a:solidFill>
                  <a:srgbClr val="85200C"/>
                </a:solidFill>
              </a:rPr>
              <a:t>释迦牟尼佛度化重众生。</a:t>
            </a:r>
            <a:endParaRPr b="1" sz="2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并不是我们供养佛，释迦牟尼佛像扔石头一样，把我们扔到一个很幸福的世界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85200C"/>
              </a:solidFill>
            </a:endParaRPr>
          </a:p>
        </p:txBody>
      </p:sp>
      <p:pic>
        <p:nvPicPr>
          <p:cNvPr id="294" name="Google Shape;294;ga394f0560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a394f05603_0_37"/>
          <p:cNvSpPr txBox="1"/>
          <p:nvPr/>
        </p:nvSpPr>
        <p:spPr>
          <a:xfrm>
            <a:off x="4619950" y="570300"/>
            <a:ext cx="3003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佛度众生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394f05603_0_43"/>
          <p:cNvSpPr txBox="1"/>
          <p:nvPr>
            <p:ph idx="1" type="body"/>
          </p:nvPr>
        </p:nvSpPr>
        <p:spPr>
          <a:xfrm>
            <a:off x="788200" y="1571100"/>
            <a:ext cx="106674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证悟很重要，但是需要过程，这个程序是一定要通过的。不能着急，这个梦已经是很深很深的，没有办法直接跳到最后一步，需要先破除自己的执着。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今天讲的是比较简单的空性理论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如何实际的使用这些理论-两种方法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1.如果已经证悟的人的话：进入证悟的状态里面念咒，或者是胜义菩提心和世俗菩提心双运，心的本性证悟空性，但是它的另外一种现象可以变成慈悲心，这个叫做智悲双运。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301" name="Google Shape;301;ga394f05603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a394f05603_0_43"/>
          <p:cNvSpPr txBox="1"/>
          <p:nvPr/>
        </p:nvSpPr>
        <p:spPr>
          <a:xfrm>
            <a:off x="3671350" y="570300"/>
            <a:ext cx="4456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394f05603_0_49"/>
          <p:cNvSpPr txBox="1"/>
          <p:nvPr>
            <p:ph idx="1" type="body"/>
          </p:nvPr>
        </p:nvSpPr>
        <p:spPr>
          <a:xfrm>
            <a:off x="788200" y="1571100"/>
            <a:ext cx="106674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证悟很重要，但是需要过程，这个程序是一定要通过的。不能着急，这个梦已经是很深很深的，没有办法直接跳到最后一步，需要先破除自己的执着。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今天讲的是比较简单的空性理论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如何实际的使用这些理论-两种方法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1.如果已经证悟的人的话：进入证悟的状态里面念咒，或者是胜义菩提心和世俗菩提心双运，心的本性证悟空性，但是它的另外一种现象可以变成慈悲心，这个叫做智悲双运。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308" name="Google Shape;308;ga394f05603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a394f05603_0_49"/>
          <p:cNvSpPr txBox="1"/>
          <p:nvPr/>
        </p:nvSpPr>
        <p:spPr>
          <a:xfrm>
            <a:off x="3671350" y="570300"/>
            <a:ext cx="44568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 b="0" i="0" sz="4100" u="none" cap="none" strike="noStrike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394f05603_0_55"/>
          <p:cNvSpPr txBox="1"/>
          <p:nvPr>
            <p:ph idx="1" type="body"/>
          </p:nvPr>
        </p:nvSpPr>
        <p:spPr>
          <a:xfrm>
            <a:off x="1524600" y="510950"/>
            <a:ext cx="10667400" cy="61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证悟空性的方法：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85200C"/>
                </a:solidFill>
              </a:rPr>
              <a:t>先修四外加行</a:t>
            </a:r>
            <a:r>
              <a:rPr b="1" lang="zh-CN" sz="2600">
                <a:solidFill>
                  <a:srgbClr val="000000"/>
                </a:solidFill>
              </a:rPr>
              <a:t>-修完后确认自己有没有出离心，确认了以后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85200C"/>
                </a:solidFill>
              </a:rPr>
              <a:t>修内加行</a:t>
            </a:r>
            <a:r>
              <a:rPr b="1" lang="zh-CN" sz="2600">
                <a:solidFill>
                  <a:srgbClr val="000000"/>
                </a:solidFill>
              </a:rPr>
              <a:t>-皈依，发心，金刚萨埵，曼茶罗，上师瑜伽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通过修金刚萨埵-可以清净自己的罪业 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通过修曼茶罗-增长我们自己的福报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菩提心是自己能看见的，可以检查自己的菩提心达到了标准没有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85200C"/>
                </a:solidFill>
              </a:rPr>
              <a:t>修寂止</a:t>
            </a:r>
            <a:r>
              <a:rPr b="1" lang="zh-CN" sz="2600">
                <a:solidFill>
                  <a:srgbClr val="000000"/>
                </a:solidFill>
              </a:rPr>
              <a:t>，修禅定：1-2年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85200C"/>
                </a:solidFill>
              </a:rPr>
              <a:t>修中观</a:t>
            </a:r>
            <a:r>
              <a:rPr b="1" lang="zh-CN" sz="2600">
                <a:solidFill>
                  <a:srgbClr val="000000"/>
                </a:solidFill>
              </a:rPr>
              <a:t>：通过逻辑去推翻我们执着和偏见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通过以上的方法把我们推到了证悟的边缘，然后再去</a:t>
            </a:r>
            <a:r>
              <a:rPr b="1" lang="zh-CN" sz="2600">
                <a:solidFill>
                  <a:srgbClr val="85200C"/>
                </a:solidFill>
              </a:rPr>
              <a:t>听大圆满</a:t>
            </a:r>
            <a:endParaRPr b="1" sz="2600">
              <a:solidFill>
                <a:srgbClr val="85200C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600">
                <a:solidFill>
                  <a:srgbClr val="000000"/>
                </a:solidFill>
              </a:rPr>
              <a:t>密宗的大圆满，稍稍指点一下，立即就能证悟了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600">
              <a:solidFill>
                <a:srgbClr val="000000"/>
              </a:solidFill>
            </a:endParaRPr>
          </a:p>
        </p:txBody>
      </p:sp>
      <p:pic>
        <p:nvPicPr>
          <p:cNvPr id="315" name="Google Shape;315;ga394f0560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ga394f05603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a394f05603_0_61"/>
          <p:cNvSpPr txBox="1"/>
          <p:nvPr/>
        </p:nvSpPr>
        <p:spPr>
          <a:xfrm>
            <a:off x="3533900" y="667550"/>
            <a:ext cx="4849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2" name="Google Shape;322;ga394f05603_0_61"/>
          <p:cNvSpPr txBox="1"/>
          <p:nvPr/>
        </p:nvSpPr>
        <p:spPr>
          <a:xfrm>
            <a:off x="1099450" y="1511275"/>
            <a:ext cx="102681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这一生中，能不能成佛不好说，</a:t>
            </a:r>
            <a:r>
              <a:rPr b="1" lang="zh-CN" sz="26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但是只要自己够努力，即生证悟是完全没有问题的。</a:t>
            </a:r>
            <a:endParaRPr b="1" sz="26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第一个一定要找到真正的善知识带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第二个就是我们自己要用功，不用功是没有用的。在用功的情况下，一定是能做到的。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举例：树倒下去了，给我们提供的压力波，但是我自己的耳朵坏了，还是听不见声音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这些才是我们真正的生命的意义，不要以为大房子，高级轿车，还有名牌衣服，名牌手表是我们生命的意义。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a394f05603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a394f05603_0_68"/>
          <p:cNvSpPr txBox="1"/>
          <p:nvPr/>
        </p:nvSpPr>
        <p:spPr>
          <a:xfrm>
            <a:off x="3475025" y="589025"/>
            <a:ext cx="5065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9" name="Google Shape;329;ga394f05603_0_68"/>
          <p:cNvSpPr txBox="1"/>
          <p:nvPr/>
        </p:nvSpPr>
        <p:spPr>
          <a:xfrm>
            <a:off x="1099450" y="1511275"/>
            <a:ext cx="10268100" cy="48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生命的意义就是菩提心和证悟空性的智慧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磕头的时候，安住在这个境界去磕头，念咒的时候，心如如不动，安住在这个状态去念经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一个心可以即是证悟空性，又修菩提心的。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心如如不动，安住在这个状态中去修菩提心，这个就是三殊胜中的第二--正行殊胜</a:t>
            </a:r>
            <a:endParaRPr b="1" sz="26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我们一定要相信，如果我们自己能够用功的话，一定是可以做到的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ga394f05603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a394f05603_0_74"/>
          <p:cNvSpPr txBox="1"/>
          <p:nvPr/>
        </p:nvSpPr>
        <p:spPr>
          <a:xfrm>
            <a:off x="3475025" y="589025"/>
            <a:ext cx="5065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6" name="Google Shape;336;ga394f05603_0_74"/>
          <p:cNvSpPr txBox="1"/>
          <p:nvPr/>
        </p:nvSpPr>
        <p:spPr>
          <a:xfrm>
            <a:off x="1099450" y="1393475"/>
            <a:ext cx="10268100" cy="5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第二个实际使用理论的方法：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还没有证悟空性的时候，我们要知道三轮体空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三轮：拿钱救灾的时候，灾民，难民是一个，救灾物资是第二个，自己去救灾是第三。写字的时候，所写的字，写字的动作，我自己在写。这三个就是三轮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体空：就是刚才讲的，完全是一种幻觉，实际上是不存在的。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a394f05603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a394f05603_0_80"/>
          <p:cNvSpPr txBox="1"/>
          <p:nvPr/>
        </p:nvSpPr>
        <p:spPr>
          <a:xfrm>
            <a:off x="3475025" y="589025"/>
            <a:ext cx="5065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3" name="Google Shape;343;ga394f05603_0_80"/>
          <p:cNvSpPr txBox="1"/>
          <p:nvPr/>
        </p:nvSpPr>
        <p:spPr>
          <a:xfrm>
            <a:off x="961950" y="1413125"/>
            <a:ext cx="10268100" cy="5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通过刚才讲的理论，以及中观的理论，当我把事情做完以后，我思考了一下，刚才我做的一切，在现实角度来讲，我是救灾、念经做善事了，这是因果不虚，但是它实际上都是一种幻觉，我不能去执着。</a:t>
            </a: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通过理论去分析，知道这个是空性，知道这个是幻觉。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这个是相对而已，也是一种空性，这是第二种方法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ctrTitle"/>
          </p:nvPr>
        </p:nvSpPr>
        <p:spPr>
          <a:xfrm>
            <a:off x="2260875" y="583950"/>
            <a:ext cx="76704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Bookman Old Style"/>
              <a:buNone/>
            </a:pPr>
            <a:r>
              <a:rPr lang="zh-CN" sz="8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什么是三殊胜</a:t>
            </a:r>
            <a:endParaRPr sz="8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"/>
          <p:cNvSpPr txBox="1"/>
          <p:nvPr>
            <p:ph idx="1" type="subTitle"/>
          </p:nvPr>
        </p:nvSpPr>
        <p:spPr>
          <a:xfrm>
            <a:off x="3085875" y="2750974"/>
            <a:ext cx="6020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0"/>
              <a:buFont typeface="Bookman Old Style"/>
              <a:buAutoNum type="arabicPeriod"/>
            </a:pPr>
            <a:r>
              <a:rPr b="1" lang="zh-CN" sz="4000" cap="non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发心殊胜（前）</a:t>
            </a:r>
            <a:endParaRPr b="1" sz="4000" cap="non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4000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50" y="356300"/>
            <a:ext cx="996675" cy="9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3607575" y="3671375"/>
            <a:ext cx="52593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2.</a:t>
            </a:r>
            <a:r>
              <a:rPr b="1" i="0" lang="zh-CN" sz="40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正行殊胜（中）</a:t>
            </a:r>
            <a:endParaRPr b="1" i="0" sz="4000" u="none" cap="none" strike="noStrik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749575" y="4834350"/>
            <a:ext cx="4716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回向殊胜（后）</a:t>
            </a:r>
            <a:endParaRPr b="0" i="0" sz="1400" u="none" cap="none" strike="noStrike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a394f05603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a394f05603_0_86"/>
          <p:cNvSpPr txBox="1"/>
          <p:nvPr/>
        </p:nvSpPr>
        <p:spPr>
          <a:xfrm>
            <a:off x="3475025" y="589025"/>
            <a:ext cx="5065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0" name="Google Shape;350;ga394f05603_0_86"/>
          <p:cNvSpPr txBox="1"/>
          <p:nvPr/>
        </p:nvSpPr>
        <p:spPr>
          <a:xfrm>
            <a:off x="961950" y="1413125"/>
            <a:ext cx="10268100" cy="5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第三个实际使用理论的方法：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在我们即没有证悟空性，也不懂这些逻辑的情况下，在念咒的时候，念佛的时候</a:t>
            </a:r>
            <a:r>
              <a:rPr b="1" lang="zh-CN" sz="26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专心地去念，</a:t>
            </a:r>
            <a:r>
              <a:rPr b="1" lang="zh-CN" sz="2600">
                <a:latin typeface="Rockwell"/>
                <a:ea typeface="Rockwell"/>
                <a:cs typeface="Rockwell"/>
                <a:sym typeface="Rockwell"/>
              </a:rPr>
              <a:t>一心一意的祈祷阿弥陀佛，我临终的时候接引我们去西方极乐世界。念诵的时候要专心，不要走神，跑神。</a:t>
            </a:r>
            <a:endParaRPr b="1" sz="2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latin typeface="Rockwell"/>
                <a:ea typeface="Rockwell"/>
                <a:cs typeface="Rockwell"/>
                <a:sym typeface="Rockwell"/>
              </a:rPr>
              <a:t>比如说，嘴巴在念咒，但是心里没有在念佛的上面，心在想工作上的事情，或者是家庭上的事情，其实已经很早就是离开念佛，</a:t>
            </a:r>
            <a:r>
              <a:rPr b="1" lang="zh-CN" sz="26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这种行善实际上是没有多大的意义的。</a:t>
            </a:r>
            <a:endParaRPr b="1" sz="26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ga394f05603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a394f05603_0_92"/>
          <p:cNvSpPr txBox="1"/>
          <p:nvPr/>
        </p:nvSpPr>
        <p:spPr>
          <a:xfrm>
            <a:off x="3789150" y="412325"/>
            <a:ext cx="50655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如何实际使用理论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7" name="Google Shape;357;ga394f05603_0_92"/>
          <p:cNvSpPr txBox="1"/>
          <p:nvPr/>
        </p:nvSpPr>
        <p:spPr>
          <a:xfrm>
            <a:off x="726425" y="1269925"/>
            <a:ext cx="11092500" cy="5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举例：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三个画家，其中一个是老师，还有两个是徒弟。老师偷懒，画了几笔就跑开了，去玩了，剩下的让徒弟画，1-2个小时过去了，老师回去检查的时候，发现徒弟画的乱七八糟。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同样的，徒弟是身体和口，真正的画家是我们的心。行善的时候，真正的创造者是我们的心，但是心不在做这个事情，已经去玩了。它让我的嘴巴去念咒，它让我的身体去磕头，自己已经走了，十分钟，二十分钟回来一看，乱七八糟的，根本就不是在修行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结论：</a:t>
            </a:r>
            <a:r>
              <a:rPr b="1" lang="zh-CN" sz="26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我们专心的去做事情，专心的去念佛</a:t>
            </a: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，这也是三个殊胜当中的第二个殊胜-正行无缘殊胜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ga394f05603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a394f05603_0_98"/>
          <p:cNvSpPr txBox="1"/>
          <p:nvPr/>
        </p:nvSpPr>
        <p:spPr>
          <a:xfrm>
            <a:off x="5124200" y="412325"/>
            <a:ext cx="2552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总结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4" name="Google Shape;364;ga394f05603_0_98"/>
          <p:cNvSpPr txBox="1"/>
          <p:nvPr/>
        </p:nvSpPr>
        <p:spPr>
          <a:xfrm>
            <a:off x="746050" y="126992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今天讲的是正行无缘殊胜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-无缘就是不执着，无缘大悲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缘：就是我们对一个事物的一种执着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证悟空性叫做无缘，正行叫做无缘殊胜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1.高等的：一个是真正的证悟空性，在空性的境界中行善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2.中等的：念咒，修菩提心的时候，没有证悟空性，但是修完以后通过逻辑去分析刚才做的一切，知道实际上是虚幻的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3.跟空性没有任何的关系，只是我自己念佛的时候，很专注的去念，很认真的去念，念的时候诚心实意的去祈祷佛菩萨，不要走神，不要跑神。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我们尽量的要做到最好的，最好的做不到就做中等的，下等的就不能不做了</a:t>
            </a:r>
            <a:endParaRPr b="1" sz="26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a394f05603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ga394f05603_0_104"/>
          <p:cNvSpPr txBox="1"/>
          <p:nvPr/>
        </p:nvSpPr>
        <p:spPr>
          <a:xfrm>
            <a:off x="5124200" y="412325"/>
            <a:ext cx="25524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总结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1" name="Google Shape;371;ga394f05603_0_104"/>
          <p:cNvSpPr txBox="1"/>
          <p:nvPr/>
        </p:nvSpPr>
        <p:spPr>
          <a:xfrm>
            <a:off x="549750" y="160367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1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我们尽量的要做到最好的，最好的做不到就做中等的，下等的就不能不做了。</a:t>
            </a:r>
            <a:endParaRPr b="1" sz="31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1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下等的都做不到的话，我们做的那些善，其实是没有太大意义了</a:t>
            </a:r>
            <a:r>
              <a:rPr b="1" lang="zh-CN" sz="26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。</a:t>
            </a:r>
            <a:endParaRPr b="1" sz="26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ga394f05603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a394f05603_0_117"/>
          <p:cNvSpPr txBox="1"/>
          <p:nvPr/>
        </p:nvSpPr>
        <p:spPr>
          <a:xfrm>
            <a:off x="2218525" y="602875"/>
            <a:ext cx="7480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慧灯禅修班课本教材-无缘殊胜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8" name="Google Shape;378;ga394f05603_0_117"/>
          <p:cNvSpPr txBox="1"/>
          <p:nvPr/>
        </p:nvSpPr>
        <p:spPr>
          <a:xfrm>
            <a:off x="549750" y="160367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2. 无缘殊胜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 所谓无缘，就是空性之义。我知道，绝大多数人还没有证悟空性， 即便如此，也不用着急，只要能修起出离心和菩提心，证悟空性也 是轻而易举的事情。但是，如果没有出离心和菩提心，妄想证悟有 如蒸沙成饭。就像在春天播种，就很容易长出庄稼，而在冬天撒种， 则因为机缘不成熟，再努力也是徒劳无功一样。在所有的条件成熟 以后，一切愿望都会瓜熟蒂落的。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佛经对无缘殊胜的要求是，在不离空性境界的同时，去行持布 施、持戒等六度。例如，放生的时候，应了知放生者（自己）、所 放生命和放生行为都是无有自性、如梦如幻的，亦即做到三轮清净 （或称三轮体空），这就是无缘殊胜。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ga394f05603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a394f05603_0_125"/>
          <p:cNvSpPr txBox="1"/>
          <p:nvPr/>
        </p:nvSpPr>
        <p:spPr>
          <a:xfrm>
            <a:off x="2218525" y="602875"/>
            <a:ext cx="7480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慧灯禅修班课本教材-无缘殊胜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5" name="Google Shape;385;ga394f05603_0_125"/>
          <p:cNvSpPr txBox="1"/>
          <p:nvPr/>
        </p:nvSpPr>
        <p:spPr>
          <a:xfrm>
            <a:off x="549750" y="160367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在没有证悟空性时，真正的“无缘”是无法达到的。这时，我 们可以按“相似的无缘”来行持，它比较接近无缘，却不是真实的无缘。 比如，我们将中观的思维方法学好后，就能深刻体会到，一切法都 是显而无自性，是如梦如幻的。但这只是字面上的了解，而并非真 实的证悟。仍以放生为例，最好在放生的同时，至少也应在放生完毕回向的时候，能以中观理论来抉择三轮的无实空性，这样的抉择 就叫“相似的三轮体空”。这虽然不是真实的三轮体空，但已经比 较接近于真实，可以作为初期的三轮体空来行持。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a394f05603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a394f05603_0_133"/>
          <p:cNvSpPr txBox="1"/>
          <p:nvPr/>
        </p:nvSpPr>
        <p:spPr>
          <a:xfrm>
            <a:off x="2218525" y="602875"/>
            <a:ext cx="7480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慧灯禅修班课本教材-无缘殊胜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2" name="Google Shape;392;ga394f05603_0_133"/>
          <p:cNvSpPr txBox="1"/>
          <p:nvPr/>
        </p:nvSpPr>
        <p:spPr>
          <a:xfrm>
            <a:off x="549750" y="160367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以上介绍了相似的无缘与真实的无缘。真实的无缘是指登地的 菩萨在证悟空性后，于不离空性境界的状态下行持六度万行。因为 菩萨已经证悟了一切现象都如梦如幻，故而没有任何执著。但是， 没有证悟的人最多只能做到相似的三轮体空。如果不懂中观，那么 就连相似的三轮体空也无法做到。如果相似的无缘与真实的无缘都 做不到，“无缘”之说又从何谈起呢？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针对这种人，佛陀也为他们指明了一条路：佛经中讲，在行善时， 虽然不能做到“无缘”，但也要认认真真、一心一意地去做。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ga394f05603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a394f05603_0_140"/>
          <p:cNvSpPr txBox="1"/>
          <p:nvPr/>
        </p:nvSpPr>
        <p:spPr>
          <a:xfrm>
            <a:off x="2218525" y="602875"/>
            <a:ext cx="7480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慧灯禅修班课本教材-无缘殊胜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9" name="Google Shape;399;ga394f05603_0_140"/>
          <p:cNvSpPr txBox="1"/>
          <p:nvPr/>
        </p:nvSpPr>
        <p:spPr>
          <a:xfrm>
            <a:off x="549750" y="160367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所谓 的“一心一意”，是指在行善时，不但身体要认真去做，内心也要 如理如法地发心、回向，认真谨慎地观想、作意，这可以算是“无缘” 的最低限度。如果身体在行善，心里却在胡思乱想，就只是表面上 的善事，作表面善事是劳而无功的。所以，大家应当对此加以重视。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如果要解脱，必须证悟空性，无论困难有多大，都一定要知难 而上，这是最后冲刺的一关。早期要过的关是出离心和菩提心，在 出离心和菩提心完全具足以后，还要过证悟空性这一关。即使已经 圆满了出离心和菩提心，如果没有证悟空性，离解脱就还有一定的 距离，所以，我们最终必须证悟空性。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a394f05603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a394f05603_0_147"/>
          <p:cNvSpPr txBox="1"/>
          <p:nvPr/>
        </p:nvSpPr>
        <p:spPr>
          <a:xfrm>
            <a:off x="2218525" y="602875"/>
            <a:ext cx="7480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慧灯禅修班课本教材-无缘殊胜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6" name="Google Shape;406;ga394f05603_0_147"/>
          <p:cNvSpPr txBox="1"/>
          <p:nvPr/>
        </p:nvSpPr>
        <p:spPr>
          <a:xfrm>
            <a:off x="549750" y="1603675"/>
            <a:ext cx="11092500" cy="4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在没有证悟之前的“无缘殊胜”，就是在出离心和菩提心的基 础上，认认真真、心不散乱、如理如法地去行持。虽然现在做到无 缘殊胜有一定难度，但如果具备出离心和菩提心的基础，证悟空性 也是指日可待的事，因为菩提心与证悟空性的智慧是互相观待的。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400">
                <a:latin typeface="Rockwell"/>
                <a:ea typeface="Rockwell"/>
                <a:cs typeface="Rockwell"/>
                <a:sym typeface="Rockwell"/>
              </a:rPr>
              <a:t>也就是说，如果证悟了空性，出离心和菩提心就能自然而然地生起； 有了出离心和菩提心，证悟空性的智慧也就唾手可得了。 </a:t>
            </a:r>
            <a:endParaRPr b="1" sz="24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12" name="Google Shape;412;p16"/>
          <p:cNvSpPr txBox="1"/>
          <p:nvPr/>
        </p:nvSpPr>
        <p:spPr>
          <a:xfrm>
            <a:off x="3642050" y="523725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3" name="Google Shape;413;p16"/>
          <p:cNvSpPr txBox="1"/>
          <p:nvPr/>
        </p:nvSpPr>
        <p:spPr>
          <a:xfrm>
            <a:off x="815350" y="1858325"/>
            <a:ext cx="107445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佛教最顶级的行善什么？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如何才能真正的解脱?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有没有想过这个世界有可能是虚幻的?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Arial"/>
              <a:buAutoNum type="arabicPeriod"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对声音不存在有什么看法?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25" y="238327"/>
            <a:ext cx="12192000" cy="63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9294920" y="301841"/>
            <a:ext cx="229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本课科判图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394f05603_0_11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20" name="Google Shape;420;ga394f05603_0_110"/>
          <p:cNvSpPr txBox="1"/>
          <p:nvPr/>
        </p:nvSpPr>
        <p:spPr>
          <a:xfrm>
            <a:off x="3642050" y="523725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1" name="Google Shape;421;ga394f05603_0_110"/>
          <p:cNvSpPr txBox="1"/>
          <p:nvPr/>
        </p:nvSpPr>
        <p:spPr>
          <a:xfrm>
            <a:off x="815350" y="1858325"/>
            <a:ext cx="107445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600">
                <a:solidFill>
                  <a:srgbClr val="333333"/>
                </a:solidFill>
              </a:rPr>
              <a:t>1.学完这一课，对你最大的感受是什么？</a:t>
            </a:r>
            <a:endParaRPr sz="3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600">
                <a:solidFill>
                  <a:srgbClr val="333333"/>
                </a:solidFill>
              </a:rPr>
              <a:t>2.我以后行善的时候，将会怎么去做？</a:t>
            </a:r>
            <a:endParaRPr sz="3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600">
                <a:solidFill>
                  <a:srgbClr val="333333"/>
                </a:solidFill>
              </a:rPr>
              <a:t>3.正行殊胜分为那三种？我们现在可以做到那一种？</a:t>
            </a:r>
            <a:endParaRPr sz="3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600">
                <a:solidFill>
                  <a:srgbClr val="333333"/>
                </a:solidFill>
              </a:rPr>
              <a:t>4.什么是无缘？</a:t>
            </a:r>
            <a:endParaRPr sz="3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600">
                <a:solidFill>
                  <a:srgbClr val="333333"/>
                </a:solidFill>
              </a:rPr>
              <a:t>5.证悟空性的方法是什么？</a:t>
            </a:r>
            <a:endParaRPr sz="3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a394f05603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ctrTitle"/>
          </p:nvPr>
        </p:nvSpPr>
        <p:spPr>
          <a:xfrm>
            <a:off x="1283350" y="658575"/>
            <a:ext cx="8363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888888"/>
                </a:solidFill>
              </a:rPr>
              <a:t> 本课概要</a:t>
            </a:r>
            <a:endParaRPr sz="4000">
              <a:solidFill>
                <a:srgbClr val="555555"/>
              </a:solidFill>
            </a:endParaRPr>
          </a:p>
        </p:txBody>
      </p:sp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995500" y="1731050"/>
            <a:ext cx="91440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/>
              <a:t> </a:t>
            </a:r>
            <a:r>
              <a:rPr lang="zh-CN" sz="2000">
                <a:solidFill>
                  <a:srgbClr val="888888"/>
                </a:solidFill>
              </a:rPr>
              <a:t>提示：本次串讲是根据上师的视频开示整理。</a:t>
            </a:r>
            <a:endParaRPr sz="2000">
              <a:solidFill>
                <a:srgbClr val="88888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课前发菩提心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本课概述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世界是否真实的标准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证悟的境界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世界是否真实的存在的：结论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佛度众生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如何实际使用理论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55555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总结</a:t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t/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>
                <a:solidFill>
                  <a:srgbClr val="888888"/>
                </a:solidFill>
              </a:rPr>
              <a:t>        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00" y="299300"/>
            <a:ext cx="940150" cy="9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第二个殊胜：证悟殊胜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838200" y="1760702"/>
            <a:ext cx="102612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证悟空性的必要性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>
                <a:solidFill>
                  <a:srgbClr val="000000"/>
                </a:solidFill>
              </a:rPr>
              <a:t>佛教最后是要求在如幻如梦中修行，闻思修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明心见性就是胜义菩提心</a:t>
            </a:r>
            <a:endParaRPr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如果最后没有放下，哪怕像芝麻一样大小的执着也会阻碍解脱</a:t>
            </a:r>
            <a:endParaRPr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888888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865200" y="3793150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大乘佛教最顶级的行善：福慧双运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慧资粮：证悟空性 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                成就法身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福资粮：世俗菩提心 和 出离心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                成就佛的报身和化身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第二个殊胜：证悟殊胜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838200" y="1929627"/>
            <a:ext cx="102612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双运 ：既要修福资粮，也要修慧资粮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空性与持戒，布施，修行的关系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865200" y="3255700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空性/密宗 都不能随便讲：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大家一开始的时候根基不成熟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显宗的空性也需要保密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第二个殊胜：证悟殊胜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838200" y="1929627"/>
            <a:ext cx="10261200" cy="24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解脱：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需要好几个条件合在一起，通过一起的力量，才能获得解脱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要在出离心的条件下，证悟空性，才能解脱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865200" y="3747075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这个世界是以什么形式存在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1.真实不虚的，实实在在的存在方式：通常都是我们自己的想法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2.虚拟的方式存在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眼耳感官告诉我们周边都是存在的，另外的佛告诉我们周围存在的形式都是如幻如梦的。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32794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世界存在的方式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838200" y="1700375"/>
            <a:ext cx="10261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没有学佛的人：从他们自己的感觉中来说，活在真实的感官境界中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佛菩萨：活在虚拟的世界中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学佛的人：活在真实和虚拟生活的中间。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                   有些时候，继续在真实感官境界中</a:t>
            </a:r>
            <a:r>
              <a:rPr lang="zh-CN"/>
              <a:t>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                   打坐的时候，会进入全新的虚拟世界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865200" y="4610375"/>
            <a:ext cx="10207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平常的感官叫做识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打坐的如幻如梦的这种体会，叫做慧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