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9" r:id="rId5"/>
    <p:sldId id="272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因果学说 视频</a:t>
            </a:r>
            <a:r>
              <a:rPr lang="en-US" altLang="zh-CN" dirty="0"/>
              <a:t>3-1</a:t>
            </a:r>
            <a:br>
              <a:rPr lang="en-US" altLang="zh-CN" dirty="0"/>
            </a:br>
            <a:r>
              <a:rPr lang="en-US" altLang="zh-CN" dirty="0"/>
              <a:t>2021-01-25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发菩提心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因果不虚基础的概念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因果不虚实修的要求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因果学说的理解方法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548680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发菩提心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930" y="1773393"/>
            <a:ext cx="7272808" cy="4032448"/>
          </a:xfrm>
        </p:spPr>
        <p:txBody>
          <a:bodyPr>
            <a:normAutofit fontScale="25000" lnSpcReduction="20000"/>
          </a:bodyPr>
          <a:lstStyle/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dirty="0">
                <a:latin typeface="+mj-lt"/>
                <a:cs typeface="Arial" pitchFamily="34" charset="0"/>
              </a:rPr>
              <a:t>* 发菩提心的重要性：发心和回向特别重要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>
                <a:latin typeface="+mj-lt"/>
                <a:cs typeface="Arial" pitchFamily="34" charset="0"/>
              </a:rPr>
              <a:t>   </a:t>
            </a:r>
            <a:r>
              <a:rPr lang="zh-CN" altLang="en-US" sz="7200" b="1" dirty="0">
                <a:latin typeface="+mj-lt"/>
                <a:cs typeface="Arial" pitchFamily="34" charset="0"/>
              </a:rPr>
              <a:t>三殊胜： 发心殊胜，正行殊胜，回向殊胜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1" dirty="0">
                <a:latin typeface="+mj-lt"/>
                <a:cs typeface="Arial" pitchFamily="34" charset="0"/>
              </a:rPr>
              <a:t>* 如何发菩提心 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latin typeface="+mj-lt"/>
                <a:cs typeface="Arial" pitchFamily="34" charset="0"/>
              </a:rPr>
              <a:t>   1 </a:t>
            </a:r>
            <a:r>
              <a:rPr lang="zh-CN" altLang="en-US" sz="7200" b="1" dirty="0">
                <a:latin typeface="+mj-lt"/>
                <a:cs typeface="Arial" pitchFamily="34" charset="0"/>
              </a:rPr>
              <a:t>从现在起生生世世度化众生，这是我和成佛之间的生生世世的生命意义，人生目标；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latin typeface="+mj-lt"/>
                <a:cs typeface="Arial" pitchFamily="34" charset="0"/>
              </a:rPr>
              <a:t>   2</a:t>
            </a:r>
            <a:r>
              <a:rPr lang="zh-CN" altLang="en-US" sz="7200" b="1" dirty="0">
                <a:latin typeface="+mj-lt"/>
                <a:cs typeface="Arial" pitchFamily="34" charset="0"/>
              </a:rPr>
              <a:t> 达到上面的目标要成佛，所以下定决心要成佛。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1" dirty="0">
                <a:latin typeface="+mj-lt"/>
                <a:cs typeface="Arial" pitchFamily="34" charset="0"/>
              </a:rPr>
              <a:t>*会碰到的问题：利益众生容易，利益或帮助某人难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1" dirty="0">
                <a:latin typeface="+mj-lt"/>
                <a:cs typeface="Arial" pitchFamily="34" charset="0"/>
              </a:rPr>
              <a:t>原因： 修心不到位，实际的行动力差很远。这是正常现象。要一步一步地修心。 </a:t>
            </a:r>
            <a:endParaRPr lang="en-US" altLang="zh-CN" sz="72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因果不虚实修的要求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48780"/>
            <a:ext cx="6779096" cy="48605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zh-CN" sz="8000" b="1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5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一： </a:t>
            </a:r>
            <a:r>
              <a:rPr lang="zh-CN" altLang="en-US" sz="5000" b="1" kern="100" dirty="0">
                <a:effectLst/>
                <a:latin typeface="汉仪粗宋简"/>
                <a:ea typeface="SimSun" panose="02010600030101010101" pitchFamily="2" charset="-122"/>
              </a:rPr>
              <a:t>四加行的实修</a:t>
            </a:r>
            <a:r>
              <a:rPr lang="zh-CN" sz="5000" b="1" kern="100" dirty="0">
                <a:effectLst/>
                <a:latin typeface="汉仪粗宋简"/>
                <a:ea typeface="SimSun" panose="02010600030101010101" pitchFamily="2" charset="-122"/>
              </a:rPr>
              <a:t>；</a:t>
            </a:r>
            <a:endParaRPr lang="en-US" altLang="zh-CN" sz="5000" b="1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500" kern="100" dirty="0">
                <a:effectLst/>
                <a:latin typeface="汉仪粗宋简"/>
                <a:ea typeface="SimSun" panose="02010600030101010101" pitchFamily="2" charset="-122"/>
              </a:rPr>
              <a:t>1</a:t>
            </a:r>
            <a:r>
              <a:rPr lang="zh-CN" altLang="en-US" sz="5500" kern="100" dirty="0">
                <a:effectLst/>
                <a:latin typeface="汉仪粗宋简"/>
                <a:ea typeface="SimSun" panose="02010600030101010101" pitchFamily="2" charset="-122"/>
              </a:rPr>
              <a:t>： 心平静下来，没有干扰的情况下思维思考，心专注于题目</a:t>
            </a:r>
            <a:endParaRPr lang="en-US" altLang="zh-CN" sz="55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500" kern="100" dirty="0">
                <a:latin typeface="汉仪粗宋简"/>
                <a:ea typeface="SimSun" panose="02010600030101010101" pitchFamily="2" charset="-122"/>
              </a:rPr>
              <a:t>2</a:t>
            </a:r>
            <a:r>
              <a:rPr lang="zh-CN" altLang="en-US" sz="5500" kern="100" dirty="0">
                <a:latin typeface="汉仪粗宋简"/>
                <a:ea typeface="SimSun" panose="02010600030101010101" pitchFamily="2" charset="-122"/>
              </a:rPr>
              <a:t>： 每天保证一个小时，共</a:t>
            </a:r>
            <a:r>
              <a:rPr lang="en-US" altLang="zh-CN" sz="5500" kern="100" dirty="0">
                <a:latin typeface="汉仪粗宋简"/>
                <a:ea typeface="SimSun" panose="02010600030101010101" pitchFamily="2" charset="-122"/>
              </a:rPr>
              <a:t>150</a:t>
            </a:r>
            <a:r>
              <a:rPr lang="zh-CN" altLang="en-US" sz="5500" kern="100" dirty="0">
                <a:latin typeface="汉仪粗宋简"/>
                <a:ea typeface="SimSun" panose="02010600030101010101" pitchFamily="2" charset="-122"/>
              </a:rPr>
              <a:t>个小时，大约</a:t>
            </a:r>
            <a:r>
              <a:rPr lang="en-US" altLang="zh-CN" sz="5500" kern="100" dirty="0">
                <a:latin typeface="汉仪粗宋简"/>
                <a:ea typeface="SimSun" panose="02010600030101010101" pitchFamily="2" charset="-122"/>
              </a:rPr>
              <a:t>4-5</a:t>
            </a:r>
            <a:r>
              <a:rPr lang="zh-CN" altLang="en-US" sz="5500" kern="100" dirty="0">
                <a:latin typeface="汉仪粗宋简"/>
                <a:ea typeface="SimSun" panose="02010600030101010101" pitchFamily="2" charset="-122"/>
              </a:rPr>
              <a:t>个月</a:t>
            </a:r>
            <a:endParaRPr lang="en-US" altLang="zh-CN" sz="5500" kern="100" dirty="0"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500" kern="100" dirty="0">
                <a:effectLst/>
                <a:latin typeface="汉仪粗宋简"/>
                <a:ea typeface="SimSun" panose="02010600030101010101" pitchFamily="2" charset="-122"/>
              </a:rPr>
              <a:t>3</a:t>
            </a:r>
            <a:r>
              <a:rPr lang="zh-CN" altLang="en-US" sz="5500" kern="100" dirty="0">
                <a:effectLst/>
                <a:latin typeface="汉仪粗宋简"/>
                <a:ea typeface="SimSun" panose="02010600030101010101" pitchFamily="2" charset="-122"/>
              </a:rPr>
              <a:t>： 仪轨上用“开显解脱道”</a:t>
            </a:r>
            <a:endParaRPr lang="en-US" altLang="zh-CN" sz="55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800" b="1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 b="1" kern="100" dirty="0">
                <a:effectLst/>
                <a:latin typeface="汉仪粗宋简"/>
                <a:ea typeface="SimSun" panose="02010600030101010101" pitchFamily="2" charset="-122"/>
              </a:rPr>
              <a:t>二： 实修的内容</a:t>
            </a:r>
            <a:r>
              <a:rPr lang="zh-CN" sz="4800" kern="100" dirty="0">
                <a:effectLst/>
                <a:latin typeface="汉仪粗宋简"/>
                <a:ea typeface="SimSun" panose="02010600030101010101" pitchFamily="2" charset="-122"/>
              </a:rPr>
              <a:t>；</a:t>
            </a:r>
            <a:endParaRPr lang="en-US" altLang="zh-CN" sz="48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kern="100" dirty="0">
                <a:effectLst/>
                <a:latin typeface="汉仪粗宋简"/>
                <a:ea typeface="SimSun" panose="02010600030101010101" pitchFamily="2" charset="-122"/>
              </a:rPr>
              <a:t>1</a:t>
            </a:r>
            <a:r>
              <a:rPr lang="zh-CN" altLang="en-US" sz="4800" kern="100" dirty="0">
                <a:effectLst/>
                <a:latin typeface="汉仪粗宋简"/>
                <a:ea typeface="SimSun" panose="02010600030101010101" pitchFamily="2" charset="-122"/>
              </a:rPr>
              <a:t>： 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«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稻杆经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» 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思考这些理论</a:t>
            </a:r>
            <a:endParaRPr lang="en-US" altLang="zh-CN" sz="48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：前两次因果不虚的理由</a:t>
            </a:r>
            <a:endParaRPr lang="en-US" altLang="zh-CN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4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3: </a:t>
            </a:r>
            <a:r>
              <a:rPr lang="zh-CN" altLang="en-US" sz="4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思考理论，提出问题，根据佛教的理论来回答这些问题</a:t>
            </a:r>
            <a:endParaRPr lang="en-US" altLang="zh-CN" sz="48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： 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«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贤愚经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», «</a:t>
            </a:r>
            <a:r>
              <a:rPr lang="zh-CN" altLang="en-US" sz="4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百业经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» </a:t>
            </a:r>
            <a:r>
              <a:rPr lang="zh-CN" altLang="en-US" sz="4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很多因果的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故事，没有什么理论。 如何证明是真实的： 佛教的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«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因明论</a:t>
            </a:r>
            <a:r>
              <a:rPr lang="en-US" alt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»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讲的，相信一个几十年从来没有欺骗过我的人；可以确定他所说的话里面都是真实的。</a:t>
            </a:r>
            <a:endParaRPr lang="en-US" altLang="zh-CN" sz="4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sz="4800" kern="100" dirty="0"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5400" b="1" kern="100" dirty="0">
                <a:effectLst/>
                <a:latin typeface="汉仪粗宋简"/>
                <a:ea typeface="SimSun" panose="02010600030101010101" pitchFamily="2" charset="-122"/>
              </a:rPr>
              <a:t>二： 确定佛经是真实的三个标准</a:t>
            </a:r>
            <a:r>
              <a:rPr lang="zh-CN" sz="5400" kern="100" dirty="0">
                <a:effectLst/>
                <a:latin typeface="汉仪粗宋简"/>
                <a:ea typeface="SimSun" panose="02010600030101010101" pitchFamily="2" charset="-122"/>
              </a:rPr>
              <a:t>；</a:t>
            </a:r>
            <a:r>
              <a:rPr lang="en-US" altLang="zh-CN" sz="54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 «</a:t>
            </a:r>
            <a:r>
              <a:rPr lang="zh-CN" altLang="en-US" sz="54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四依法</a:t>
            </a:r>
            <a:r>
              <a:rPr lang="en-US" altLang="zh-CN" sz="54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», «</a:t>
            </a:r>
            <a:r>
              <a:rPr lang="zh-CN" altLang="en-US" sz="54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四法印</a:t>
            </a:r>
            <a:r>
              <a:rPr lang="en-US" altLang="zh-CN" sz="54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» </a:t>
            </a:r>
            <a:endParaRPr lang="en-US" altLang="zh-CN" sz="54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1</a:t>
            </a:r>
            <a:r>
              <a:rPr lang="zh-CN" altLang="en-US" sz="5100" kern="1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： 可以感受到的</a:t>
            </a:r>
            <a:r>
              <a:rPr lang="zh-CN" altLang="en-US" sz="5100" b="1" kern="1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真实的</a:t>
            </a:r>
            <a:r>
              <a:rPr lang="zh-CN" altLang="en-US" sz="5100" kern="1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，现量</a:t>
            </a:r>
            <a:endParaRPr lang="en-US" altLang="zh-CN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latin typeface="Abadi" panose="020B0604020104020204" pitchFamily="34" charset="0"/>
                <a:ea typeface="SimSun" panose="02010600030101010101" pitchFamily="2" charset="-122"/>
              </a:rPr>
              <a:t>2</a:t>
            </a:r>
            <a:r>
              <a:rPr lang="zh-CN" altLang="en-US" sz="5100" kern="100" dirty="0">
                <a:latin typeface="Abadi" panose="020B0604020104020204" pitchFamily="34" charset="0"/>
                <a:ea typeface="SimSun" panose="02010600030101010101" pitchFamily="2" charset="-122"/>
              </a:rPr>
              <a:t>： 比较隐蔽，当下不能感知，但是可以推理判断，</a:t>
            </a:r>
            <a:r>
              <a:rPr lang="zh-CN" altLang="en-US" sz="5100" b="1" kern="100" dirty="0">
                <a:latin typeface="Abadi" panose="020B0604020104020204" pitchFamily="34" charset="0"/>
                <a:ea typeface="SimSun" panose="02010600030101010101" pitchFamily="2" charset="-122"/>
              </a:rPr>
              <a:t>必须符合逻辑，否则有“不了义”</a:t>
            </a:r>
            <a:endParaRPr lang="en-US" altLang="zh-CN" sz="5100" b="1" kern="100" dirty="0"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3</a:t>
            </a:r>
            <a:r>
              <a:rPr lang="zh-CN" altLang="en-US" sz="5100" kern="100" dirty="0">
                <a:effectLst/>
                <a:latin typeface="Abadi" panose="020B0604020104020204" pitchFamily="34" charset="0"/>
                <a:ea typeface="SimSun" panose="02010600030101010101" pitchFamily="2" charset="-122"/>
              </a:rPr>
              <a:t>： 非常隐蔽，感官和推理永远没办法知道，只能信任特定的有信用的人（科学家），或借助工具（显微镜）</a:t>
            </a: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 </a:t>
            </a: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7200" dirty="0">
                <a:latin typeface="Abadi" panose="020B0604020104020204" pitchFamily="34" charset="0"/>
              </a:rPr>
              <a:t>1</a:t>
            </a:r>
            <a:r>
              <a:rPr lang="zh-CN" altLang="en-US" sz="7200" dirty="0">
                <a:latin typeface="Abadi" panose="020B0604020104020204" pitchFamily="34" charset="0"/>
              </a:rPr>
              <a:t>、 </a:t>
            </a:r>
            <a:r>
              <a:rPr lang="en-US" altLang="zh-CN" sz="7200" dirty="0">
                <a:latin typeface="Abadi" panose="020B0604020104020204" pitchFamily="34" charset="0"/>
              </a:rPr>
              <a:t>2 </a:t>
            </a:r>
            <a:r>
              <a:rPr lang="zh-CN" altLang="en-US" sz="7200" dirty="0">
                <a:latin typeface="Abadi" panose="020B0604020104020204" pitchFamily="34" charset="0"/>
              </a:rPr>
              <a:t>在现实生活中是可以的，但是在某些领域是不够的，如微观领域和宏观领域</a:t>
            </a:r>
            <a:endParaRPr lang="en-US" altLang="zh-CN" sz="7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Abadi" panose="020B0604020104020204" pitchFamily="34" charset="0"/>
              </a:rPr>
              <a:t>因故学说中理解事物的三个层次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00808"/>
            <a:ext cx="6984776" cy="4342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1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altLang="zh-CN" sz="31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b="1" dirty="0">
                <a:latin typeface="Arial" pitchFamily="34" charset="0"/>
                <a:cs typeface="Arial" pitchFamily="34" charset="0"/>
              </a:rPr>
              <a:t>*参考四依法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326F0F-8B99-4ECF-92E5-C268BF980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7326"/>
              </p:ext>
            </p:extLst>
          </p:nvPr>
        </p:nvGraphicFramePr>
        <p:xfrm>
          <a:off x="539552" y="1541247"/>
          <a:ext cx="7920879" cy="282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24">
                  <a:extLst>
                    <a:ext uri="{9D8B030D-6E8A-4147-A177-3AD203B41FA5}">
                      <a16:colId xmlns:a16="http://schemas.microsoft.com/office/drawing/2014/main" val="3363029306"/>
                    </a:ext>
                  </a:extLst>
                </a:gridCol>
                <a:gridCol w="2426495">
                  <a:extLst>
                    <a:ext uri="{9D8B030D-6E8A-4147-A177-3AD203B41FA5}">
                      <a16:colId xmlns:a16="http://schemas.microsoft.com/office/drawing/2014/main" val="619225607"/>
                    </a:ext>
                  </a:extLst>
                </a:gridCol>
                <a:gridCol w="2341413">
                  <a:extLst>
                    <a:ext uri="{9D8B030D-6E8A-4147-A177-3AD203B41FA5}">
                      <a16:colId xmlns:a16="http://schemas.microsoft.com/office/drawing/2014/main" val="2245553129"/>
                    </a:ext>
                  </a:extLst>
                </a:gridCol>
                <a:gridCol w="2076347">
                  <a:extLst>
                    <a:ext uri="{9D8B030D-6E8A-4147-A177-3AD203B41FA5}">
                      <a16:colId xmlns:a16="http://schemas.microsoft.com/office/drawing/2014/main" val="3098183489"/>
                    </a:ext>
                  </a:extLst>
                </a:gridCol>
              </a:tblGrid>
              <a:tr h="2962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现量（第一层所知）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比量（隐蔽的所知）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非常隐蔽的所知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92519"/>
                  </a:ext>
                </a:extLst>
              </a:tr>
              <a:tr h="469024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衡量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感官的五个觉受（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眼耳鼻舌身</a:t>
                      </a:r>
                      <a:r>
                        <a:rPr lang="zh-CN" altLang="en-US" sz="1600" dirty="0"/>
                        <a:t>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推理的逻辑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相信有信用的人 </a:t>
                      </a:r>
                      <a:r>
                        <a:rPr lang="en-US" altLang="zh-CN" sz="1600" dirty="0"/>
                        <a:t>/ </a:t>
                      </a:r>
                      <a:r>
                        <a:rPr lang="zh-CN" altLang="en-US" sz="1600" dirty="0"/>
                        <a:t>工具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54952"/>
                  </a:ext>
                </a:extLst>
              </a:tr>
              <a:tr h="296226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标准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必须是真实的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必须符合逻辑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佛陀的智慧，教法，义理，了义经*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23694"/>
                  </a:ext>
                </a:extLst>
              </a:tr>
              <a:tr h="469024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例子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桌子是长方形的，木制的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木头的产地的判断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桌子内部的原子，分子电子的运动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55370"/>
                  </a:ext>
                </a:extLst>
              </a:tr>
              <a:tr h="723278"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因果学说属于第三个层次：非常隐蔽的所知。无法肯定，无法否定。选择相信佛所说的，因为相信佛友比我们高得多的智慧。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836712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三殊胜的理解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为什么发心利益众生容易但是利益帮助某个人比较难？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alt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因果不虚实修的内容和方法是什么？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 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什么是现量，衡量的标准是什么？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5</a:t>
            </a:r>
            <a:r>
              <a:rPr lang="zh-CN" altLang="en-US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： 什么是比量，衡量的标准是什么？ 比量和现量有什么关系？</a:t>
            </a:r>
            <a:endParaRPr lang="en-US" altLang="zh-CN" sz="1800" kern="100" dirty="0"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6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： 如何理解“非常隐蔽的所知”？对那些领域的事物比较适用？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7</a:t>
            </a:r>
            <a:r>
              <a:rPr lang="zh-CN" altLang="en-US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： 如何理解因果学说？</a:t>
            </a:r>
            <a:endParaRPr lang="en-US" altLang="zh-CN" sz="1800" kern="100" dirty="0"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8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： 四依法的大意？ 四法印是什么？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9</a:t>
            </a:r>
            <a:r>
              <a:rPr lang="zh-CN" altLang="en-US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： 迷信和智信的区别？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 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6385</TotalTime>
  <Words>1044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SimSun</vt:lpstr>
      <vt:lpstr>汉仪粗宋简</vt:lpstr>
      <vt:lpstr>Abadi</vt:lpstr>
      <vt:lpstr>Arial</vt:lpstr>
      <vt:lpstr>Calibri</vt:lpstr>
      <vt:lpstr>Times New Roman</vt:lpstr>
      <vt:lpstr>Office 主题​​</vt:lpstr>
      <vt:lpstr>2018 慧灯小组  因果学说 视频3-1 2021-01-25</vt:lpstr>
      <vt:lpstr>      学习内容</vt:lpstr>
      <vt:lpstr>发菩提心</vt:lpstr>
      <vt:lpstr>因果不虚实修的要求</vt:lpstr>
      <vt:lpstr>因故学说中理解事物的三个层次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William</cp:lastModifiedBy>
  <cp:revision>145</cp:revision>
  <dcterms:created xsi:type="dcterms:W3CDTF">2019-04-28T16:59:37Z</dcterms:created>
  <dcterms:modified xsi:type="dcterms:W3CDTF">2021-01-25T01:54:19Z</dcterms:modified>
</cp:coreProperties>
</file>