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1" r:id="rId3"/>
    <p:sldId id="314" r:id="rId4"/>
    <p:sldId id="262" r:id="rId5"/>
    <p:sldId id="265" r:id="rId6"/>
    <p:sldId id="297" r:id="rId7"/>
    <p:sldId id="266" r:id="rId8"/>
    <p:sldId id="268" r:id="rId9"/>
    <p:sldId id="315" r:id="rId10"/>
    <p:sldId id="298" r:id="rId11"/>
    <p:sldId id="299" r:id="rId12"/>
    <p:sldId id="316" r:id="rId13"/>
    <p:sldId id="279" r:id="rId14"/>
    <p:sldId id="300" r:id="rId15"/>
    <p:sldId id="302" r:id="rId16"/>
    <p:sldId id="303" r:id="rId17"/>
  </p:sldIdLst>
  <p:sldSz cx="12192000" cy="6858000"/>
  <p:notesSz cx="6858000" cy="9144000"/>
  <p:custDataLst>
    <p:tags r:id="rId20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共同设计、表达自我、协同工作" id="{B9B51309-D148-4332-87C2-07BE32FBCA3B}">
          <p14:sldIdLst>
            <p14:sldId id="281"/>
            <p14:sldId id="314"/>
            <p14:sldId id="262"/>
            <p14:sldId id="265"/>
            <p14:sldId id="297"/>
            <p14:sldId id="266"/>
            <p14:sldId id="268"/>
            <p14:sldId id="315"/>
            <p14:sldId id="298"/>
            <p14:sldId id="299"/>
            <p14:sldId id="316"/>
            <p14:sldId id="279"/>
            <p14:sldId id="300"/>
            <p14:sldId id="302"/>
            <p14:sldId id="303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大胖 张" initials="大胖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280" autoAdjust="0"/>
  </p:normalViewPr>
  <p:slideViewPr>
    <p:cSldViewPr snapToGrid="0" showGuides="1">
      <p:cViewPr varScale="1">
        <p:scale>
          <a:sx n="65" d="100"/>
          <a:sy n="65" d="100"/>
        </p:scale>
        <p:origin x="84" y="5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FD96-CC1B-42F3-A095-D2A9A0607167}" type="datetime1">
              <a:rPr lang="zh-CN" altLang="en-US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2023/11/5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7B8C-8E11-4BE8-92AB-4542C96FA0CB}" type="slidenum">
              <a:rPr lang="en-US" altLang="zh-CN" noProof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817120-FE20-47E6-92D2-B4094FC1BB7A}" type="datetime1">
              <a:rPr lang="zh-CN" altLang="en-US" noProof="1" smtClean="0"/>
              <a:t>2023/11/5</a:t>
            </a:fld>
            <a:endParaRPr lang="zh-CN" altLang="en-US" noProof="1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1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noProof="1" smtClean="0"/>
              <a:t>‹#›</a:t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noProof="1" smtClean="0"/>
              <a:t>1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  <a:t>11</a:t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  <a:t>12</a:t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  <a:t>13</a:t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  <a:t>14</a:t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  <a:t>15</a:t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  <a:t>16</a:t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/>
              <a:t>3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/>
              <a:t>4</a:t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  <a:t>5</a:t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  <a:t>6</a:t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  <a:t>7</a:t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  <a:t>8</a:t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  <a:t>9</a:t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>
                <a:solidFill>
                  <a:prstClr val="black"/>
                </a:solidFill>
              </a:rPr>
              <a:t>10</a:t>
            </a:fld>
            <a:endParaRPr lang="zh-CN" altLang="en-US" noProof="1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1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A1944A-E2DF-45B6-A60C-A27D14D72CBA}" type="datetime1">
              <a:rPr lang="zh-CN" altLang="en-US" noProof="1" smtClean="0"/>
              <a:t>2023/11/5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0868EE-4DD7-413D-AE5E-83AF066BD7BC}" type="datetime1">
              <a:rPr lang="zh-CN" altLang="en-US" noProof="1" smtClean="0"/>
              <a:t>2023/11/5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8B60F440-79C9-460C-BBC3-D47398EA736A}" type="datetime1">
              <a:rPr lang="zh-CN" altLang="en-US" noProof="1" smtClean="0"/>
              <a:t>2023/11/5</a:t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1" smtClean="0"/>
              <a:t>‹#›</a:t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89605" y="2073275"/>
            <a:ext cx="4368165" cy="1355725"/>
          </a:xfrm>
        </p:spPr>
        <p:txBody>
          <a:bodyPr rtlCol="0">
            <a:normAutofit/>
          </a:bodyPr>
          <a:lstStyle/>
          <a:p>
            <a:pPr rtl="0"/>
            <a:r>
              <a:rPr lang="en-US" sz="6000" dirty="0">
                <a:ea typeface="Microsoft YaHei UI" panose="020B0503020204020204" pitchFamily="34" charset="-122"/>
              </a:rPr>
              <a:t>01</a:t>
            </a:r>
            <a:r>
              <a:rPr lang="zh-CN" altLang="en-US" sz="6000" dirty="0">
                <a:ea typeface="Microsoft YaHei UI" panose="020B0503020204020204" pitchFamily="34" charset="-122"/>
              </a:rPr>
              <a:t>禅修要诀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sz="5400" dirty="0">
                <a:ea typeface="Microsoft YaHei UI" panose="020B0503020204020204" pitchFamily="34" charset="-122"/>
              </a:rPr>
              <a:t>堪布 慈诚罗珠 讲授</a:t>
            </a:r>
            <a:endParaRPr lang="en-US" sz="5400" dirty="0">
              <a:ea typeface="Microsoft YaHei UI" panose="020B0503020204020204" pitchFamily="34" charset="-122"/>
            </a:endParaRPr>
          </a:p>
        </p:txBody>
      </p:sp>
      <p:pic>
        <p:nvPicPr>
          <p:cNvPr id="4" name="Google Shape;244;gc47ed5bc83_0_112"/>
          <p:cNvPicPr preferRelativeResize="0"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657134" y="429003"/>
            <a:ext cx="970000" cy="9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7202" y="5110609"/>
            <a:ext cx="1008258" cy="16422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8108"/>
            <a:ext cx="8813800" cy="9040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      五、</a:t>
            </a:r>
            <a:r>
              <a:rPr lang="zh-CN" dirty="0">
                <a:ea typeface="Microsoft YaHei UI" panose="020B0503020204020204" pitchFamily="34" charset="-122"/>
              </a:rPr>
              <a:t>五种验相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1856740"/>
            <a:ext cx="9930765" cy="5579745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</a:pPr>
            <a:r>
              <a:rPr sz="2400" dirty="0">
                <a:ea typeface="Microsoft YaHei UI" panose="020B0503020204020204" pitchFamily="34" charset="-122"/>
              </a:rPr>
              <a:t>（一）陡山水</a:t>
            </a:r>
            <a:r>
              <a:rPr lang="zh-CN" sz="2400" dirty="0">
                <a:ea typeface="Microsoft YaHei UI" panose="020B0503020204020204" pitchFamily="34" charset="-122"/>
              </a:rPr>
              <a:t>：</a:t>
            </a:r>
            <a:r>
              <a:rPr sz="2400" dirty="0">
                <a:ea typeface="Microsoft YaHei UI" panose="020B0503020204020204" pitchFamily="34" charset="-122"/>
              </a:rPr>
              <a:t>刚开始修行的时候，我们的内心一刹那都不能停下来，平时没有的杂念，这时候都会纷然出现，比不修行的时候还厉害。所以，此时的内心，就像陡坡上流下来的水一样，故称为陡山水。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（二）峡谷水：虽然峡谷的水流很急，但和陡山水比较，还是好多了。此时的念头，也比上一阶段稍稍平静了一点。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（三）大江河：虽然大江河的水在流动，但远没有峡谷水那么湍急，已经缓和多了。此时的念头，也比上一阶段平静了很多。</a:t>
            </a:r>
          </a:p>
          <a:p>
            <a:pPr>
              <a:lnSpc>
                <a:spcPct val="120000"/>
              </a:lnSpc>
            </a:pPr>
            <a:endParaRPr lang="zh-CN" altLang="en-US" sz="2400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203" y="29548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7068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8108"/>
            <a:ext cx="8813800" cy="9040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      五、</a:t>
            </a:r>
            <a:r>
              <a:rPr lang="zh-CN" dirty="0">
                <a:ea typeface="Microsoft YaHei UI" panose="020B0503020204020204" pitchFamily="34" charset="-122"/>
              </a:rPr>
              <a:t>五种验相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1804035"/>
            <a:ext cx="9909175" cy="5579745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  <a:sym typeface="+mn-ea"/>
              </a:rPr>
              <a:t>（四）离涛大海：远看大海，似乎一动不动，没有什么海浪，但到近处一看，它一直都在动摇。此时的心，也像看似没有波涛的大海一样，但已经比前面几个阶段平静多了。</a:t>
            </a:r>
            <a:endParaRPr lang="zh-CN" altLang="en-US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  <a:sym typeface="+mn-ea"/>
              </a:rPr>
              <a:t>（五）虽然此时的心已经非常稳定，所有的思维都放下来，身体像融入了虚空一样。出定的时候，身体就像从虚空当中突然间产生了一样，但这种境界也只是欲界一境心而已。</a:t>
            </a:r>
            <a:endParaRPr lang="zh-CN" altLang="en-US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sz="2400" dirty="0">
                <a:ea typeface="Microsoft YaHei UI" panose="020B0503020204020204" pitchFamily="34" charset="-122"/>
              </a:rPr>
              <a:t>如果没有出离心、菩提心与证悟空性的智慧，仅仅是山王一样稳定，就可能和解脱根本没有关系。虽然这个境界和证悟的境界有些相似，但却不是证悟。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203" y="29548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7068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08108"/>
            <a:ext cx="8813800" cy="9040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      五、</a:t>
            </a:r>
            <a:r>
              <a:rPr lang="zh-CN" dirty="0">
                <a:ea typeface="Microsoft YaHei UI" panose="020B0503020204020204" pitchFamily="34" charset="-122"/>
              </a:rPr>
              <a:t>五种验相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1804035"/>
            <a:ext cx="9909175" cy="5579745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陡山水中第一要有勇气去面对这个状况，第二是心里要有充分的准备，这是每一个修行人都会遇到的问题，很多人在这里放弃了，要有足够的勇猛和信心，绝不能轻言放弃。</a:t>
            </a:r>
            <a:endParaRPr lang="en-US" altLang="zh-CN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须弥山王的境界是欲界一境心，这个境界修四禅八定外道也能达到。心静下来，重点是必须要有出离心、菩提心和证悟空性的智慧，否则与解脱根本没有关系。</a:t>
            </a:r>
            <a:endParaRPr sz="2400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203" y="29548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7068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33" y="108108"/>
            <a:ext cx="10092267" cy="904068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ea typeface="Microsoft YaHei UI" panose="020B0503020204020204" pitchFamily="34" charset="-122"/>
              </a:rPr>
              <a:t>      六、九住心（实修，真正的修行，非常重要）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1524000"/>
            <a:ext cx="10685145" cy="5334000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在修禅定之前，我们首先要了解对禅定的方法，修禅定的好处与不修禅定的过患（可以参阅</a:t>
            </a:r>
            <a:r>
              <a:rPr lang="en-US" altLang="zh-CN" sz="2400" dirty="0">
                <a:ea typeface="Microsoft YaHei UI" panose="020B0503020204020204" pitchFamily="34" charset="-122"/>
              </a:rPr>
              <a:t>《</a:t>
            </a:r>
            <a:r>
              <a:rPr lang="zh-CN" altLang="en-US" sz="2400" dirty="0">
                <a:ea typeface="Microsoft YaHei UI" panose="020B0503020204020204" pitchFamily="34" charset="-122"/>
              </a:rPr>
              <a:t>入菩萨行论</a:t>
            </a:r>
            <a:r>
              <a:rPr lang="en-US" altLang="zh-CN" sz="2400" dirty="0">
                <a:ea typeface="Microsoft YaHei UI" panose="020B0503020204020204" pitchFamily="34" charset="-122"/>
              </a:rPr>
              <a:t>》</a:t>
            </a:r>
            <a:r>
              <a:rPr lang="zh-CN" altLang="en-US" sz="2400" dirty="0">
                <a:ea typeface="Microsoft YaHei UI" panose="020B0503020204020204" pitchFamily="34" charset="-122"/>
              </a:rPr>
              <a:t>中禅定品中开始部分讲的很清楚。通过闻力培养对禅定的信心、希求、精进，就会驱除懈怠，精进的修行。对禅定有了信、欲、勤。</a:t>
            </a:r>
            <a:endParaRPr lang="en-US" altLang="zh-CN" sz="2400" dirty="0">
              <a:ea typeface="Microsoft YaHei UI" panose="020B0503020204020204" pitchFamily="34" charset="-122"/>
            </a:endParaRPr>
          </a:p>
          <a:p>
            <a:pPr rtl="0"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（一）安住心</a:t>
            </a:r>
            <a:endParaRPr lang="en-US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如修空性、无常、寂止，心不离这个感受，心不要从这个感受中散乱，一直停留在这个感受上。我们都会遇到的问题，我们的心各种各样的念头，不好的念头，很散乱、掉举</a:t>
            </a:r>
            <a:r>
              <a:rPr lang="en-US" altLang="zh-CN" sz="2400" dirty="0">
                <a:ea typeface="Microsoft YaHei UI" panose="020B0503020204020204" pitchFamily="34" charset="-122"/>
              </a:rPr>
              <a:t>——</a:t>
            </a:r>
            <a:r>
              <a:rPr lang="zh-CN" altLang="en-US" sz="2400" dirty="0">
                <a:ea typeface="Microsoft YaHei UI" panose="020B0503020204020204" pitchFamily="34" charset="-122"/>
              </a:rPr>
              <a:t>对治方法六力中的思力，来加强我们对禅定信心、动力。</a:t>
            </a:r>
            <a:endParaRPr lang="en-US" sz="2400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02" y="49360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7068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33" y="108108"/>
            <a:ext cx="10092267" cy="9040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      六、九住心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1524000"/>
            <a:ext cx="10685145" cy="5334000"/>
          </a:xfrm>
        </p:spPr>
        <p:txBody>
          <a:bodyPr rtlCol="0">
            <a:normAutofit/>
          </a:bodyPr>
          <a:lstStyle/>
          <a:p>
            <a:pPr rtl="0"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（二）摄住心</a:t>
            </a:r>
            <a:endParaRPr lang="en-US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心很散乱了，最重要的是思考，反复思考修行利益，把心摄收回来。</a:t>
            </a:r>
            <a:endParaRPr lang="en-US" altLang="zh-CN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对治</a:t>
            </a:r>
            <a:r>
              <a:rPr lang="en-US" altLang="zh-CN" sz="2400" dirty="0">
                <a:ea typeface="Microsoft YaHei UI" panose="020B0503020204020204" pitchFamily="34" charset="-122"/>
              </a:rPr>
              <a:t>——</a:t>
            </a:r>
            <a:r>
              <a:rPr lang="zh-CN" altLang="en-US" sz="2400" dirty="0">
                <a:ea typeface="Microsoft YaHei UI" panose="020B0503020204020204" pitchFamily="34" charset="-122"/>
              </a:rPr>
              <a:t>八对治力中前三个信心希求和精进，反复地去思维。</a:t>
            </a:r>
            <a:endParaRPr lang="en-US" sz="2400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02" y="49360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7068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33" y="108108"/>
            <a:ext cx="10092267" cy="9040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      六、九住心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1524000"/>
            <a:ext cx="10685145" cy="5334000"/>
          </a:xfrm>
        </p:spPr>
        <p:txBody>
          <a:bodyPr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（三）解住心</a:t>
            </a:r>
            <a:endParaRPr lang="en-US" altLang="zh-CN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心散乱了以后，通过正知、正念，把心引入、停留在目标上。</a:t>
            </a:r>
            <a:endParaRPr lang="en-US" altLang="zh-CN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对治</a:t>
            </a:r>
            <a:r>
              <a:rPr lang="en-US" altLang="zh-CN" sz="2400" dirty="0">
                <a:ea typeface="Microsoft YaHei UI" panose="020B0503020204020204" pitchFamily="34" charset="-122"/>
              </a:rPr>
              <a:t>——</a:t>
            </a:r>
            <a:r>
              <a:rPr lang="zh-CN" altLang="en-US" sz="2400" dirty="0">
                <a:ea typeface="Microsoft YaHei UI" panose="020B0503020204020204" pitchFamily="34" charset="-122"/>
              </a:rPr>
              <a:t>八个对治力中的正知、正念、作思。这个阶段是最难的时候，心没有自由，我们的心会会被各种各样的杂念扰乱，但一定要坚定信心，一定要用功，设法突破的最关键时刻，来调伏这些念头。</a:t>
            </a:r>
            <a:endParaRPr lang="en-US" altLang="zh-CN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方法：正知、舍、勤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安住心、摄住心、解住心是修行中最重要、最难、最弱、最复杂、最痛苦、最不容易通过的三个阶段，心如被风吹在空中的白纸一样，肯本没有自由，也如陡山水一样，各种各样强有力的杂念。我们要像抗洪一样，要加倍努力通过这三个阶段。经过努力，心一定会被调伏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02" y="49360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7068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33" y="108108"/>
            <a:ext cx="10092267" cy="90406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      六、九住心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1524000"/>
            <a:ext cx="10685145" cy="5334000"/>
          </a:xfrm>
        </p:spPr>
        <p:txBody>
          <a:bodyPr rtlCol="0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思考题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一、学完这节课，您有什么感受或想要分享的？</a:t>
            </a:r>
            <a:endParaRPr lang="en-US" altLang="zh-CN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二、实际修行中（请结合念观修莲师七句祈祷文或莲师心咒），您会遇到哪些问题，您如何对治？</a:t>
            </a:r>
            <a:endParaRPr lang="en-US" altLang="zh-CN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三、禅定的五种过患是什么？每一种过患需要哪种方法对治？</a:t>
            </a:r>
            <a:endParaRPr lang="en-US" altLang="zh-CN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四、上师反复提到正知、正念，为什么？如何保持正知、正念？</a:t>
            </a:r>
            <a:endParaRPr lang="en-US" altLang="zh-CN" sz="24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五、刚开始禅修，心很散乱，各种各样的杂念，甚至比不修更严重是正常现象吗？为什么？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Microsoft YaHei UI" panose="020B0503020204020204" pitchFamily="34" charset="-122"/>
              </a:rPr>
              <a:t>六、学佛很多年没有调伏自心，是什么原因？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602" y="49360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7068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5" y="0"/>
            <a:ext cx="4932766" cy="120886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Google Shape;142;p1"/>
          <p:cNvPicPr preferRelativeResize="0"/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78172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5537200" y="1462137"/>
            <a:ext cx="665480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课前颂</a:t>
            </a:r>
            <a:b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</a:br>
            <a:endParaRPr lang="en-US" altLang="zh-CN" sz="3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Rockwell" panose="02060503020205020403"/>
              <a:sym typeface="Rockwell" panose="02060503020205020403"/>
            </a:endParaRPr>
          </a:p>
          <a:p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看视频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: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介绍</a:t>
            </a:r>
            <a:r>
              <a:rPr lang="en-US" altLang="zh-CN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01</a:t>
            </a:r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禅修要诀</a:t>
            </a:r>
            <a:b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</a:br>
            <a:endParaRPr lang="en-US" altLang="zh-CN" sz="3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Rockwell" panose="02060503020205020403"/>
              <a:sym typeface="Rockwell" panose="02060503020205020403"/>
            </a:endParaRPr>
          </a:p>
          <a:p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串讲</a:t>
            </a:r>
            <a:b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</a:br>
            <a:endParaRPr lang="en-US" altLang="zh-CN" sz="3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Rockwell" panose="02060503020205020403"/>
              <a:sym typeface="Rockwell" panose="02060503020205020403"/>
            </a:endParaRPr>
          </a:p>
          <a:p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法义讨论 </a:t>
            </a:r>
            <a:b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</a:br>
            <a:endParaRPr lang="en-US" altLang="zh-CN" sz="3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Rockwell" panose="02060503020205020403"/>
              <a:sym typeface="Rockwell" panose="02060503020205020403"/>
            </a:endParaRPr>
          </a:p>
          <a:p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Rockwell" panose="02060503020205020403"/>
                <a:sym typeface="Rockwell" panose="02060503020205020403"/>
              </a:rPr>
              <a:t>课后回向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Google Shape;244;gc47ed5bc83_0_112"/>
          <p:cNvPicPr preferRelativeResize="0"/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30134" y="23886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1068" y="237843"/>
            <a:ext cx="8915400" cy="904068"/>
          </a:xfrm>
        </p:spPr>
        <p:txBody>
          <a:bodyPr rtlCol="0"/>
          <a:lstStyle/>
          <a:p>
            <a:pPr rtl="0"/>
            <a:r>
              <a:rPr lang="en-US" dirty="0">
                <a:ea typeface="Microsoft YaHei UI" panose="020B0503020204020204" pitchFamily="34" charset="-122"/>
              </a:rPr>
              <a:t>01</a:t>
            </a:r>
            <a:r>
              <a:rPr lang="zh-CN" altLang="en-US" dirty="0">
                <a:ea typeface="Microsoft YaHei UI" panose="020B0503020204020204" pitchFamily="34" charset="-122"/>
              </a:rPr>
              <a:t>禅修要诀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2270" y="1439545"/>
            <a:ext cx="9896263" cy="5782310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>
                <a:ea typeface="Microsoft YaHei UI" panose="020B0503020204020204" pitchFamily="34" charset="-122"/>
              </a:rPr>
              <a:t>开篇上师说，今天的课是一个非常具体和通用的修法，无论是修出离心、菩提心、空性，或修生起次第和圆满次第。所有的修法都要通过这种方法去修，都是讲修行时怎么去修，修行时出现修行的障碍，怎么去处理。       </a:t>
            </a:r>
            <a:endParaRPr lang="en-US" altLang="zh-CN" sz="23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3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>
                <a:ea typeface="Microsoft YaHei UI" panose="020B0503020204020204" pitchFamily="34" charset="-122"/>
              </a:rPr>
              <a:t>所有闻思的最终目标是修行，最高的目标是成佛，成佛怎么成，不是听闻佛法才能成佛，也不是思考这个问题就可以成佛，唯一的发方法就是修行。     </a:t>
            </a:r>
            <a:endParaRPr lang="en-US" altLang="zh-CN" sz="23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3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>
                <a:ea typeface="Microsoft YaHei UI" panose="020B0503020204020204" pitchFamily="34" charset="-122"/>
              </a:rPr>
              <a:t>修行修不好，心散乱，原因是没有具体的方法或没有掌握好修行的方法</a:t>
            </a:r>
            <a:r>
              <a:rPr lang="en-US" altLang="zh-CN" sz="2300" dirty="0">
                <a:ea typeface="Microsoft YaHei UI" panose="020B0503020204020204" pitchFamily="34" charset="-122"/>
              </a:rPr>
              <a:t>—</a:t>
            </a:r>
            <a:r>
              <a:rPr lang="zh-CN" altLang="en-US" sz="2300" dirty="0">
                <a:ea typeface="Microsoft YaHei UI" panose="020B0503020204020204" pitchFamily="34" charset="-122"/>
              </a:rPr>
              <a:t>诀窍。</a:t>
            </a:r>
            <a:endParaRPr lang="en-US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9" y="2912533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758735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1068" y="237843"/>
            <a:ext cx="8915400" cy="904068"/>
          </a:xfrm>
        </p:spPr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一、禅定的五种过患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2270" y="1439545"/>
            <a:ext cx="10448925" cy="5782310"/>
          </a:xfrm>
        </p:spPr>
        <p:txBody>
          <a:bodyPr rtlCol="0">
            <a:normAutofit/>
          </a:bodyPr>
          <a:lstStyle/>
          <a:p>
            <a:pPr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300" dirty="0">
                <a:ea typeface="Microsoft YaHei UI" panose="020B0503020204020204" pitchFamily="34" charset="-122"/>
              </a:rPr>
              <a:t>如果有这五种障碍，没有办法进行禅定与修行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sz="2300" dirty="0">
                <a:solidFill>
                  <a:srgbClr val="FF0000"/>
                </a:solidFill>
                <a:ea typeface="Microsoft YaHei UI" panose="020B0503020204020204" pitchFamily="34" charset="-122"/>
              </a:rPr>
              <a:t>（一）懈怠</a:t>
            </a:r>
            <a:r>
              <a:rPr lang="zh-CN" sz="2300" dirty="0">
                <a:ea typeface="Microsoft YaHei UI" panose="020B0503020204020204" pitchFamily="34" charset="-122"/>
              </a:rPr>
              <a:t>是贪着吃喝玩乐而不想修行的念头。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sz="2300" dirty="0">
                <a:solidFill>
                  <a:srgbClr val="FF0000"/>
                </a:solidFill>
                <a:ea typeface="Microsoft YaHei UI" panose="020B0503020204020204" pitchFamily="34" charset="-122"/>
              </a:rPr>
              <a:t>（二）遗忘圣言</a:t>
            </a:r>
            <a:r>
              <a:rPr lang="zh-CN" sz="2300" dirty="0">
                <a:ea typeface="Microsoft YaHei UI" panose="020B0503020204020204" pitchFamily="34" charset="-122"/>
              </a:rPr>
              <a:t>就是修禅定的时候，把上师讲的诀窍都给忘了，致使无法正常修行。</a:t>
            </a:r>
            <a:endParaRPr lang="en-US" altLang="zh-CN" sz="2300" dirty="0">
              <a:ea typeface="Microsoft YaHei UI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sz="2300" dirty="0">
                <a:solidFill>
                  <a:srgbClr val="FF0000"/>
                </a:solidFill>
                <a:ea typeface="Microsoft YaHei UI" panose="020B0503020204020204" pitchFamily="34" charset="-122"/>
              </a:rPr>
              <a:t>（三）昏沈和掉举</a:t>
            </a:r>
            <a:r>
              <a:rPr lang="zh-CN" sz="2300" dirty="0">
                <a:ea typeface="Microsoft YaHei UI" panose="020B0503020204020204" pitchFamily="34" charset="-122"/>
              </a:rPr>
              <a:t>：昏沈属于无明烦恼，掉举属于贪心烦恼。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sz="2300" dirty="0">
                <a:solidFill>
                  <a:srgbClr val="FF0000"/>
                </a:solidFill>
                <a:ea typeface="Microsoft YaHei UI" panose="020B0503020204020204" pitchFamily="34" charset="-122"/>
              </a:rPr>
              <a:t>（四）不行对治：</a:t>
            </a:r>
            <a:r>
              <a:rPr lang="zh-CN" sz="2300" dirty="0">
                <a:ea typeface="Microsoft YaHei UI" panose="020B0503020204020204" pitchFamily="34" charset="-122"/>
              </a:rPr>
              <a:t>对昏沈、掉举，不控制、不对治，任其发展。</a:t>
            </a: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r>
              <a:rPr lang="zh-CN" sz="2300" dirty="0">
                <a:solidFill>
                  <a:srgbClr val="FF0000"/>
                </a:solidFill>
                <a:ea typeface="Microsoft YaHei UI" panose="020B0503020204020204" pitchFamily="34" charset="-122"/>
              </a:rPr>
              <a:t>（五）无沈掉时行对治：</a:t>
            </a:r>
            <a:r>
              <a:rPr lang="zh-CN" sz="2300" dirty="0">
                <a:ea typeface="Microsoft YaHei UI" panose="020B0503020204020204" pitchFamily="34" charset="-122"/>
              </a:rPr>
              <a:t>心没有昏沈、掉举的时候，却强行去扰乱这个状态。</a:t>
            </a:r>
            <a:endParaRPr lang="en-US" altLang="zh-CN" sz="2300" dirty="0">
              <a:ea typeface="Microsoft YaHei UI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300" dirty="0">
                <a:ea typeface="Microsoft YaHei UI" panose="020B0503020204020204" pitchFamily="34" charset="-122"/>
              </a:rPr>
              <a:t>懈怠和遗忘圣言影响我们无法进入禅定与修行。昏沉与掉举会影响禅定的本质，也是禅定的最大障碍。不对治行和无沈掉时行对治会影响禅定的发展。</a:t>
            </a:r>
            <a:endParaRPr lang="en-US" altLang="zh-CN" sz="2300" dirty="0">
              <a:ea typeface="Microsoft YaHei UI" panose="020B0503020204020204" pitchFamily="34" charset="-122"/>
            </a:endParaRPr>
          </a:p>
          <a:p>
            <a:pPr rtl="0" fontAlgn="auto">
              <a:spcBef>
                <a:spcPts val="0"/>
              </a:spcBef>
              <a:spcAft>
                <a:spcPts val="0"/>
              </a:spcAft>
            </a:pPr>
            <a:endParaRPr lang="zh-CN" sz="2300" dirty="0">
              <a:ea typeface="Microsoft YaHei UI" panose="020B0503020204020204" pitchFamily="34" charset="-122"/>
            </a:endParaRPr>
          </a:p>
          <a:p>
            <a:pPr rtl="0"/>
            <a:endParaRPr lang="en-US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9" y="2912533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758735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1062" y="237843"/>
            <a:ext cx="8915400" cy="904068"/>
          </a:xfrm>
        </p:spPr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二、五种过患的八种对治方法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2" y="1507231"/>
            <a:ext cx="10574866" cy="5257635"/>
          </a:xfrm>
        </p:spPr>
        <p:txBody>
          <a:bodyPr rtlCol="0">
            <a:normAutofit/>
          </a:bodyPr>
          <a:lstStyle/>
          <a:p>
            <a:pPr rtl="0"/>
            <a:r>
              <a:rPr lang="zh-CN" sz="2700" dirty="0">
                <a:ea typeface="Microsoft YaHei UI" panose="020B0503020204020204" pitchFamily="34" charset="-122"/>
              </a:rPr>
              <a:t>（一）信：对禅定的信心。</a:t>
            </a:r>
          </a:p>
          <a:p>
            <a:pPr rtl="0"/>
            <a:r>
              <a:rPr lang="zh-CN" sz="2700" dirty="0">
                <a:ea typeface="Microsoft YaHei UI" panose="020B0503020204020204" pitchFamily="34" charset="-122"/>
              </a:rPr>
              <a:t>信心有三种：第一是相信禅定的方法，第二是对禅定有兴趣，第三是渴望追求禅定的境界。</a:t>
            </a:r>
          </a:p>
          <a:p>
            <a:pPr rtl="0"/>
            <a:r>
              <a:rPr lang="zh-CN" sz="2700" dirty="0">
                <a:ea typeface="Microsoft YaHei UI" panose="020B0503020204020204" pitchFamily="34" charset="-122"/>
              </a:rPr>
              <a:t>（二）欲：追求、希求禅定</a:t>
            </a:r>
          </a:p>
          <a:p>
            <a:pPr rtl="0"/>
            <a:r>
              <a:rPr lang="zh-CN" sz="2700" dirty="0">
                <a:ea typeface="Microsoft YaHei UI" panose="020B0503020204020204" pitchFamily="34" charset="-122"/>
              </a:rPr>
              <a:t>（三）勤：精进、努力</a:t>
            </a:r>
          </a:p>
          <a:p>
            <a:pPr rtl="0"/>
            <a:r>
              <a:rPr lang="zh-CN" sz="2700" dirty="0">
                <a:ea typeface="Microsoft YaHei UI" panose="020B0503020204020204" pitchFamily="34" charset="-122"/>
              </a:rPr>
              <a:t>（四）轻安：禅定的喜悦</a:t>
            </a:r>
            <a:r>
              <a:rPr lang="en-US" altLang="zh-CN" sz="2700" dirty="0">
                <a:ea typeface="Microsoft YaHei UI" panose="020B0503020204020204" pitchFamily="34" charset="-122"/>
              </a:rPr>
              <a:t>——</a:t>
            </a:r>
            <a:r>
              <a:rPr lang="zh-CN" sz="2700" dirty="0">
                <a:ea typeface="Microsoft YaHei UI" panose="020B0503020204020204" pitchFamily="34" charset="-122"/>
              </a:rPr>
              <a:t>心里很平静，身体很放松</a:t>
            </a:r>
          </a:p>
          <a:p>
            <a:pPr rtl="0"/>
            <a:endParaRPr lang="zh-CN" sz="2700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69" y="2870200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606335" y="171911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1062" y="237843"/>
            <a:ext cx="8915400" cy="904068"/>
          </a:xfrm>
        </p:spPr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二、五种过患的八种对治方法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2" y="1507231"/>
            <a:ext cx="10574866" cy="525763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zh-CN" sz="2700" dirty="0">
                <a:ea typeface="Microsoft YaHei UI" panose="020B0503020204020204" pitchFamily="34" charset="-122"/>
              </a:rPr>
              <a:t>（五）正念：一直不离开、不遗忘修行的目标。</a:t>
            </a:r>
            <a:endParaRPr lang="en-US" altLang="zh-CN" sz="2700" dirty="0">
              <a:ea typeface="Microsoft YaHei UI" panose="020B0503020204020204" pitchFamily="34" charset="-122"/>
            </a:endParaRPr>
          </a:p>
          <a:p>
            <a:r>
              <a:rPr lang="zh-CN" sz="2700" dirty="0">
                <a:ea typeface="Microsoft YaHei UI" panose="020B0503020204020204" pitchFamily="34" charset="-122"/>
              </a:rPr>
              <a:t>（六）正知：</a:t>
            </a:r>
            <a:r>
              <a:rPr lang="zh-CN" altLang="en-US" sz="2700" dirty="0">
                <a:ea typeface="Microsoft YaHei UI" panose="020B0503020204020204" pitchFamily="34" charset="-122"/>
              </a:rPr>
              <a:t>侧面的监视或者观察自己的修行，有没有昏沉掉举，都清清楚楚。</a:t>
            </a:r>
            <a:endParaRPr lang="en-US" altLang="zh-CN" sz="2700" dirty="0">
              <a:ea typeface="Microsoft YaHei UI" panose="020B0503020204020204" pitchFamily="34" charset="-122"/>
            </a:endParaRPr>
          </a:p>
          <a:p>
            <a:r>
              <a:rPr lang="zh-CN" sz="2700" dirty="0">
                <a:ea typeface="Microsoft YaHei UI" panose="020B0503020204020204" pitchFamily="34" charset="-122"/>
              </a:rPr>
              <a:t>（</a:t>
            </a:r>
            <a:r>
              <a:rPr lang="zh-CN" altLang="en-US" sz="2700" dirty="0">
                <a:ea typeface="Microsoft YaHei UI" panose="020B0503020204020204" pitchFamily="34" charset="-122"/>
              </a:rPr>
              <a:t>七</a:t>
            </a:r>
            <a:r>
              <a:rPr lang="zh-CN" sz="2700" dirty="0">
                <a:ea typeface="Microsoft YaHei UI" panose="020B0503020204020204" pitchFamily="34" charset="-122"/>
              </a:rPr>
              <a:t>）作思：对昏沈、掉举，一定要采取控制、对治的措施。</a:t>
            </a:r>
          </a:p>
          <a:p>
            <a:pPr rtl="0"/>
            <a:r>
              <a:rPr lang="zh-CN" sz="2700" dirty="0">
                <a:ea typeface="Microsoft YaHei UI" panose="020B0503020204020204" pitchFamily="34" charset="-122"/>
              </a:rPr>
              <a:t>（</a:t>
            </a:r>
            <a:r>
              <a:rPr lang="zh-CN" altLang="en-US" sz="2700" dirty="0">
                <a:ea typeface="Microsoft YaHei UI" panose="020B0503020204020204" pitchFamily="34" charset="-122"/>
              </a:rPr>
              <a:t>八</a:t>
            </a:r>
            <a:r>
              <a:rPr lang="zh-CN" sz="2700" dirty="0">
                <a:ea typeface="Microsoft YaHei UI" panose="020B0503020204020204" pitchFamily="34" charset="-122"/>
              </a:rPr>
              <a:t>）舍：</a:t>
            </a:r>
            <a:r>
              <a:rPr sz="2700" dirty="0">
                <a:ea typeface="Microsoft YaHei UI" panose="020B0503020204020204" pitchFamily="34" charset="-122"/>
              </a:rPr>
              <a:t>如果没有昏沈、掉举</a:t>
            </a:r>
            <a:r>
              <a:rPr lang="zh-CN" sz="2700" dirty="0">
                <a:ea typeface="Microsoft YaHei UI" panose="020B0503020204020204" pitchFamily="34" charset="-122"/>
              </a:rPr>
              <a:t>时，</a:t>
            </a:r>
            <a:r>
              <a:rPr sz="2700" dirty="0">
                <a:ea typeface="Microsoft YaHei UI" panose="020B0503020204020204" pitchFamily="34" charset="-122"/>
              </a:rPr>
              <a:t>就要保</a:t>
            </a:r>
            <a:r>
              <a:rPr lang="zh-CN" sz="2700" dirty="0">
                <a:ea typeface="Microsoft YaHei UI" panose="020B0503020204020204" pitchFamily="34" charset="-122"/>
              </a:rPr>
              <a:t>留、持续</a:t>
            </a:r>
            <a:r>
              <a:rPr sz="2700" dirty="0">
                <a:ea typeface="Microsoft YaHei UI" panose="020B0503020204020204" pitchFamily="34" charset="-122"/>
              </a:rPr>
              <a:t>心的平静</a:t>
            </a:r>
            <a:r>
              <a:rPr lang="zh-CN" sz="2700" dirty="0">
                <a:ea typeface="Microsoft YaHei UI" panose="020B0503020204020204" pitchFamily="34" charset="-122"/>
              </a:rPr>
              <a:t>。</a:t>
            </a:r>
            <a:endParaRPr sz="2700" dirty="0">
              <a:ea typeface="Microsoft YaHei UI" panose="020B0503020204020204" pitchFamily="34" charset="-122"/>
            </a:endParaRPr>
          </a:p>
          <a:p>
            <a:r>
              <a:rPr lang="zh-CN" altLang="en-US" sz="2700" dirty="0">
                <a:ea typeface="Microsoft YaHei UI" panose="020B0503020204020204" pitchFamily="34" charset="-122"/>
              </a:rPr>
              <a:t>信、欲、勤、轻安对治（驱除）懒惰。正念、正知对治昏沉掉举和遗忘圣言。作思对治不行对治。舍对治无沈掉时行的对治。最重要的后四个，正念、正知、作思、舍。</a:t>
            </a:r>
            <a:endParaRPr lang="zh-CN" sz="2700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269" y="2870200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606335" y="171911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0734" y="108108"/>
            <a:ext cx="8915400" cy="904068"/>
          </a:xfrm>
        </p:spPr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三、六力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534" y="1524000"/>
            <a:ext cx="10320866" cy="4977986"/>
          </a:xfrm>
        </p:spPr>
        <p:txBody>
          <a:bodyPr rtlCol="0">
            <a:normAutofit/>
          </a:bodyPr>
          <a:lstStyle/>
          <a:p>
            <a:pPr rtl="0">
              <a:lnSpc>
                <a:spcPct val="120000"/>
              </a:lnSpc>
            </a:pPr>
            <a:r>
              <a:rPr lang="zh-CN" altLang="en-US" sz="2900" dirty="0">
                <a:ea typeface="Microsoft YaHei UI" panose="020B0503020204020204" pitchFamily="34" charset="-122"/>
              </a:rPr>
              <a:t>（一）闻力：即听闻的力量。</a:t>
            </a:r>
          </a:p>
          <a:p>
            <a:pPr rtl="0">
              <a:lnSpc>
                <a:spcPct val="120000"/>
              </a:lnSpc>
            </a:pPr>
            <a:r>
              <a:rPr lang="zh-CN" altLang="en-US" sz="2900" dirty="0">
                <a:ea typeface="Microsoft YaHei UI" panose="020B0503020204020204" pitchFamily="34" charset="-122"/>
              </a:rPr>
              <a:t>（二）思力：即思考的力量。</a:t>
            </a:r>
          </a:p>
          <a:p>
            <a:pPr>
              <a:lnSpc>
                <a:spcPct val="120000"/>
              </a:lnSpc>
            </a:pPr>
            <a:r>
              <a:rPr lang="zh-CN" altLang="en-US" sz="2900" dirty="0">
                <a:ea typeface="Microsoft YaHei UI" panose="020B0503020204020204" pitchFamily="34" charset="-122"/>
              </a:rPr>
              <a:t>（三）正念力：正念是一直不离开、不遗忘修行的目标。</a:t>
            </a:r>
          </a:p>
          <a:p>
            <a:pPr rtl="0">
              <a:lnSpc>
                <a:spcPct val="120000"/>
              </a:lnSpc>
            </a:pPr>
            <a:r>
              <a:rPr lang="zh-CN" altLang="en-US" sz="2900" dirty="0">
                <a:ea typeface="Microsoft YaHei UI" panose="020B0503020204020204" pitchFamily="34" charset="-122"/>
              </a:rPr>
              <a:t>（四）正知力</a:t>
            </a:r>
          </a:p>
          <a:p>
            <a:pPr rtl="0">
              <a:lnSpc>
                <a:spcPct val="120000"/>
              </a:lnSpc>
            </a:pPr>
            <a:r>
              <a:rPr lang="zh-CN" altLang="en-US" sz="2900" dirty="0">
                <a:ea typeface="Microsoft YaHei UI" panose="020B0503020204020204" pitchFamily="34" charset="-122"/>
              </a:rPr>
              <a:t>（五）精进力</a:t>
            </a:r>
          </a:p>
          <a:p>
            <a:pPr rtl="0">
              <a:lnSpc>
                <a:spcPct val="120000"/>
              </a:lnSpc>
            </a:pPr>
            <a:r>
              <a:rPr lang="zh-CN" altLang="en-US" sz="2900" dirty="0">
                <a:ea typeface="Microsoft YaHei UI" panose="020B0503020204020204" pitchFamily="34" charset="-122"/>
              </a:rPr>
              <a:t>（六）串习力：串习就是修行。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469" y="30310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654734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8532" y="141074"/>
            <a:ext cx="8915400" cy="904068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ea typeface="Microsoft YaHei UI" panose="020B0503020204020204" pitchFamily="34" charset="-122"/>
              </a:rPr>
              <a:t>四、四作意（禅修的四个过程）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532" y="1523999"/>
            <a:ext cx="10727267" cy="5334001"/>
          </a:xfrm>
        </p:spPr>
        <p:txBody>
          <a:bodyPr rtlCol="0">
            <a:normAutofit fontScale="97500"/>
          </a:bodyPr>
          <a:lstStyle/>
          <a:p>
            <a:pPr>
              <a:lnSpc>
                <a:spcPct val="120000"/>
              </a:lnSpc>
            </a:pPr>
            <a:r>
              <a:rPr sz="2600" dirty="0">
                <a:ea typeface="Microsoft YaHei UI" panose="020B0503020204020204" pitchFamily="34" charset="-122"/>
              </a:rPr>
              <a:t>（一）力励运转作意</a:t>
            </a:r>
            <a:r>
              <a:rPr lang="zh-CN" sz="2600" dirty="0">
                <a:ea typeface="Microsoft YaHei UI" panose="020B0503020204020204" pitchFamily="34" charset="-122"/>
              </a:rPr>
              <a:t>：</a:t>
            </a:r>
            <a:r>
              <a:rPr sz="2600" dirty="0">
                <a:ea typeface="Microsoft YaHei UI" panose="020B0503020204020204" pitchFamily="34" charset="-122"/>
              </a:rPr>
              <a:t>刚开始修禅的时候，修行人心静不下来，很痛苦，这时候需要费很大的劲，所以叫力励运转作意。</a:t>
            </a:r>
          </a:p>
          <a:p>
            <a:pPr rtl="0">
              <a:lnSpc>
                <a:spcPct val="120000"/>
              </a:lnSpc>
            </a:pPr>
            <a:r>
              <a:rPr sz="2600" dirty="0">
                <a:ea typeface="Microsoft YaHei UI" panose="020B0503020204020204" pitchFamily="34" charset="-122"/>
              </a:rPr>
              <a:t>（二）有间缺运转作意</a:t>
            </a:r>
            <a:r>
              <a:rPr lang="zh-CN" sz="2600" dirty="0">
                <a:ea typeface="Microsoft YaHei UI" panose="020B0503020204020204" pitchFamily="34" charset="-122"/>
              </a:rPr>
              <a:t>：</a:t>
            </a:r>
            <a:r>
              <a:rPr sz="2600" dirty="0">
                <a:ea typeface="Microsoft YaHei UI" panose="020B0503020204020204" pitchFamily="34" charset="-122"/>
              </a:rPr>
              <a:t>在</a:t>
            </a:r>
            <a:r>
              <a:rPr lang="zh-CN" sz="2600" dirty="0">
                <a:ea typeface="Microsoft YaHei UI" panose="020B0503020204020204" pitchFamily="34" charset="-122"/>
              </a:rPr>
              <a:t>此阶段</a:t>
            </a:r>
            <a:r>
              <a:rPr sz="2600" dirty="0">
                <a:ea typeface="Microsoft YaHei UI" panose="020B0503020204020204" pitchFamily="34" charset="-122"/>
              </a:rPr>
              <a:t>，即使中间会间断，如果用心、用功，采取措施对治，还是可以继续禅修。</a:t>
            </a:r>
          </a:p>
          <a:p>
            <a:pPr rtl="0">
              <a:lnSpc>
                <a:spcPct val="120000"/>
              </a:lnSpc>
            </a:pPr>
            <a:r>
              <a:rPr sz="2600" dirty="0">
                <a:ea typeface="Microsoft YaHei UI" panose="020B0503020204020204" pitchFamily="34" charset="-122"/>
              </a:rPr>
              <a:t>（三）无间缺运转作意</a:t>
            </a:r>
            <a:r>
              <a:rPr lang="zh-CN" sz="2600" dirty="0">
                <a:ea typeface="Microsoft YaHei UI" panose="020B0503020204020204" pitchFamily="34" charset="-122"/>
              </a:rPr>
              <a:t>：</a:t>
            </a:r>
            <a:r>
              <a:rPr sz="2600" dirty="0">
                <a:ea typeface="Microsoft YaHei UI" panose="020B0503020204020204" pitchFamily="34" charset="-122"/>
                <a:sym typeface="+mn-ea"/>
              </a:rPr>
              <a:t>无论任何障碍，都不能间断我们的禅定，所以叫无间缺运转作意。这已经是很高的禅定境界</a:t>
            </a:r>
            <a:r>
              <a:rPr lang="zh-CN" sz="2600" dirty="0">
                <a:ea typeface="Microsoft YaHei UI" panose="020B0503020204020204" pitchFamily="34" charset="-122"/>
                <a:sym typeface="+mn-ea"/>
              </a:rPr>
              <a:t>。</a:t>
            </a:r>
            <a:endParaRPr sz="2600" dirty="0">
              <a:ea typeface="Microsoft YaHei UI" panose="020B0503020204020204" pitchFamily="34" charset="-122"/>
            </a:endParaRPr>
          </a:p>
          <a:p>
            <a:pPr rtl="0">
              <a:lnSpc>
                <a:spcPct val="120000"/>
              </a:lnSpc>
            </a:pPr>
            <a:r>
              <a:rPr sz="2600" dirty="0">
                <a:ea typeface="Microsoft YaHei UI" panose="020B0503020204020204" pitchFamily="34" charset="-122"/>
              </a:rPr>
              <a:t>（四）无功用运转作意</a:t>
            </a:r>
            <a:r>
              <a:rPr lang="zh-CN" sz="2600" dirty="0">
                <a:ea typeface="Microsoft YaHei UI" panose="020B0503020204020204" pitchFamily="34" charset="-122"/>
              </a:rPr>
              <a:t>：</a:t>
            </a:r>
            <a:r>
              <a:rPr sz="2600" dirty="0">
                <a:ea typeface="Microsoft YaHei UI" panose="020B0503020204020204" pitchFamily="34" charset="-122"/>
                <a:sym typeface="+mn-ea"/>
              </a:rPr>
              <a:t>之前的三个阶段都需要用功才不间断，但此阶段根本不需要用功，自然而然就能安住在禅定当中，根本不会间断。</a:t>
            </a:r>
            <a:r>
              <a:rPr sz="2600" dirty="0">
                <a:ea typeface="Microsoft YaHei UI" panose="020B0503020204020204" pitchFamily="34" charset="-122"/>
              </a:rPr>
              <a:t>这是更高的禅定境界了。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069" y="31834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97867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8532" y="141074"/>
            <a:ext cx="8915400" cy="904068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ea typeface="Microsoft YaHei UI" panose="020B0503020204020204" pitchFamily="34" charset="-122"/>
              </a:rPr>
              <a:t>四、四作意（禅修的四个过程）</a:t>
            </a:r>
            <a:endParaRPr 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532" y="1523999"/>
            <a:ext cx="10727267" cy="5334001"/>
          </a:xfrm>
        </p:spPr>
        <p:txBody>
          <a:bodyPr rtlCol="0">
            <a:normAutofit fontScale="90000"/>
          </a:bodyPr>
          <a:lstStyle/>
          <a:p>
            <a:pPr>
              <a:lnSpc>
                <a:spcPct val="120000"/>
              </a:lnSpc>
            </a:pPr>
            <a:endParaRPr lang="en-US" altLang="zh-CN" sz="26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ea typeface="Microsoft YaHei UI" panose="020B0503020204020204" pitchFamily="34" charset="-122"/>
              </a:rPr>
              <a:t>这四个禅修的阶段，不是具体的方法，这四个中最高的无功用运转作意，都没有达到四禅八定第一禅。无功运转作意在</a:t>
            </a:r>
            <a:r>
              <a:rPr lang="en-US" altLang="zh-CN" sz="2600" dirty="0">
                <a:ea typeface="Microsoft YaHei UI" panose="020B0503020204020204" pitchFamily="34" charset="-122"/>
              </a:rPr>
              <a:t>《</a:t>
            </a:r>
            <a:r>
              <a:rPr lang="zh-CN" altLang="en-US" sz="2600" dirty="0">
                <a:ea typeface="Microsoft YaHei UI" panose="020B0503020204020204" pitchFamily="34" charset="-122"/>
              </a:rPr>
              <a:t>俱舍论</a:t>
            </a:r>
            <a:r>
              <a:rPr lang="en-US" altLang="zh-CN" sz="2600" dirty="0">
                <a:ea typeface="Microsoft YaHei UI" panose="020B0503020204020204" pitchFamily="34" charset="-122"/>
              </a:rPr>
              <a:t>》</a:t>
            </a:r>
            <a:r>
              <a:rPr lang="zh-CN" altLang="en-US" sz="2600" dirty="0">
                <a:ea typeface="Microsoft YaHei UI" panose="020B0503020204020204" pitchFamily="34" charset="-122"/>
              </a:rPr>
              <a:t>中叫做欲界一境心。</a:t>
            </a:r>
            <a:endParaRPr lang="en-US" altLang="zh-CN" sz="26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ea typeface="Microsoft YaHei UI" panose="020B0503020204020204" pitchFamily="34" charset="-122"/>
              </a:rPr>
              <a:t>小乘在四禅的基础上才可以证悟见道，大乘佛法的善巧方法比较多，在欲界一境心就可以证悟，证悟一地菩萨。</a:t>
            </a:r>
            <a:endParaRPr lang="en-US" altLang="zh-CN" sz="26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ea typeface="Microsoft YaHei UI" panose="020B0503020204020204" pitchFamily="34" charset="-122"/>
              </a:rPr>
              <a:t>按次第四前行、五加行修完后，再修一两年的禅定，心静下来，在禅定的基础上再去修大圆满，大圆满在禅定的基础上修是非常好的。</a:t>
            </a:r>
          </a:p>
          <a:p>
            <a:pPr>
              <a:lnSpc>
                <a:spcPct val="120000"/>
              </a:lnSpc>
            </a:pPr>
            <a:r>
              <a:rPr lang="zh-CN" altLang="en-US" sz="2600" dirty="0">
                <a:ea typeface="Microsoft YaHei UI" panose="020B0503020204020204" pitchFamily="34" charset="-122"/>
              </a:rPr>
              <a:t>大圆满、大手印、密宗，没有禅定也可以证悟，但要具体其他的条件，并且根基成熟的人才可以证悟。</a:t>
            </a:r>
            <a:r>
              <a:rPr lang="en-US" altLang="zh-CN" sz="2600" dirty="0">
                <a:ea typeface="Microsoft YaHei UI" panose="020B0503020204020204" pitchFamily="34" charset="-122"/>
              </a:rPr>
              <a:t> </a:t>
            </a:r>
            <a:endParaRPr lang="zh-CN" altLang="en-US" sz="2600" dirty="0"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sz="2600" dirty="0"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069" y="3183467"/>
            <a:ext cx="1008258" cy="1642285"/>
          </a:xfrm>
          <a:prstGeom prst="rect">
            <a:avLst/>
          </a:prstGeom>
        </p:spPr>
      </p:pic>
      <p:pic>
        <p:nvPicPr>
          <p:cNvPr id="6" name="Google Shape;244;gc47ed5bc83_0_112"/>
          <p:cNvPicPr preferRelativeResize="0"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97867" y="108108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VjMjIyNDc4OGJkZjU3N2VmNDY1ZGY1YTMxOTllZWYifQ=="/>
</p:tagLst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11</TotalTime>
  <Words>1845</Words>
  <Application>Microsoft Office PowerPoint</Application>
  <PresentationFormat>宽屏</PresentationFormat>
  <Paragraphs>99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Microsoft YaHei UI</vt:lpstr>
      <vt:lpstr>黑体</vt:lpstr>
      <vt:lpstr>欢迎文档</vt:lpstr>
      <vt:lpstr>01禅修要诀</vt:lpstr>
      <vt:lpstr>PowerPoint 演示文稿</vt:lpstr>
      <vt:lpstr>01禅修要诀</vt:lpstr>
      <vt:lpstr>一、禅定的五种过患</vt:lpstr>
      <vt:lpstr>二、五种过患的八种对治方法</vt:lpstr>
      <vt:lpstr>二、五种过患的八种对治方法</vt:lpstr>
      <vt:lpstr>三、六力</vt:lpstr>
      <vt:lpstr>四、四作意（禅修的四个过程）</vt:lpstr>
      <vt:lpstr>四、四作意（禅修的四个过程）</vt:lpstr>
      <vt:lpstr>      五、五种验相</vt:lpstr>
      <vt:lpstr>      五、五种验相</vt:lpstr>
      <vt:lpstr>      五、五种验相</vt:lpstr>
      <vt:lpstr>      六、九住心（实修，真正的修行，非常重要）</vt:lpstr>
      <vt:lpstr>      六、九住心</vt:lpstr>
      <vt:lpstr>      六、九住心</vt:lpstr>
      <vt:lpstr>      六、九住心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慧灯禅修课一                      介绍慧灯禅修</dc:title>
  <dc:creator>Lenovo</dc:creator>
  <cp:lastModifiedBy>Haojie Nan</cp:lastModifiedBy>
  <cp:revision>59</cp:revision>
  <dcterms:created xsi:type="dcterms:W3CDTF">2023-11-04T11:51:42Z</dcterms:created>
  <dcterms:modified xsi:type="dcterms:W3CDTF">2023-11-05T06:02:29Z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ICV">
    <vt:lpwstr>BCFFCBB2F2F03F7026EC4465E224B423_43</vt:lpwstr>
  </property>
  <property fmtid="{D5CDD505-2E9C-101B-9397-08002B2CF9AE}" pid="10" name="KSOProductBuildVer">
    <vt:lpwstr>2052-6.2.2.8394</vt:lpwstr>
  </property>
</Properties>
</file>