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zuKmDb5lVOafbLT/nmNXXbJB5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4e0f32e3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d4e0f32e3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e0f32e36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d4e0f32e36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47ed5bc8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c47ed5bc8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7ed5bc8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c47ed5bc8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7ed5bc8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c47ed5bc8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47ed5bc8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c47ed5bc8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0460f25b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d0460f25b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e0f32e3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d4e0f32e3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e0f32e3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d4e0f32e3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e0f32e3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d4e0f32e3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365750" y="1137950"/>
            <a:ext cx="6685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世界和平共处的窍诀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                ——平等生存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受戒行善的殊胜日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金刚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萨埵如意宝珠观修视频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d4e0f32e36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d4e0f32e36_0_38"/>
          <p:cNvSpPr txBox="1"/>
          <p:nvPr/>
        </p:nvSpPr>
        <p:spPr>
          <a:xfrm>
            <a:off x="921875" y="2049525"/>
            <a:ext cx="10916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1.每个月都有一些殊胜的日子：初八、初十、十五、二十五、 三十等。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2.在一年中又有四个月有极其殊胜的节日：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2.1 藏历正月上弦 的初一至十五为神变节；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2.2 藏历四月初七为释迦牟尼佛诞辰日，四月十五日为释迦牟尼佛的成道日与涅槃日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2.3 藏历的六月初四，为释迦牟尼佛初转法轮日，六月十五日 又为佛陀入胎日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2.4 而藏历的九月 二十二日，又为释迦牟尼佛天降日。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04" name="Google Shape;204;gd4e0f32e36_0_38"/>
          <p:cNvSpPr txBox="1"/>
          <p:nvPr/>
        </p:nvSpPr>
        <p:spPr>
          <a:xfrm>
            <a:off x="2293075" y="893650"/>
            <a:ext cx="785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受戒行善的殊胜日</a:t>
            </a:r>
            <a:endParaRPr b="1" sz="30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d4e0f32e36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d4e0f32e36_0_48"/>
          <p:cNvSpPr txBox="1"/>
          <p:nvPr/>
        </p:nvSpPr>
        <p:spPr>
          <a:xfrm>
            <a:off x="921875" y="2049525"/>
            <a:ext cx="109164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3.据经书记载，在普通殊胜日行持善法也有极大功德，尤其是在 四大节日中行持念咒、顶礼、供养、为僧众供斋、持戒、修持慈悲 心与菩提心等任一善法，其功德都会呈十亿倍地增长。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4.大家千万不要错过这些大好时机。能够尽己所能地在 这些节日中食素、戒杀、放生等，是十分重要的。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5.在藏历中，时常会有缺日或者闰日的现象， 这是由月球在轨道上运行速度的快慢所导致的，自有其存在的道理与必要。守戒的时候如果遇到缺日，则可以将守戒日提前一天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11" name="Google Shape;211;gd4e0f32e36_0_48"/>
          <p:cNvSpPr txBox="1"/>
          <p:nvPr/>
        </p:nvSpPr>
        <p:spPr>
          <a:xfrm>
            <a:off x="2293075" y="893650"/>
            <a:ext cx="785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受戒行善的殊胜日</a:t>
            </a:r>
            <a:endParaRPr b="1" sz="30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c47ed5bc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c47ed5bc83_0_75"/>
          <p:cNvSpPr txBox="1"/>
          <p:nvPr/>
        </p:nvSpPr>
        <p:spPr>
          <a:xfrm>
            <a:off x="1006800" y="1562350"/>
            <a:ext cx="100251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</a:rPr>
              <a:t>1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本期法义的学习，自己有哪些新的收获？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</a:rPr>
              <a:t>2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作为大乘行人，</a:t>
            </a:r>
            <a:r>
              <a:rPr b="1" lang="zh-CN" sz="2400">
                <a:solidFill>
                  <a:schemeClr val="dk1"/>
                </a:solidFill>
              </a:rPr>
              <a:t>我们应该为现在这个世界的状况做点什么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   有什么是我们能做的？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3.每个月通常那几天是殊胜日？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4.一年中的那四个月是殊胜月？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5.殊胜日与殊胜月的原理是什么？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8" name="Google Shape;218;gc47ed5bc83_0_75"/>
          <p:cNvSpPr txBox="1"/>
          <p:nvPr/>
        </p:nvSpPr>
        <p:spPr>
          <a:xfrm>
            <a:off x="2051700" y="619450"/>
            <a:ext cx="71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</a:rPr>
              <a:t>思考题</a:t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1527525"/>
            <a:ext cx="10994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世界和平共处的窍诀 ——平等生存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47ed5bc83_0_17"/>
          <p:cNvSpPr txBox="1"/>
          <p:nvPr>
            <p:ph type="ctrTitle"/>
          </p:nvPr>
        </p:nvSpPr>
        <p:spPr>
          <a:xfrm>
            <a:off x="2748200" y="795150"/>
            <a:ext cx="7599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一、法义概述：本期法义及提要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gc47ed5bc8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c47ed5bc83_0_17"/>
          <p:cNvSpPr txBox="1"/>
          <p:nvPr/>
        </p:nvSpPr>
        <p:spPr>
          <a:xfrm>
            <a:off x="1075775" y="1902050"/>
            <a:ext cx="100251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本期法义</a:t>
            </a:r>
            <a:r>
              <a:rPr b="1" lang="zh-CN" sz="2400">
                <a:solidFill>
                  <a:schemeClr val="dk1"/>
                </a:solidFill>
              </a:rPr>
              <a:t>：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在每个星球上，超越人类肉眼范畴的生命肯定是存在的。地球属于所有的生命，而不仅仅是人类的。人类只不过是这些生命中的一个成员而已，仅有在此星球上生存的权利， 而没有随意破坏地球资源及支配其他生命的权力。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c47ed5bc8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c47ed5bc83_0_25"/>
          <p:cNvSpPr txBox="1"/>
          <p:nvPr/>
        </p:nvSpPr>
        <p:spPr>
          <a:xfrm>
            <a:off x="1204775" y="1343050"/>
            <a:ext cx="10025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2400">
                <a:solidFill>
                  <a:schemeClr val="dk1"/>
                </a:solidFill>
              </a:rPr>
              <a:t>作为人类，根本无权伤害地球上的任何一个生命。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2400">
                <a:solidFill>
                  <a:schemeClr val="dk1"/>
                </a:solidFill>
              </a:rPr>
              <a:t>绝大多数的其他生命，从来到这个世界直至生命的终结，在一 生中没有故意破坏过地球上的一草一木，最终也是静悄悄地死去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i="0" lang="zh-CN" sz="2400" u="none" cap="none" strike="noStrike">
                <a:solidFill>
                  <a:schemeClr val="dk1"/>
                </a:solidFill>
              </a:rPr>
              <a:t>人类明明有其他的食物可以选择，却不知满足，完全无视甚至是蔑视其他生命的权益</a:t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62" name="Google Shape;162;gc47ed5bc83_0_25"/>
          <p:cNvSpPr txBox="1"/>
          <p:nvPr/>
        </p:nvSpPr>
        <p:spPr>
          <a:xfrm>
            <a:off x="2227725" y="5386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二、学修引导：以提纲的形式对学修进行引导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c47ed5bc83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c47ed5bc83_0_35"/>
          <p:cNvSpPr txBox="1"/>
          <p:nvPr/>
        </p:nvSpPr>
        <p:spPr>
          <a:xfrm>
            <a:off x="1107725" y="1427200"/>
            <a:ext cx="10235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3.1.</a:t>
            </a:r>
            <a:r>
              <a:rPr b="1" lang="zh-CN" sz="2400">
                <a:solidFill>
                  <a:schemeClr val="dk1"/>
                </a:solidFill>
              </a:rPr>
              <a:t>20 世纪上半叶，一些国家积极推行对外扩张和侵略政策，在世界各地， 以武力抢占殖民地，争夺商品市场，从而引发了第一次世界大战。</a:t>
            </a:r>
            <a:endParaRPr b="1" i="0" sz="24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第二次世界大战。六十多个国家和地区先后参战；一亿一千万士兵奔赴战场；被战争夺去生命的官兵及百 姓超过了五千五百万；二十亿人饱受战争的创伤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 </a:t>
            </a:r>
            <a:r>
              <a:rPr b="1" lang="zh-CN" sz="2400">
                <a:solidFill>
                  <a:schemeClr val="dk1"/>
                </a:solidFill>
              </a:rPr>
              <a:t>人类需要和平，其他生命必然也希望和平，因为不愿受苦、希 求快乐是所有生命的共同愿望。</a:t>
            </a:r>
            <a:endParaRPr b="1" i="0" sz="2400" u="none" cap="none" strike="noStrike">
              <a:solidFill>
                <a:schemeClr val="dk1"/>
              </a:solidFill>
            </a:endParaRPr>
          </a:p>
        </p:txBody>
      </p:sp>
      <p:sp>
        <p:nvSpPr>
          <p:cNvPr id="169" name="Google Shape;169;gc47ed5bc83_0_35"/>
          <p:cNvSpPr txBox="1"/>
          <p:nvPr/>
        </p:nvSpPr>
        <p:spPr>
          <a:xfrm>
            <a:off x="1911200" y="5966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rgbClr val="222222"/>
                </a:solidFill>
              </a:rPr>
              <a:t>世界和平共处的窍诀 ——平等生存</a:t>
            </a:r>
            <a:endParaRPr b="1" i="0" sz="2400" u="none" cap="none" strike="noStrike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d0460f25b2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d0460f25b2_0_3"/>
          <p:cNvSpPr txBox="1"/>
          <p:nvPr/>
        </p:nvSpPr>
        <p:spPr>
          <a:xfrm>
            <a:off x="1107725" y="1427200"/>
            <a:ext cx="102351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5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人类尚未诞生之前，这个世界就有其他 生命存在，人类只是途中的匆匆过客，理应尊重地球上已有生命的 生存和自主的权利，绝不能随意践踏其他生命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6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地球是所有生命的家园，在自己家园里自由自在地生活，应当是这些生命最起码的权利。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7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丧失了仁爱之心的人类，却残忍地夺走了其他生命本应属于它们自己的皮、毛、 骨、肉……这真是罪不容诛的暴行！</a:t>
            </a:r>
            <a:endParaRPr b="1" i="0" sz="24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76" name="Google Shape;176;gd0460f25b2_0_3"/>
          <p:cNvSpPr txBox="1"/>
          <p:nvPr/>
        </p:nvSpPr>
        <p:spPr>
          <a:xfrm>
            <a:off x="1911200" y="5966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rgbClr val="222222"/>
                </a:solidFill>
              </a:rPr>
              <a:t>世界和平共处的窍诀 ——平等生存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d4e0f32e36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d4e0f32e36_0_13"/>
          <p:cNvSpPr txBox="1"/>
          <p:nvPr/>
        </p:nvSpPr>
        <p:spPr>
          <a:xfrm>
            <a:off x="1107725" y="1427200"/>
            <a:ext cx="102351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8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我们必须养成真心诚意地尊重、珍惜和爱护所有生命的习惯，这是非常重要的，也是人类自身获得和平的根本窍诀。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8.1</a:t>
            </a:r>
            <a:r>
              <a:rPr b="1" lang="zh-CN" sz="2400">
                <a:solidFill>
                  <a:schemeClr val="dk1"/>
                </a:solidFill>
              </a:rPr>
              <a:t>要想世界和平， 首先要从善待动物做起。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总结：人类可以随意杀害、啖食其他生命的观念，如果没有从根本上得到扭转，地球上所有的生命就无法获得真正的和平。</a:t>
            </a:r>
            <a:endParaRPr b="1" i="0" sz="24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83" name="Google Shape;183;gd4e0f32e36_0_13"/>
          <p:cNvSpPr txBox="1"/>
          <p:nvPr/>
        </p:nvSpPr>
        <p:spPr>
          <a:xfrm>
            <a:off x="1911200" y="5966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rgbClr val="222222"/>
                </a:solidFill>
              </a:rPr>
              <a:t>世界和平共处的窍诀 ——平等生存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d4e0f32e36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d4e0f32e36_0_22"/>
          <p:cNvSpPr txBox="1"/>
          <p:nvPr/>
        </p:nvSpPr>
        <p:spPr>
          <a:xfrm>
            <a:off x="582425" y="2572850"/>
            <a:ext cx="1023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受戒行善的殊胜日</a:t>
            </a:r>
            <a:endParaRPr b="1" i="0" sz="24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0" name="Google Shape;190;gd4e0f32e36_0_22"/>
          <p:cNvSpPr txBox="1"/>
          <p:nvPr/>
        </p:nvSpPr>
        <p:spPr>
          <a:xfrm>
            <a:off x="1911200" y="596625"/>
            <a:ext cx="785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d4e0f32e3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d4e0f32e36_0_30"/>
          <p:cNvSpPr txBox="1"/>
          <p:nvPr/>
        </p:nvSpPr>
        <p:spPr>
          <a:xfrm>
            <a:off x="978450" y="2289975"/>
            <a:ext cx="102351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本期法义：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藏历是根据密续《时轮金刚》中所说的星象规律与天文历算法 推算出来的结论。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如果想在殊胜日行持各种善法，最好能依照藏历来执行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7" name="Google Shape;197;gd4e0f32e36_0_30"/>
          <p:cNvSpPr txBox="1"/>
          <p:nvPr/>
        </p:nvSpPr>
        <p:spPr>
          <a:xfrm>
            <a:off x="2293075" y="893650"/>
            <a:ext cx="785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受戒行善的殊胜日</a:t>
            </a:r>
            <a:endParaRPr b="1" sz="30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