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88" r:id="rId3"/>
    <p:sldId id="258" r:id="rId4"/>
    <p:sldId id="282" r:id="rId5"/>
    <p:sldId id="259" r:id="rId6"/>
    <p:sldId id="270" r:id="rId7"/>
    <p:sldId id="273" r:id="rId8"/>
    <p:sldId id="271" r:id="rId9"/>
    <p:sldId id="260" r:id="rId10"/>
    <p:sldId id="279" r:id="rId11"/>
    <p:sldId id="261" r:id="rId12"/>
    <p:sldId id="283" r:id="rId13"/>
    <p:sldId id="289" r:id="rId14"/>
    <p:sldId id="263" r:id="rId15"/>
    <p:sldId id="264" r:id="rId16"/>
    <p:sldId id="281" r:id="rId17"/>
    <p:sldId id="29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yce Liu" initials="JL" lastIdx="2" clrIdx="0">
    <p:extLst>
      <p:ext uri="{19B8F6BF-5375-455C-9EA6-DF929625EA0E}">
        <p15:presenceInfo xmlns:p15="http://schemas.microsoft.com/office/powerpoint/2012/main" userId="1b2c65328d557d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0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2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0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71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5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49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18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1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8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8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5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3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5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6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3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8D%E6%88%90%E8%AF%9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baike.baidu.com/item/%E6%B1%AA%E6%B4%8B%E5%A4%A7%E6%B5%B7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B45893-1A57-449C-8EBA-3F15BB62EB4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63588" y="1130603"/>
                <a:ext cx="3865345" cy="4596794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zh-CN" altLang="en-US" sz="3200" dirty="0">
                    <a:solidFill>
                      <a:srgbClr val="EBEBEB"/>
                    </a:solidFill>
                    <a:effectLst/>
                  </a:rPr>
                  <a:t>十不善业之八</a:t>
                </a:r>
                <a14:m>
                  <m:oMath xmlns:m="http://schemas.openxmlformats.org/officeDocument/2006/math">
                    <m:r>
                      <a:rPr lang="en-US" altLang="zh-CN" sz="3200">
                        <a:solidFill>
                          <a:srgbClr val="EBEBEB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3200" dirty="0">
                    <a:solidFill>
                      <a:srgbClr val="EBEBEB"/>
                    </a:solidFill>
                    <a:effectLst/>
                  </a:rPr>
                  <a:t>贪心</a:t>
                </a:r>
                <a:br>
                  <a:rPr lang="en-US" altLang="zh-CN" sz="3200" dirty="0">
                    <a:solidFill>
                      <a:srgbClr val="EBEBEB"/>
                    </a:solidFill>
                    <a:effectLst/>
                  </a:rPr>
                </a:br>
                <a:br>
                  <a:rPr lang="en-US" altLang="zh-CN" sz="3200" dirty="0">
                    <a:solidFill>
                      <a:srgbClr val="EBEBEB"/>
                    </a:solidFill>
                    <a:effectLst/>
                  </a:rPr>
                </a:br>
                <a:r>
                  <a:rPr lang="zh-CN" altLang="en-US" sz="3200" dirty="0">
                    <a:solidFill>
                      <a:srgbClr val="EBEBEB"/>
                    </a:solidFill>
                    <a:effectLst/>
                  </a:rPr>
                  <a:t>串讲概要</a:t>
                </a:r>
                <a:endParaRPr lang="en-US" sz="3200" dirty="0">
                  <a:solidFill>
                    <a:srgbClr val="EBEBEB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B45893-1A57-449C-8EBA-3F15BB62E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63588" y="1130603"/>
                <a:ext cx="3865345" cy="4596794"/>
              </a:xfrm>
              <a:blipFill>
                <a:blip r:embed="rId3"/>
                <a:stretch>
                  <a:fillRect l="-3943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2A4A3752-852E-409D-B1AE-709F2550B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0077" y="437513"/>
            <a:ext cx="6884962" cy="6316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一  上次共修内容回顾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       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十不善业之七：绮语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二  意恶业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628650" lvl="1" indent="-228600" algn="l">
              <a:lnSpc>
                <a:spcPct val="90000"/>
              </a:lnSpc>
              <a:buFont typeface="Wingdings 3" charset="2"/>
              <a:buChar char=""/>
            </a:pP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意恶业的定义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628650" lvl="1" indent="-228600" algn="l">
              <a:lnSpc>
                <a:spcPct val="90000"/>
              </a:lnSpc>
              <a:buFont typeface="Wingdings 3" charset="2"/>
              <a:buChar char=""/>
            </a:pP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意恶业的种类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628650" lvl="1" indent="-228600" algn="l">
              <a:lnSpc>
                <a:spcPct val="90000"/>
              </a:lnSpc>
              <a:buFont typeface="Wingdings 3" charset="2"/>
              <a:buChar char=""/>
            </a:pP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意恶业与身恶业，语恶业的主要区别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三  十不善业之八：贪心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1  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贪心的含义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628650" lvl="1" indent="-228600" algn="l">
              <a:lnSpc>
                <a:spcPct val="90000"/>
              </a:lnSpc>
              <a:buFont typeface="Wingdings 3" charset="2"/>
              <a:buChar char=""/>
            </a:pP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贪心的定义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628650" lvl="1" indent="-228600" algn="l">
              <a:lnSpc>
                <a:spcPct val="90000"/>
              </a:lnSpc>
              <a:buFont typeface="Wingdings 3" charset="2"/>
              <a:buChar char=""/>
            </a:pP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贪心的种类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628650" lvl="1" indent="-228600" algn="l">
              <a:lnSpc>
                <a:spcPct val="90000"/>
              </a:lnSpc>
              <a:buFont typeface="Wingdings 3" charset="2"/>
              <a:buChar char=""/>
            </a:pP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贪心的具足条件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628650" lvl="1" indent="-228600" algn="l">
              <a:lnSpc>
                <a:spcPct val="90000"/>
              </a:lnSpc>
              <a:buFont typeface="Wingdings 3" charset="2"/>
              <a:buChar char=""/>
            </a:pP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贪心五法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  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贪心的果报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3  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贪心忏悔与对治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4  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贪心业公案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387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80089-C364-4D42-87CF-21C3C613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739" y="571500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贪心的果报：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CD9F-A23D-4DD3-8B3B-842C8AC0D0E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44562" y="1579044"/>
                <a:ext cx="9164703" cy="3730689"/>
              </a:xfrm>
              <a:noFill/>
              <a:effectLst/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三，贪心的增上果：</a:t>
                </a:r>
                <a:endParaRPr lang="en-US" altLang="zh-CN" sz="16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≪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effectLst/>
                    <a:latin typeface="DengXian" panose="02010600030101010101" pitchFamily="2" charset="-122"/>
                    <a:ea typeface="DengXian" panose="02010600030101010101" pitchFamily="2" charset="-122"/>
                  </a:rPr>
                  <a:t>大圆满前行引导文</a:t>
                </a:r>
                <a:r>
                  <a:rPr lang="en-US" altLang="zh-CN" sz="1200" dirty="0">
                    <a:solidFill>
                      <a:schemeClr val="tx1"/>
                    </a:solidFill>
                    <a:effectLst/>
                    <a:latin typeface="DengXian" panose="02010600030101010101" pitchFamily="2" charset="-122"/>
                    <a:ea typeface="DengXian" panose="02010600030101010101" pitchFamily="2" charset="-122"/>
                  </a:rPr>
                  <a:t>•</a:t>
                </a:r>
                <a:r>
                  <a:rPr lang="zh-CN" altLang="en-US" sz="1200" dirty="0">
                    <a:solidFill>
                      <a:schemeClr val="tx1"/>
                    </a:solidFill>
                    <a:effectLst/>
                    <a:latin typeface="DengXian" panose="02010600030101010101" pitchFamily="2" charset="-122"/>
                    <a:ea typeface="DengXian" panose="02010600030101010101" pitchFamily="2" charset="-122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≫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DengXian" panose="02010600030101010101" pitchFamily="2" charset="-122"/>
                    <a:ea typeface="DengXian" panose="02010600030101010101" pitchFamily="2" charset="-122"/>
                  </a:rPr>
                  <a:t>：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生处庄家荒芜，地时恶劣，痛苦层出不穷。</a:t>
                </a:r>
                <a:endParaRPr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四，贪心的士用果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     十不善业士用果都一样。</a:t>
                </a:r>
                <a:endParaRPr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≪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/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zh-CN" altLang="en-US" sz="1200" b="1" dirty="0">
                    <a:solidFill>
                      <a:schemeClr val="tx1"/>
                    </a:solidFill>
                    <a:effectLst/>
                    <a:latin typeface="DengXian" panose="02010600030101010101" pitchFamily="2" charset="-122"/>
                    <a:ea typeface="DengXian" panose="02010600030101010101" pitchFamily="2" charset="-122"/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sz="1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≫ 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effectLst/>
                    <a:latin typeface="DengXian" panose="02010600030101010101" pitchFamily="2" charset="-122"/>
                    <a:ea typeface="DengXian" panose="02010600030101010101" pitchFamily="2" charset="-122"/>
                  </a:rPr>
                  <a:t>：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现在造的罪业，如果不忏悔，它时时刻刻都会增长，越来越大，越来越严重，这叫士用果</a:t>
                </a:r>
                <a:endParaRPr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≪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大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圆满前行引导文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•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普贤上师言教 </a:t>
                </a:r>
                <a14:m>
                  <m:oMath xmlns:m="http://schemas.openxmlformats.org/officeDocument/2006/math">
                    <m:r>
                      <a:rPr lang="zh-CN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≫ 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: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造任何恶业都将与日俱增，世世代代辗转延续茫茫无边的痛苦，恶业越来越向上增长，依次终将漂泊在茫茫无际的轮回之中。</a:t>
                </a:r>
                <a:endParaRPr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zh-CN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ACD9F-A23D-4DD3-8B3B-842C8AC0D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44562" y="1579044"/>
                <a:ext cx="9164703" cy="3730689"/>
              </a:xfrm>
              <a:blipFill>
                <a:blip r:embed="rId2"/>
                <a:stretch>
                  <a:fillRect l="-39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86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5400E-AD30-4CAE-8AFC-3DA5350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74057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贪心的忏悔与对治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3B294-3707-4375-AE4C-7A28397091C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7383" y="1242688"/>
                <a:ext cx="10937146" cy="411060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600" b="1" dirty="0">
                    <a:solidFill>
                      <a:schemeClr val="tx1"/>
                    </a:solidFill>
                  </a:rPr>
                  <a:t>贪心的忏悔：</a:t>
                </a:r>
                <a:endParaRPr lang="en-US" altLang="zh-CN" sz="16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发誓以后不再有贪心，至诚忏悔以前的贪心不善业，没有办法回忆起来的，从无始以来所造的贪欲不善行，全部忏悔。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600" b="1" dirty="0">
                    <a:solidFill>
                      <a:schemeClr val="tx1"/>
                    </a:solidFill>
                  </a:rPr>
                  <a:t>贪心的对治：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lang="zh-CN" altLang="en-US" sz="1200" b="1" dirty="0">
                    <a:solidFill>
                      <a:schemeClr val="tx1"/>
                    </a:solidFill>
                    <a:effectLst/>
                  </a:rPr>
                  <a:t>，</a:t>
                </a:r>
                <a:r>
                  <a:rPr lang="en-US" altLang="zh-CN" sz="1200" b="1" dirty="0">
                    <a:solidFill>
                      <a:schemeClr val="tx1"/>
                    </a:solidFill>
                    <a:effectLst/>
                  </a:rPr>
                  <a:t>《</a:t>
                </a:r>
                <a:r>
                  <a:rPr lang="zh-CN" altLang="en-US" sz="1200" b="1" dirty="0">
                    <a:solidFill>
                      <a:schemeClr val="tx1"/>
                    </a:solidFill>
                    <a:effectLst/>
                  </a:rPr>
                  <a:t>四百论</a:t>
                </a:r>
                <a:r>
                  <a:rPr lang="en-US" altLang="zh-CN" sz="1200" b="1" dirty="0">
                    <a:solidFill>
                      <a:schemeClr val="tx1"/>
                    </a:solidFill>
                    <a:effectLst/>
                  </a:rPr>
                  <a:t>》</a:t>
                </a:r>
                <a:r>
                  <a:rPr lang="zh-CN" altLang="en-US" sz="1200" b="1" dirty="0">
                    <a:solidFill>
                      <a:schemeClr val="tx1"/>
                    </a:solidFill>
                    <a:effectLst/>
                  </a:rPr>
                  <a:t>中圣天菩萨也有教诲</a:t>
                </a:r>
                <a:r>
                  <a:rPr lang="zh-CN" altLang="en-US" sz="1200" dirty="0">
                    <a:solidFill>
                      <a:schemeClr val="tx1"/>
                    </a:solidFill>
                    <a:effectLst/>
                  </a:rPr>
                  <a:t>：比如贪心重，就</a:t>
                </a:r>
                <a:r>
                  <a:rPr lang="zh-CN" altLang="en-US" sz="1200" dirty="0">
                    <a:solidFill>
                      <a:srgbClr val="FF0000"/>
                    </a:solidFill>
                    <a:effectLst/>
                  </a:rPr>
                  <a:t>经常受一些苦</a:t>
                </a:r>
                <a:r>
                  <a:rPr lang="zh-CN" altLang="en-US" sz="1200" dirty="0">
                    <a:solidFill>
                      <a:schemeClr val="tx1"/>
                    </a:solidFill>
                    <a:effectLst/>
                  </a:rPr>
                  <a:t>，以</a:t>
                </a:r>
                <a:r>
                  <a:rPr lang="zh-CN" altLang="en-US" sz="1200" dirty="0">
                    <a:solidFill>
                      <a:srgbClr val="FF0000"/>
                    </a:solidFill>
                    <a:effectLst/>
                  </a:rPr>
                  <a:t>知足少欲对治</a:t>
                </a:r>
                <a:r>
                  <a:rPr lang="zh-CN" altLang="en-US" sz="1200" dirty="0">
                    <a:solidFill>
                      <a:schemeClr val="tx1"/>
                    </a:solidFill>
                    <a:effectLst/>
                  </a:rPr>
                  <a:t>（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生西法师讲记）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正法念处经讲记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》 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：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放</a:t>
                </a:r>
                <a:r>
                  <a:rPr lang="zh-CN" altLang="en-US" sz="1200" dirty="0">
                    <a:solidFill>
                      <a:schemeClr val="tx1"/>
                    </a:solidFill>
                    <a:effectLst/>
                  </a:rPr>
                  <a:t>纵贪欲的结局是很惨的，会得穷苦报，或者无故被人掠夺、欺凌。如果我们能理智地克制贪欲，</a:t>
                </a:r>
                <a:r>
                  <a:rPr lang="zh-CN" altLang="en-US" sz="1200" dirty="0">
                    <a:solidFill>
                      <a:srgbClr val="FF0000"/>
                    </a:solidFill>
                    <a:effectLst/>
                  </a:rPr>
                  <a:t>常常知足少欲、乐行布施，处于无执的心境中</a:t>
                </a:r>
                <a:r>
                  <a:rPr lang="zh-CN" altLang="en-US" sz="1200" dirty="0">
                    <a:solidFill>
                      <a:schemeClr val="tx1"/>
                    </a:solidFill>
                    <a:effectLst/>
                  </a:rPr>
                  <a:t>，将来就会很富足，到哪里去别人都喜欢给你好东西，处处受欢迎，到处都有离贪的善报。其实，取舍因果说难也难，说不难也不难，就是一念转变而已。但是人往往不觉悟，非常吝啬小气，见到什么都很贪婪，只想据为己有。心小了，当然会封住自己的福报，到哪里都是穷困、不如意，有点什么都全部被剥夺了。</a:t>
                </a:r>
                <a:r>
                  <a:rPr lang="zh-CN" altLang="en-US" sz="1200" b="1" dirty="0">
                    <a:solidFill>
                      <a:schemeClr val="tx1"/>
                    </a:solidFill>
                    <a:effectLst/>
                  </a:rPr>
                  <a:t>（益西彭措堪布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）</a:t>
                </a:r>
                <a:endParaRPr lang="en-US" altLang="zh-CN" sz="1200" b="1" dirty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因果的奥秘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》 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：学习贪心圆满五相，要从中体会到：业本源于心念，一念微细间不知防范，就会发展成大祸患。因此要学会观照微细一念，所谓“念起即觉，觉之即无”。 比如，对小车、洋房等外物有耽著心，如果不及时对治，习气就会增长，逐渐发展成有贪婪心、有饕餮心、有谋略心、有覆蔽心，习以成性之后，便沦为不知羞耻、不知出离的状态，形成贪结，严重障碍出离。因此，一念心虽小，关系却极大，不及时对治会发展成巨大过患。</a:t>
                </a:r>
                <a:r>
                  <a:rPr lang="zh-CN" altLang="en-US" sz="1200" b="1" dirty="0">
                    <a:solidFill>
                      <a:srgbClr val="FF0000"/>
                    </a:solidFill>
                  </a:rPr>
                  <a:t>修行人应在自己起心动念处详加勘察，到底对何人、何物、何法耽著，察见有耽著之心，就立即自责或持咒念佛来转念，不令其相续。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 （益西彭措堪布）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200" b="1" dirty="0">
                    <a:solidFill>
                      <a:schemeClr val="tx1"/>
                    </a:solidFill>
                  </a:rPr>
                  <a:t>慧灯之光十册</a:t>
                </a:r>
                <a14:m>
                  <m:oMath xmlns:m="http://schemas.openxmlformats.org/officeDocument/2006/math">
                    <m:r>
                      <a:rPr lang="zh-CN" alt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1200" b="1" dirty="0">
                    <a:solidFill>
                      <a:schemeClr val="tx2"/>
                    </a:solidFill>
                  </a:rPr>
                  <a:t>：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如何面对贪心（详见下篇）</a:t>
                </a:r>
                <a:endParaRPr lang="en-US" sz="1200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3B294-3707-4375-AE4C-7A2839709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7383" y="1242688"/>
                <a:ext cx="10937146" cy="4110605"/>
              </a:xfrm>
              <a:blipFill>
                <a:blip r:embed="rId2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95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F38E39-3529-4E56-BC9F-3D6933B2F9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54954" y="496349"/>
                <a:ext cx="8761413" cy="481425"/>
              </a:xfrm>
            </p:spPr>
            <p:txBody>
              <a:bodyPr anchor="b">
                <a:noAutofit/>
              </a:bodyPr>
              <a:lstStyle/>
              <a:p>
                <a:r>
                  <a:rPr lang="zh-CN" altLang="en-US" sz="2800" b="1" dirty="0">
                    <a:solidFill>
                      <a:schemeClr val="tx2"/>
                    </a:solidFill>
                  </a:rPr>
                  <a:t>贪心的对治</a:t>
                </a:r>
                <a:r>
                  <a:rPr lang="en-US" altLang="zh-CN" sz="2800" b="1" dirty="0">
                    <a:solidFill>
                      <a:schemeClr val="tx2"/>
                    </a:solidFill>
                  </a:rPr>
                  <a:t>——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如何面对贪心</a:t>
                </a:r>
                <a14:m>
                  <m:oMath xmlns:m="http://schemas.openxmlformats.org/officeDocument/2006/math">
                    <m:r>
                      <a:rPr lang="en-US" altLang="zh-CN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</a:rPr>
                  <a:t>慧灯之光十册</a:t>
                </a:r>
                <a14:m>
                  <m:oMath xmlns:m="http://schemas.openxmlformats.org/officeDocument/2006/math">
                    <m:r>
                      <a:rPr lang="zh-CN" alt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F38E39-3529-4E56-BC9F-3D6933B2F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4954" y="496349"/>
                <a:ext cx="8761413" cy="481425"/>
              </a:xfrm>
              <a:blipFill>
                <a:blip r:embed="rId2"/>
                <a:stretch>
                  <a:fillRect l="-1391" t="-22785" b="-36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0C79-135C-415A-A1B6-65FA06DE87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250" y="977775"/>
            <a:ext cx="11227090" cy="5314384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概要：</a:t>
            </a:r>
            <a:endParaRPr lang="en-US" dirty="0"/>
          </a:p>
          <a:p>
            <a:pPr marL="0" indent="0">
              <a:buNone/>
            </a:pPr>
            <a:r>
              <a:rPr lang="zh-CN" altLang="en-US" sz="2200" b="1" dirty="0">
                <a:latin typeface="+mj-ea"/>
                <a:ea typeface="+mj-ea"/>
              </a:rPr>
              <a:t>一、贪心的危害</a:t>
            </a:r>
            <a:endParaRPr lang="en-US" sz="2200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贪欲有很多种：贪财、贪色、贪名等等。只要有了贪心，而且不加控制，任其自由发展，成长壮大，它一定会无限膨胀，使我们不知满足，进而受其奴役。贪心不仅会毁掉这一生，也会毁掉下一世；不仅会毁掉自己，还会毁掉他众。（</a:t>
            </a:r>
            <a:r>
              <a:rPr lang="zh-CN" altLang="en-US" i="1" dirty="0">
                <a:latin typeface="+mj-ea"/>
                <a:ea typeface="+mj-ea"/>
              </a:rPr>
              <a:t>以抢劫为例，因为有了贪心，才会去抢劫别人的东西，不仅毁掉了自己的今生来世，也破坏了别人的生活</a:t>
            </a:r>
            <a:r>
              <a:rPr lang="zh-CN" altLang="en-US" dirty="0">
                <a:latin typeface="+mj-ea"/>
                <a:ea typeface="+mj-ea"/>
              </a:rPr>
              <a:t>。）</a:t>
            </a:r>
            <a:endParaRPr lang="en-US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欲望可以分为不好的欲望和好的欲望。好的欲望是解脱的欲望，是修行、成佛的动力。</a:t>
            </a:r>
            <a:r>
              <a:rPr lang="zh-CN" altLang="en-US" dirty="0">
                <a:latin typeface="+mj-ea"/>
              </a:rPr>
              <a:t>不好的欲望是</a:t>
            </a:r>
            <a:r>
              <a:rPr lang="zh-CN" altLang="en-US" dirty="0">
                <a:latin typeface="+mj-ea"/>
                <a:ea typeface="+mj-ea"/>
              </a:rPr>
              <a:t>世俗红尘的欲望，如果过度，会反过来毁掉自己。</a:t>
            </a:r>
            <a:endParaRPr lang="en-US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欲望也即贪心，贪心有广义和狭义之分。广义的贪心，包含了对财、对色、对名，甚至是对解脱的欲望。狭义的欲望，则仅仅是对名、利等等的贪图心。我们应该适当地控制欲望，否则就会导致很多的痛苦。尤其是对人的贪心所导致的痛苦，就更具伤害性。</a:t>
            </a:r>
            <a:endParaRPr lang="en-US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200" b="1" dirty="0">
                <a:latin typeface="+mj-ea"/>
                <a:ea typeface="+mj-ea"/>
              </a:rPr>
              <a:t>二、贪心产生的因缘（分三）</a:t>
            </a:r>
            <a:endParaRPr lang="en-US" sz="2200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+mj-ea"/>
                <a:ea typeface="+mj-ea"/>
              </a:rPr>
              <a:t>第一，每个人都有贪心的种子</a:t>
            </a:r>
            <a:r>
              <a:rPr lang="zh-CN" altLang="en-US" dirty="0">
                <a:latin typeface="+mj-ea"/>
                <a:ea typeface="+mj-ea"/>
              </a:rPr>
              <a:t>。只有一地以上的菩萨与阿罗汉，才毁掉了贪心的种子。普通人即使是在没有产生贪著念头的时候，甚至是在深度睡眠的时候，贪心的种子也一直存在心里，只是贪心不明显而已，这是最大的根源。</a:t>
            </a:r>
            <a:endParaRPr lang="en-US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+mj-ea"/>
                <a:ea typeface="+mj-ea"/>
              </a:rPr>
              <a:t>第二，外在的因缘</a:t>
            </a:r>
            <a:r>
              <a:rPr lang="zh-CN" altLang="en-US" dirty="0">
                <a:latin typeface="+mj-ea"/>
                <a:ea typeface="+mj-ea"/>
              </a:rPr>
              <a:t>。比如，在看到隔壁邻居的汽车比自家的汽车好时，就会产生一种贪欲心：我一定要买比他家更好的汽车！在没有看到邻居汽车的时候，后续的想法是不会产生的，所以，看到邻居的汽车，就是此贪心产生的外在因缘。有了外缘，就有可能产生各种烦恼，这是第二种因缘。</a:t>
            </a:r>
            <a:endParaRPr lang="en-US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+mj-ea"/>
                <a:ea typeface="+mj-ea"/>
              </a:rPr>
              <a:t>第三，非理作意，</a:t>
            </a:r>
            <a:r>
              <a:rPr lang="zh-CN" altLang="en-US" dirty="0">
                <a:latin typeface="+mj-ea"/>
                <a:ea typeface="+mj-ea"/>
              </a:rPr>
              <a:t>这是最关键的。因外因刺激而产生烦恼，佛教称之为非理作意。也即</a:t>
            </a:r>
            <a:r>
              <a:rPr lang="zh-CN" altLang="en-US" b="1" dirty="0">
                <a:latin typeface="+mj-ea"/>
                <a:ea typeface="+mj-ea"/>
              </a:rPr>
              <a:t>不理性、不合理、不合实际的观念</a:t>
            </a:r>
            <a:r>
              <a:rPr lang="zh-CN" altLang="en-US" dirty="0">
                <a:latin typeface="+mj-ea"/>
                <a:ea typeface="+mj-ea"/>
              </a:rPr>
              <a:t>。（比如：看了电视广告以后，不控制自己的心念，让自己生起贪心，不明智地去买回本来不需要的东西。）</a:t>
            </a:r>
            <a:endParaRPr lang="en-US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200" b="1" dirty="0">
                <a:latin typeface="+mj-ea"/>
                <a:ea typeface="+mj-ea"/>
              </a:rPr>
              <a:t>三，避免烦恼的途径（贪心的对治）</a:t>
            </a:r>
            <a:endParaRPr lang="en-US" sz="2200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+mj-ea"/>
                <a:ea typeface="+mj-ea"/>
              </a:rPr>
              <a:t>第一，从根本上铲除心里的烦恼种子，</a:t>
            </a:r>
            <a:r>
              <a:rPr lang="zh-CN" altLang="en-US" dirty="0">
                <a:latin typeface="+mj-ea"/>
                <a:ea typeface="+mj-ea"/>
              </a:rPr>
              <a:t>但我们目前还没有这种能力。</a:t>
            </a:r>
            <a:endParaRPr lang="en-US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+mj-ea"/>
                <a:ea typeface="+mj-ea"/>
              </a:rPr>
              <a:t>第二，回避外缘。</a:t>
            </a:r>
            <a:endParaRPr lang="en-US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比如，不看各种广告，不看邻居家的汽车等等。佛告诉我们，出家人或真正的修行人，应该尽量到比较偏僻、安静的地方去修行，这些地方没有丰裕的物质，从外因产生的烦恼也自然可以回避。</a:t>
            </a:r>
            <a:endParaRPr lang="en-US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+mj-ea"/>
                <a:ea typeface="+mj-ea"/>
              </a:rPr>
              <a:t>第三，消除非理作意。</a:t>
            </a:r>
            <a:endParaRPr lang="en-US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消除不理性、不合理、不合实际的观念</a:t>
            </a:r>
            <a:endParaRPr lang="en-US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比如，背得起名牌包，戴得起名牌表，周围人都没有，就觉得自己高人一等。其实这只是面子和虚荣心在作怪。在满足虚荣心的问题上，需要控制非理作意。</a:t>
            </a:r>
            <a:endParaRPr 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51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3B48F-2C93-4261-93DB-0F939B40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739" y="473745"/>
            <a:ext cx="8761413" cy="468647"/>
          </a:xfrm>
        </p:spPr>
        <p:txBody>
          <a:bodyPr anchor="b">
            <a:no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贪心的对治</a:t>
            </a:r>
            <a:r>
              <a:rPr lang="en-US" altLang="zh-CN" sz="2400" b="1" dirty="0">
                <a:solidFill>
                  <a:schemeClr val="tx2"/>
                </a:solidFill>
              </a:rPr>
              <a:t>——</a:t>
            </a:r>
            <a:r>
              <a:rPr lang="zh-CN" altLang="en-US" sz="1400" b="1" dirty="0">
                <a:solidFill>
                  <a:schemeClr val="tx1"/>
                </a:solidFill>
              </a:rPr>
              <a:t>如何面对贪心</a:t>
            </a:r>
            <a:r>
              <a:rPr lang="en-US" sz="1400" b="1" dirty="0">
                <a:solidFill>
                  <a:schemeClr val="tx1"/>
                </a:solidFill>
              </a:rPr>
              <a:t>—</a:t>
            </a:r>
            <a:r>
              <a:rPr lang="zh-CN" altLang="en-US" sz="1400" b="1" dirty="0">
                <a:solidFill>
                  <a:schemeClr val="tx1"/>
                </a:solidFill>
              </a:rPr>
              <a:t>慧灯之光十册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FA4F-56C8-4991-8530-C30DEECE0A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8660" y="999612"/>
            <a:ext cx="11227090" cy="55203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13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200" b="1" dirty="0">
                <a:latin typeface="+mj-ea"/>
                <a:ea typeface="+mj-ea"/>
              </a:rPr>
              <a:t>四、面对贪心的具体修法</a:t>
            </a:r>
            <a:endParaRPr 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200" dirty="0">
                <a:latin typeface="+mj-ea"/>
                <a:ea typeface="+mj-ea"/>
              </a:rPr>
              <a:t>两种修法：世俗谛的修法和胜义谛的修法。</a:t>
            </a:r>
            <a:endParaRPr lang="en-US" altLang="zh-CN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200" b="1" dirty="0">
                <a:latin typeface="+mj-ea"/>
                <a:ea typeface="+mj-ea"/>
              </a:rPr>
              <a:t>（一）世俗谛的修法</a:t>
            </a:r>
            <a:endParaRPr 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200" dirty="0">
                <a:latin typeface="+mj-ea"/>
                <a:ea typeface="+mj-ea"/>
              </a:rPr>
              <a:t>世俗谛的修法有两个：不净观和无常观</a:t>
            </a:r>
            <a:endParaRPr 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sz="1200" b="1" dirty="0">
                <a:latin typeface="+mj-ea"/>
                <a:ea typeface="+mj-ea"/>
              </a:rPr>
              <a:t>1</a:t>
            </a:r>
            <a:r>
              <a:rPr lang="zh-CN" altLang="en-US" sz="1200" b="1" dirty="0">
                <a:latin typeface="+mj-ea"/>
                <a:ea typeface="+mj-ea"/>
              </a:rPr>
              <a:t>，不净观。</a:t>
            </a:r>
            <a:endParaRPr lang="en-US" altLang="zh-CN" sz="12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200" b="1" dirty="0">
                <a:latin typeface="+mj-ea"/>
                <a:ea typeface="+mj-ea"/>
              </a:rPr>
              <a:t>针对贪人</a:t>
            </a:r>
            <a:r>
              <a:rPr lang="zh-CN" altLang="en-US" sz="1200" dirty="0">
                <a:latin typeface="+mj-ea"/>
                <a:ea typeface="+mj-ea"/>
              </a:rPr>
              <a:t>。因失恋、离婚而产生的所有痛苦，其根源就是贪心。因为贪对方，才会导致痛苦。很多人爱上对方的理由，往往是外表。那么想一想，究竟什么是外表？外表就是眼睛看到的部分，其实就是皮肤。佛经里面也讲过，如果没有皮肤，直接看到包裹在皮肤里面的东西，所有人都会觉得很恶心难忍。谁也不会喜欢肌肉、骨骼、血液等等，而皮肤也只是覆盖在这些东西外面的很薄的一层，这么</a:t>
            </a:r>
            <a:r>
              <a:rPr lang="zh-CN" altLang="en-US" sz="1200" dirty="0">
                <a:latin typeface="+mj-ea"/>
              </a:rPr>
              <a:t>想一想，</a:t>
            </a:r>
            <a:r>
              <a:rPr lang="zh-CN" altLang="en-US" sz="1200" dirty="0">
                <a:latin typeface="+mj-ea"/>
                <a:ea typeface="+mj-ea"/>
              </a:rPr>
              <a:t>那么这个人体真的是自己想要喜欢的吗？这样观察之后就会放下。</a:t>
            </a:r>
            <a:endParaRPr 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sz="1200" b="1" dirty="0">
                <a:latin typeface="+mj-ea"/>
                <a:ea typeface="+mj-ea"/>
              </a:rPr>
              <a:t>2</a:t>
            </a:r>
            <a:r>
              <a:rPr lang="zh-CN" altLang="en-US" sz="1200" b="1" dirty="0">
                <a:latin typeface="+mj-ea"/>
                <a:ea typeface="+mj-ea"/>
              </a:rPr>
              <a:t>，无常观。</a:t>
            </a:r>
            <a:endParaRPr lang="en-US" sz="1200" dirty="0"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200" b="1" dirty="0">
                <a:latin typeface="+mj-ea"/>
              </a:rPr>
              <a:t>对</a:t>
            </a:r>
            <a:r>
              <a:rPr lang="zh-CN" altLang="en-US" sz="1200" b="1" dirty="0">
                <a:latin typeface="+mj-ea"/>
                <a:ea typeface="+mj-ea"/>
              </a:rPr>
              <a:t>贪钱财的</a:t>
            </a:r>
            <a:r>
              <a:rPr lang="zh-CN" altLang="en-US" sz="1200" b="1" dirty="0">
                <a:latin typeface="+mj-ea"/>
              </a:rPr>
              <a:t>无常观</a:t>
            </a:r>
            <a:r>
              <a:rPr lang="zh-CN" altLang="en-US" sz="1200" dirty="0">
                <a:latin typeface="+mj-ea"/>
                <a:ea typeface="+mj-ea"/>
              </a:rPr>
              <a:t>。如果贪欲他人的钱财时可以这样思维：虽然这个人目前很有钱，但他的钱是怎么来的可能也说不清楚，也许下个月他就没钱了，甚至人都有可能被关到监狱里（这不是危言耸听，每天报纸、电视、网络都有这样的消息出现）。既思维钱财无常。</a:t>
            </a:r>
            <a:endParaRPr 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200" b="1" dirty="0">
                <a:latin typeface="+mj-ea"/>
                <a:ea typeface="+mj-ea"/>
              </a:rPr>
              <a:t>对人执着</a:t>
            </a:r>
            <a:r>
              <a:rPr lang="zh-CN" altLang="en-US" sz="1200" b="1" dirty="0">
                <a:latin typeface="+mj-ea"/>
              </a:rPr>
              <a:t>的无常观</a:t>
            </a:r>
            <a:r>
              <a:rPr lang="zh-CN" altLang="en-US" sz="1200" dirty="0">
                <a:latin typeface="+mj-ea"/>
                <a:ea typeface="+mj-ea"/>
              </a:rPr>
              <a:t>，可以这样思维：这个人虽然现在长得很帅、很漂亮，但如果再过两三年，</a:t>
            </a:r>
            <a:r>
              <a:rPr lang="en-US" sz="1200" dirty="0">
                <a:latin typeface="+mj-ea"/>
                <a:ea typeface="+mj-ea"/>
              </a:rPr>
              <a:t>TA</a:t>
            </a:r>
            <a:r>
              <a:rPr lang="zh-CN" altLang="en-US" sz="1200" dirty="0">
                <a:latin typeface="+mj-ea"/>
                <a:ea typeface="+mj-ea"/>
              </a:rPr>
              <a:t>也会慢慢衰老，外形也会越来越差。即便是美女，看久了也会有审美疲劳。更何况随着时光的流逝，美女也会变老，红颜不再、青春不复。</a:t>
            </a:r>
            <a:endParaRPr 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200" dirty="0">
                <a:latin typeface="+mj-ea"/>
                <a:ea typeface="+mj-ea"/>
              </a:rPr>
              <a:t>通过无常观察，我们的心就会稍稍放松一点，不会再过度地纠缠、焦虑。更进一步去观察思维以后，慢慢就能放弃原有的执着</a:t>
            </a:r>
            <a:endParaRPr 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200" b="1" dirty="0">
                <a:latin typeface="+mj-ea"/>
                <a:ea typeface="+mj-ea"/>
              </a:rPr>
              <a:t>（二）胜义谛的修法</a:t>
            </a:r>
            <a:endParaRPr 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200" dirty="0">
                <a:latin typeface="+mj-ea"/>
                <a:ea typeface="+mj-ea"/>
              </a:rPr>
              <a:t>胜义谛的修法，即用空性的观点，来对治自己的烦恼（贪心）。</a:t>
            </a:r>
            <a:endParaRPr 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sz="1200" b="1" dirty="0">
                <a:latin typeface="+mj-ea"/>
                <a:ea typeface="+mj-ea"/>
              </a:rPr>
              <a:t>1</a:t>
            </a:r>
            <a:r>
              <a:rPr lang="zh-CN" altLang="en-US" sz="1200" b="1" dirty="0">
                <a:latin typeface="+mj-ea"/>
                <a:ea typeface="+mj-ea"/>
              </a:rPr>
              <a:t>，第一种修法：观</a:t>
            </a:r>
            <a:r>
              <a:rPr lang="en-US" sz="1200" b="1" dirty="0">
                <a:latin typeface="+mj-ea"/>
                <a:ea typeface="+mj-ea"/>
              </a:rPr>
              <a:t>TA</a:t>
            </a:r>
            <a:r>
              <a:rPr lang="zh-CN" altLang="en-US" sz="1200" b="1" dirty="0">
                <a:latin typeface="+mj-ea"/>
                <a:ea typeface="+mj-ea"/>
              </a:rPr>
              <a:t>人的人体和精神如梦如幻</a:t>
            </a:r>
            <a:endParaRPr 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sz="1200" b="1" dirty="0">
                <a:latin typeface="+mj-ea"/>
                <a:ea typeface="+mj-ea"/>
              </a:rPr>
              <a:t>2</a:t>
            </a:r>
            <a:r>
              <a:rPr lang="zh-CN" altLang="en-US" sz="1200" b="1" dirty="0">
                <a:latin typeface="+mj-ea"/>
                <a:ea typeface="+mj-ea"/>
              </a:rPr>
              <a:t>，第二种修法：观自己的精神痛苦如梦如幻</a:t>
            </a:r>
            <a:endParaRPr 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E84F2-B572-4AFA-8E0E-101A22BF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</a:rPr>
              <a:t>贪心业公案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1</a:t>
            </a:r>
            <a:br>
              <a:rPr lang="en-US" altLang="zh-CN" sz="2000" dirty="0">
                <a:solidFill>
                  <a:schemeClr val="tx2"/>
                </a:solidFill>
                <a:effectLst/>
              </a:rPr>
            </a:br>
            <a:r>
              <a:rPr lang="zh-CN" altLang="en-US" sz="1200" dirty="0">
                <a:solidFill>
                  <a:schemeClr val="tx2"/>
                </a:solidFill>
                <a:effectLst/>
              </a:rPr>
              <a:t>以理与事例教诫学人（因果益西）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1468-0CA7-41F8-9FEF-28F577D144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105" y="2135893"/>
            <a:ext cx="9455707" cy="321766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effectLst/>
              </a:rPr>
              <a:t>《</a:t>
            </a:r>
            <a:r>
              <a:rPr lang="zh-CN" altLang="en-US" sz="1200" dirty="0">
                <a:solidFill>
                  <a:schemeClr val="tx1"/>
                </a:solidFill>
                <a:effectLst/>
              </a:rPr>
              <a:t>贤愚经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》</a:t>
            </a:r>
            <a:r>
              <a:rPr lang="zh-CN" altLang="en-US" sz="1200" dirty="0">
                <a:solidFill>
                  <a:schemeClr val="tx1"/>
                </a:solidFill>
                <a:effectLst/>
              </a:rPr>
              <a:t>中有一则</a:t>
            </a:r>
            <a:r>
              <a:rPr lang="zh-CN" altLang="en-US" sz="1200" dirty="0">
                <a:solidFill>
                  <a:srgbClr val="FF0000"/>
                </a:solidFill>
                <a:effectLst/>
              </a:rPr>
              <a:t>顶生王的因缘</a:t>
            </a:r>
            <a:r>
              <a:rPr lang="zh-CN" altLang="en-US" sz="1200" dirty="0">
                <a:solidFill>
                  <a:schemeClr val="tx1"/>
                </a:solidFill>
                <a:effectLst/>
              </a:rPr>
              <a:t>：顶生王由宿世所造的福业力上升到了忉利天，历经三十三代，与帝释平起平坐。在第三十三代帝释王朝时，阿修罗王兴兵攻上天庭，与帝释交战。帝释打不过，只好退兵回入天城。顶生王出来应战，他吹贝角，弹弓箭，阿修罗王当即坠落在地。击败了阿修罗后，顶生王想：“我的力量无人能比，还与帝释平起平坐干什么？不如把他推翻，独霸为快。”他才生此心，当即掉落在天宫的大殿前。在他快死时，天人问他：“如果后世有人问顶生王是如何命终的，应怎样回答？”他说：“应答：‘顶生王是因贪欲而死’。看过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《</a:t>
            </a:r>
            <a:r>
              <a:rPr lang="zh-CN" altLang="en-US" sz="1200" dirty="0">
                <a:solidFill>
                  <a:schemeClr val="tx1"/>
                </a:solidFill>
                <a:effectLst/>
              </a:rPr>
              <a:t>贤愚经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》</a:t>
            </a:r>
            <a:r>
              <a:rPr lang="zh-CN" altLang="en-US" sz="1200" dirty="0">
                <a:solidFill>
                  <a:schemeClr val="tx1"/>
                </a:solidFill>
                <a:effectLst/>
              </a:rPr>
              <a:t>的人都知道，顶生王曾统领四大部洲四十亿年，以他的福德力，七天连续降下珍宝雨，后来他逐步发展到四天王天、忉利天，享尽了荣华富贵，但他仍然不知满足，欲独霸天庭，结果坠落而死。我们看到顶生王的贪欲是一级一级发展起来的，本来他享受福报，只是宿世福业成熟所致，不应再有非分企图。而他享福时，耽著利养，不知满足，因此由耽著心发展为贪婪心，想在享受上不断增长；进而又有饕餮心，对帝释的权位势力，心生羡慕；由权力欲膨胀又生起谋略心，想独霸天庭；以贪欲不知羞耻，不知从贪欲中出离，最终贪欲圆满，导致堕落。贪欲的异熟果是堕入三恶道，堕入地狱，痛苦极为深重，转生饿鬼道和旁生道时，也是没有衣食，即便是抛弃的粪秽也难以得到，如此在恶趣中历经漫长的痛苦。即使以善业力恢复了人身，仍然贫穷下劣，乞讨也是一无所获，纵然有少许收获也被人剥夺，没有自在享受的福分。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7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CBD18-6493-490B-9612-9D108CE1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3200" dirty="0">
                <a:solidFill>
                  <a:schemeClr val="tx2"/>
                </a:solidFill>
              </a:rPr>
              <a:t>贪心业公案</a:t>
            </a:r>
            <a:r>
              <a:rPr lang="en-US" altLang="zh-CN" sz="3200" dirty="0">
                <a:solidFill>
                  <a:schemeClr val="tx2"/>
                </a:solidFill>
              </a:rPr>
              <a:t>2</a:t>
            </a:r>
            <a:br>
              <a:rPr lang="en-US" altLang="zh-CN" sz="2800" dirty="0">
                <a:solidFill>
                  <a:schemeClr val="tx2"/>
                </a:solidFill>
              </a:rPr>
            </a:br>
            <a:r>
              <a:rPr lang="zh-CN" altLang="en-US" sz="1600" dirty="0">
                <a:solidFill>
                  <a:schemeClr val="tx2"/>
                </a:solidFill>
              </a:rPr>
              <a:t>以理与事例教诫学人（因果益西）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6530-A124-483B-9850-325EF1EF73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4954" y="2079173"/>
            <a:ext cx="9455707" cy="373068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solidFill>
                  <a:schemeClr val="tx1"/>
                </a:solidFill>
                <a:effectLst/>
              </a:rPr>
              <a:t>《</a:t>
            </a:r>
            <a:r>
              <a:rPr lang="zh-CN" altLang="en-US" sz="1200" dirty="0">
                <a:solidFill>
                  <a:schemeClr val="tx1"/>
                </a:solidFill>
                <a:effectLst/>
              </a:rPr>
              <a:t>释迦佛广传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》</a:t>
            </a:r>
            <a:r>
              <a:rPr lang="zh-CN" altLang="en-US" sz="1200" dirty="0">
                <a:solidFill>
                  <a:schemeClr val="tx1"/>
                </a:solidFill>
                <a:effectLst/>
              </a:rPr>
              <a:t>中记载，释迦佛因地时曾是一位名叫</a:t>
            </a:r>
            <a:r>
              <a:rPr lang="zh-CN" altLang="en-US" sz="1200" dirty="0">
                <a:solidFill>
                  <a:srgbClr val="FF0000"/>
                </a:solidFill>
                <a:effectLst/>
              </a:rPr>
              <a:t>桑嘎拉的商主</a:t>
            </a:r>
            <a:r>
              <a:rPr lang="zh-CN" altLang="en-US" sz="1200" dirty="0">
                <a:solidFill>
                  <a:schemeClr val="tx1"/>
                </a:solidFill>
                <a:effectLst/>
              </a:rPr>
              <a:t>。一次，他带领五百人去海中取宝，误入了铜洲罗刹女的领地，和罗刹女们结婚，生儿育女。后来，他们发现了罗刹女的真相，就一起骑上一匹具有神力的骏马王准备逃跑，这时打扮得美丽妖艳的罗刹女们携带着儿女赶来对商人们高声喊道：“恳请你们能把我们当作家属，我们已经没有任何家人亲戚，只有你们可以作我们的怙主、依投处、无偏亲友。这些是你们所有的饮食、妙衣、住处、珍宝、金银、右旋海螺</a:t>
            </a:r>
            <a:r>
              <a:rPr lang="en-US" altLang="zh-CN" sz="1200" dirty="0">
                <a:solidFill>
                  <a:schemeClr val="tx1"/>
                </a:solidFill>
                <a:effectLst/>
              </a:rPr>
              <a:t>……</a:t>
            </a:r>
            <a:r>
              <a:rPr lang="zh-CN" altLang="en-US" sz="1200" dirty="0">
                <a:solidFill>
                  <a:schemeClr val="tx1"/>
                </a:solidFill>
                <a:effectLst/>
              </a:rPr>
              <a:t>，请与我辈女人共享幸福生活。如果你们已经不再需要我们，那也请你们无论如何要把儿女一同带走。”商人们听后，有些开始生出“我的妻子”的念头，有些想到儿女，有些想起饮食等物，结果这些人全部落马，众罗刹女顷刻就把他们全部吃光，只有桑嘎拉一人无思无念，顺利返回。 这则案例具有很大的启发性，其实我们现在所处的世界就是罗刹世界。物质异常繁荣，色声欲尘令人眼花缭乱，到处充满了诱惑，只要有钱，就能受用美食、时装、首饰、轿车、豪宅、美女、种种奢侈享受。如果身处在这个欲海中的修行人，对这些看似清净美妙的假相产生了耽著爱染，那就决定个个落马，成为罗刹女吞吃的对象。这些欲尘从本质来说是虚妄不实的，但我们凡夫无始以来就对五欲有强烈的贪执习气，认为这是恒常、真实、清净的，深陷其中不能自拔，由此长劫受生在六道中，备受苦恼。欲求解脱的人只有像桑嘎拉那样于欲尘无著无染，一心出离，才有希望。 </a:t>
            </a:r>
            <a:br>
              <a:rPr lang="zh-CN" altLang="en-US" sz="1500" dirty="0">
                <a:solidFill>
                  <a:schemeClr val="tx1"/>
                </a:solidFill>
              </a:rPr>
            </a:b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4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D88ECB-EC4A-4B67-9FB1-9E1C8BE082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8660" y="217283"/>
                <a:ext cx="10954920" cy="925717"/>
              </a:xfrm>
            </p:spPr>
            <p:txBody>
              <a:bodyPr anchor="b">
                <a:normAutofit fontScale="90000"/>
              </a:bodyPr>
              <a:lstStyle/>
              <a:p>
                <a:br>
                  <a:rPr lang="en-US" altLang="zh-CN" sz="2000" dirty="0">
                    <a:solidFill>
                      <a:schemeClr val="tx2"/>
                    </a:solidFill>
                  </a:rPr>
                </a:br>
                <a:br>
                  <a:rPr lang="en-US" altLang="zh-CN" sz="2000" dirty="0">
                    <a:solidFill>
                      <a:schemeClr val="tx2"/>
                    </a:solidFill>
                  </a:rPr>
                </a:br>
                <a:br>
                  <a:rPr lang="en-US" altLang="zh-CN" sz="2000" dirty="0">
                    <a:solidFill>
                      <a:schemeClr val="tx2"/>
                    </a:solidFill>
                  </a:rPr>
                </a:br>
                <a:br>
                  <a:rPr lang="en-US" altLang="zh-CN" sz="2000" dirty="0">
                    <a:solidFill>
                      <a:schemeClr val="tx2"/>
                    </a:solidFill>
                  </a:rPr>
                </a:br>
                <a:r>
                  <a:rPr lang="zh-CN" altLang="en-US" sz="2000" dirty="0">
                    <a:solidFill>
                      <a:schemeClr val="tx2"/>
                    </a:solidFill>
                  </a:rPr>
                  <a:t>贪心的故事分享</a:t>
                </a:r>
                <a:r>
                  <a:rPr lang="en-US" altLang="zh-CN" sz="2000" dirty="0">
                    <a:solidFill>
                      <a:schemeClr val="tx2"/>
                    </a:solidFill>
                  </a:rPr>
                  <a:t>3</a:t>
                </a:r>
                <a:br>
                  <a:rPr lang="en-US" altLang="zh-CN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zh-CN" sz="130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300" i="1" dirty="0">
                    <a:solidFill>
                      <a:schemeClr val="tx1"/>
                    </a:solidFill>
                  </a:rPr>
                  <a:t>渔夫和金鱼</a:t>
                </a:r>
                <a14:m>
                  <m:oMath xmlns:m="http://schemas.openxmlformats.org/officeDocument/2006/math">
                    <m:r>
                      <a:rPr lang="zh-CN" altLang="en-US" sz="1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俄国普希金著童话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)</a:t>
                </a:r>
                <a:br>
                  <a:rPr lang="zh-CN" altLang="en-US" sz="1200" dirty="0">
                    <a:solidFill>
                      <a:schemeClr val="tx1"/>
                    </a:solidFill>
                  </a:rPr>
                </a:b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D88ECB-EC4A-4B67-9FB1-9E1C8BE08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8660" y="217283"/>
                <a:ext cx="10954920" cy="925717"/>
              </a:xfrm>
              <a:blipFill>
                <a:blip r:embed="rId2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5AAE-9751-4F55-821C-9E9A47D6C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8659" y="950614"/>
            <a:ext cx="11317059" cy="5585988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600" dirty="0"/>
              <a:t>从前有个老头儿和他的老太婆住在蓝色的大海边，他们住在一所破旧的泥棚里，整整有三十又三年。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dirty="0"/>
              <a:t>老头儿撒网打鱼。老太婆纺纱结线。有一次老头儿向大海撒下网，拖上来的是一网水藻。他再撒了一次网，拖上来的是一网海草。他又撒下第三次网，这次网到了一条鱼，不是一条平常的鱼，是条金鱼。金鱼苦苦地哀求！她用人的声音讲着话：“老爷爷，您把我放回大海吧，我要给您贵重的报酬：为了赎回我自己，您要什么都可以。”老头儿大吃一惊，心里还有些害怕：他打鱼打了三十又三年，从没有听说鱼会讲话。他放了那条金鱼，还对她讲了几句亲切的话：“上帝保佑你，金鱼！我不要你的报酬，到蔚蓝的大海里去吧，在那儿自由自在地漫游。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dirty="0"/>
              <a:t>老头儿回到老太婆哪儿去，告诉她这桩天大的奇事。“今天我捕到一条鱼，不是平常的鱼，是条金鱼；这条金鱼会跟我们人一样讲话。她求我把她放回蔚蓝的大海，愿用最值钱的东西来赎回她自己：为了赎得自由，我要什么她都依。我不敢要她的报酬，就这样把她放回蔚蓝的大海里。”老太婆指着老头儿就骂：“你这傻瓜，真是个老糊涂！不敢拿金鱼的报酬！哪怕是要只木盆也好，我们的那只已经破得不成样啦。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dirty="0"/>
              <a:t>于是老头儿走向蓝色的大海，看到大海微微起着波澜。老头儿就对金鱼叫唤，金鱼向他游过来问道：“你要什么呀，老爷爷？”老头儿向她行个礼回答：“行行好吧，金鱼，我的老太婆把我大骂一顿，不让我这老头儿安宁。她要一只新的木盆，我们的那只已经破得不能再用。”金鱼回答说：“别难受，去吧，上帝保佑你。你们马上会有一只新木盆。”老头儿回到老太婆那儿，老太婆果然有了一只新木盆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dirty="0"/>
              <a:t>老太婆却骂得更厉害：“你这傻瓜，真是个老糊涂！真是个老笨蛋，你只要了只木盆。木盆能值几个钱？滚回去，老笨蛋，再到金鱼那儿去，对她行个礼，向她要座木房子。”于是老头儿又走向蓝色的大海（蔚蓝的大海翻动起来）。老头儿就对金鱼叫唤，金鱼向他游过来问道：“你要什么呀，老爷爷？”老头儿向她行个礼回答：“行行好吧，金鱼！老太婆把我骂得更厉害，她不让我老头儿安宁，唠叨不休的老婆娘要座木房。”金鱼回答说：“别难受，去吧，上帝保佑你。就这样吧：你们就会有一座木房。”老头儿走向自己的泥棚，泥棚已变得无影无踪；他前面是座有敞亮房间的木房，有砖砌的白色烟囱，还有橡木板的大门，老太婆坐在窗口下，指着丈夫破口大骂：“你这傻瓜，十十足足的老糊涂！老混蛋，你只要了座木房！快滚，去向金鱼行个礼说：我不愿再做低贱的老太婆，我要做世袭的贵妇人。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dirty="0"/>
              <a:t>老头儿走向蓝色的大海（蔚蓝的大海骚动起来）。老头儿又对金鱼叫唤，金鱼向他游过来问道：“你要什么呀，老爷爷？”老头儿向她行个礼回答：“行行好吧，金鱼！老太婆的脾气发得更大，她不让我老头儿安宁。她已经不愿意做庄稼婆，她要做个世袭的贵妇人。”金鱼回答说：“别难受，去吧，上帝保佑你。”老头儿回到老太婆那儿。他看到什么呀？一座高大的楼房。他的老太婆站在台阶上，穿着名贵的黑貂皮坎肩，头上戴着锦绣的头饰，脖子上围满珍珠，两手戴着嵌宝石的金戒指，脚上穿了双红皮靴子。勤劳的奴仆们在她面前站着，她鞭打他们，揪他们的额发。老头儿对他的老太婆说：“您好，高贵的夫人！想来，这回您的心总该满足了吧。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dirty="0"/>
              <a:t>老太婆对他大声呵叱，派他到马棚里去干活。过了一星期，又过一星期，老太婆胡闹得更厉害，她又打发老头到金鱼那儿去。“给我滚，去对金鱼行个礼，说我不愿再做贵妇人，我要做自由自在的女皇。”老头儿吓了一跳，恳求说：“怎么啦，婆娘，你吃了疯药？你连走路、说话也不像样！你会惹得全国人笑话。”老太婆愈加冒火，她刮了丈夫一记耳光。“乡巴佬，你敢跟我顶嘴，跟我这世袭贵妇人争吵？</a:t>
            </a:r>
            <a:r>
              <a:rPr lang="en-US" altLang="zh-CN" sz="3600" dirty="0"/>
              <a:t>——</a:t>
            </a:r>
            <a:r>
              <a:rPr lang="zh-CN" altLang="en-US" sz="3600" dirty="0"/>
              <a:t>快滚到海边去，老实对你说，你不去，也得押你去。”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dirty="0"/>
              <a:t>老头儿走向海边（蔚蓝的大海变得阴沉昏暗）。他又对金鱼叫唤，金鱼向他游过来问道。“你要什么呀，老爷爷？”老头儿向她行个礼回答。“行行好吧，金鱼，我的老太婆又在大吵大嚷：她不愿再做贵妇人，她要做自由自在的女皇。”金鱼回答说：“别难受，去吧，上帝保佑你。好吧，老太婆就会做上女皇！”老头儿回到老太婆那里。怎么，他面前竟是皇家的宫殿，他的老太婆当了女皇，正坐在桌边用膳，大臣贵族侍候她。给她斟上外国运来的美酒。她吃着花式的糕点，周围站着威风凛凛的卫士，肩上都扛着锋利的斧头。老头儿一看</a:t>
            </a:r>
            <a:r>
              <a:rPr lang="en-US" altLang="zh-CN" sz="3600" dirty="0"/>
              <a:t>——</a:t>
            </a:r>
            <a:r>
              <a:rPr lang="zh-CN" altLang="en-US" sz="3600" dirty="0"/>
              <a:t>吓了一跳！连忙对老太婆行礼叩头，说道：“您好，威严的女皇！好啦，这回您的心总该满足了吧。”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dirty="0"/>
              <a:t>老太婆瞧都不瞧他一眼，吩咐把他赶跑。大臣贵族一齐奔过来，抓住老头的脖子往外推。到了门口，卫士们赶来，差点用利斧把老头砍倒。人们都嘲笑他：“老糊涂，真是活该！这是给你点儿教训：往后你得安守本分！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dirty="0"/>
              <a:t>过了一星期，又过一星期，老太婆胡闹得更加</a:t>
            </a:r>
            <a:r>
              <a:rPr lang="zh-CN" altLang="en-US" sz="3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不成话</a:t>
            </a:r>
            <a:r>
              <a:rPr lang="zh-CN" altLang="en-US" sz="3600" dirty="0">
                <a:solidFill>
                  <a:schemeClr val="tx1"/>
                </a:solidFill>
              </a:rPr>
              <a:t>。</a:t>
            </a:r>
            <a:r>
              <a:rPr lang="zh-CN" altLang="en-US" sz="3600" dirty="0"/>
              <a:t>她派了朝臣去找她的丈夫，他们找到了老头把他押来。老太婆对老头儿说：“滚回去，去对金鱼行个礼。我不愿再做自由自在的女皇，我要做海上的女霸王，让我生活在海洋上，叫金鱼来侍侯我，叫我随便使唤。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dirty="0"/>
              <a:t>老头儿不敢顶嘴，也不敢开口违拗。于是他跑到蔚蓝色的海边，看到海上起了昏暗的风暴：怒涛汹涌澎湃，不住的奔腾，喧嚷，怒吼。老头儿对金鱼叫唤，金鱼向他游过来问道：“你要什么呀，老爷爷？”老头儿向她行个礼回答：“行行好吧，鱼娘娘！我把这该死的老太婆怎么办？她已经不愿再做女皇了，她要做海上的女霸王；这样，她好生活在</a:t>
            </a:r>
            <a:r>
              <a:rPr lang="zh-CN" altLang="en-US" sz="3600" dirty="0">
                <a:hlinkClick r:id="rId4"/>
              </a:rPr>
              <a:t>汪洋大海</a:t>
            </a:r>
            <a:r>
              <a:rPr lang="zh-CN" altLang="en-US" sz="3600" dirty="0"/>
              <a:t>，叫你亲自去侍侯她，听她随便使唤。”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dirty="0"/>
              <a:t>金鱼一句话也不说，只是尾巴在水里一划，游到深深的大海里去了。老头儿在海边久久地等待回答，可是没有等到，他只得回去见老太，一看：他前面依旧是那间破泥棚，她的老太婆坐在门槛上，她前面还是那只破木盆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5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EACB6-E5A6-48AD-941F-D45948A0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串讲主要参考资料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B2BC1-7C33-4FE9-AE98-F7DC6EA03FB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224123" y="1862357"/>
                <a:ext cx="9556589" cy="461849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慧灯禅修班教材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三）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（慈诚罗珠堪布）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十册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（慈诚罗珠堪布）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大圆满前行（普贤上师言教）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（华智仁波切著，索达吉堪布译）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zh-CN" altLang="en-US" b="1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前行广释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索达吉堪布）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5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智诚堪布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生西法师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辅导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大圆满前行引导文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•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普贤上师言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6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菩提道次第广论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业果章讲义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（因果的奥秘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--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益西彭措堪布）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7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菩提道次第广论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（宗喀巴大师著）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8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/>
                  <a:t> 《</a:t>
                </a:r>
                <a:r>
                  <a:rPr lang="zh-CN" altLang="en-US" b="1" dirty="0"/>
                  <a:t>正法念处经讲记</a:t>
                </a:r>
                <a:r>
                  <a:rPr lang="en-US" altLang="zh-CN" b="1" dirty="0"/>
                  <a:t>》</a:t>
                </a:r>
                <a:r>
                  <a:rPr lang="zh-CN" altLang="en-US" b="1" dirty="0"/>
                  <a:t> （益西彭措堪布）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B2BC1-7C33-4FE9-AE98-F7DC6EA03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224123" y="1862357"/>
                <a:ext cx="9556589" cy="4618492"/>
              </a:xfrm>
              <a:blipFill>
                <a:blip r:embed="rId2"/>
                <a:stretch>
                  <a:fillRect l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4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763EE-7CEA-4128-AF56-BC3134A0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思考题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4040-0E28-4D6E-9A20-6D6B0A2389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250" y="1928389"/>
            <a:ext cx="11130598" cy="399011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，意恶业与身恶业和口恶业比较，有什么特别？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，什么是贪心？有没有善的贪心？如何理解？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，贪心具足的条件和贪心五法有哪些？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，贪心在起心动念之间就具足了罪业的条件，谈谈您对该罪业的认识以及以后如何做？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5,  </a:t>
            </a:r>
            <a:r>
              <a:rPr lang="zh-CN" altLang="en-US" b="1" dirty="0">
                <a:solidFill>
                  <a:schemeClr val="tx1"/>
                </a:solidFill>
              </a:rPr>
              <a:t>贪心与羡慕心一样吗？谈谈您的理解（自由发挥）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6</a:t>
            </a:r>
            <a:r>
              <a:rPr lang="zh-CN" altLang="en-US" b="1" dirty="0">
                <a:solidFill>
                  <a:schemeClr val="tx1"/>
                </a:solidFill>
              </a:rPr>
              <a:t>，贪心的果报有哪些？谈谈自己或周边的人“贪小便宜，吃大亏”的经历和体会。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7</a:t>
            </a:r>
            <a:r>
              <a:rPr lang="zh-CN" altLang="en-US" b="1" dirty="0">
                <a:solidFill>
                  <a:schemeClr val="tx1"/>
                </a:solidFill>
              </a:rPr>
              <a:t>，如何对治贪心？自己以后应该如何对应？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8</a:t>
            </a:r>
            <a:r>
              <a:rPr lang="zh-CN" altLang="en-US" b="1" dirty="0">
                <a:solidFill>
                  <a:schemeClr val="tx1"/>
                </a:solidFill>
              </a:rPr>
              <a:t>，试用已学过的四加行知识，谈谈对目前瘟疫的认识体会。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9</a:t>
            </a:r>
            <a:r>
              <a:rPr lang="zh-CN" altLang="en-US" b="1" dirty="0">
                <a:solidFill>
                  <a:schemeClr val="tx1"/>
                </a:solidFill>
              </a:rPr>
              <a:t>，通过对前七个不善业的实修，体会更深刻，请把最想讨论的体会分享一下。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763B3-A4F8-4802-9553-3114994C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119097"/>
          </a:xfrm>
        </p:spPr>
        <p:txBody>
          <a:bodyPr anchor="b">
            <a:normAutofit fontScale="90000"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801F-8F21-4856-99A9-15778EF4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40" y="630710"/>
            <a:ext cx="11364637" cy="56253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DEE34-2E93-42D0-84F9-7295BB289E0A}"/>
              </a:ext>
            </a:extLst>
          </p:cNvPr>
          <p:cNvSpPr txBox="1"/>
          <p:nvPr/>
        </p:nvSpPr>
        <p:spPr>
          <a:xfrm>
            <a:off x="488660" y="2409139"/>
            <a:ext cx="13786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回顾绮语业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4E7BF-4D7B-45FB-816C-861D683CD8BA}"/>
              </a:ext>
            </a:extLst>
          </p:cNvPr>
          <p:cNvSpPr txBox="1"/>
          <p:nvPr/>
        </p:nvSpPr>
        <p:spPr>
          <a:xfrm>
            <a:off x="2189164" y="1771914"/>
            <a:ext cx="9474114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绮语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的种类：</a:t>
            </a:r>
            <a:endParaRPr lang="en-US" altLang="zh-C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sym typeface="+mn-ea"/>
            </a:endParaRPr>
          </a:p>
          <a:p>
            <a:r>
              <a:rPr lang="zh-CN" altLang="zh-CN" sz="1100" b="1" dirty="0">
                <a:solidFill>
                  <a:schemeClr val="tx1"/>
                </a:solidFill>
                <a:latin typeface="+mj-ea"/>
                <a:ea typeface="+mj-ea"/>
              </a:rPr>
              <a:t>《瑜伽师地论》</a:t>
            </a:r>
            <a:r>
              <a:rPr lang="zh-CN" altLang="en-US" sz="1100" b="1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CN" altLang="zh-CN" sz="1100" dirty="0">
                <a:solidFill>
                  <a:schemeClr val="tx1"/>
                </a:solidFill>
                <a:latin typeface="+mj-ea"/>
                <a:ea typeface="+mj-ea"/>
              </a:rPr>
              <a:t>绮语有非时语、非实语、非义语、非法语、非静语等。</a:t>
            </a:r>
            <a:endParaRPr lang="en-US" altLang="zh-CN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zh-CN" sz="1100" b="1" dirty="0">
                <a:solidFill>
                  <a:schemeClr val="tx1"/>
                </a:solidFill>
                <a:latin typeface="+mj-ea"/>
                <a:ea typeface="+mj-ea"/>
              </a:rPr>
              <a:t>《弥勒菩萨所问经论》</a:t>
            </a:r>
            <a:r>
              <a:rPr lang="zh-CN" altLang="en-US" sz="1100" b="1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CN" altLang="zh-CN" sz="1100" dirty="0">
                <a:solidFill>
                  <a:schemeClr val="tx1"/>
                </a:solidFill>
                <a:latin typeface="+mj-ea"/>
                <a:ea typeface="+mj-ea"/>
              </a:rPr>
              <a:t>绮语有依不善意语</a:t>
            </a:r>
            <a:r>
              <a:rPr lang="zh-CN" altLang="en-US" sz="1100" dirty="0">
                <a:solidFill>
                  <a:schemeClr val="tx1"/>
                </a:solidFill>
                <a:latin typeface="+mj-ea"/>
                <a:ea typeface="+mj-ea"/>
              </a:rPr>
              <a:t>，</a:t>
            </a:r>
            <a:r>
              <a:rPr lang="zh-CN" altLang="zh-CN" sz="1100" dirty="0">
                <a:solidFill>
                  <a:schemeClr val="tx1"/>
                </a:solidFill>
                <a:latin typeface="+mj-ea"/>
                <a:ea typeface="+mj-ea"/>
              </a:rPr>
              <a:t>无义语，非时语，恶法相应语，作语</a:t>
            </a:r>
            <a:r>
              <a:rPr lang="zh-CN" altLang="en-US" sz="1100" dirty="0">
                <a:solidFill>
                  <a:schemeClr val="tx1"/>
                </a:solidFill>
                <a:latin typeface="+mj-ea"/>
                <a:ea typeface="+mj-ea"/>
              </a:rPr>
              <a:t>，</a:t>
            </a:r>
            <a:r>
              <a:rPr lang="zh-CN" altLang="zh-CN" sz="1100" dirty="0">
                <a:solidFill>
                  <a:schemeClr val="tx1"/>
                </a:solidFill>
                <a:latin typeface="+mj-ea"/>
                <a:ea typeface="+mj-ea"/>
              </a:rPr>
              <a:t>不作语</a:t>
            </a:r>
            <a:r>
              <a:rPr lang="zh-CN" altLang="en-US" sz="1100" dirty="0">
                <a:solidFill>
                  <a:schemeClr val="tx1"/>
                </a:solidFill>
                <a:latin typeface="+mj-ea"/>
                <a:ea typeface="+mj-ea"/>
              </a:rPr>
              <a:t>，</a:t>
            </a:r>
            <a:r>
              <a:rPr lang="zh-CN" altLang="zh-CN" sz="1100" dirty="0">
                <a:solidFill>
                  <a:schemeClr val="tx1"/>
                </a:solidFill>
                <a:latin typeface="+mj-ea"/>
                <a:ea typeface="+mj-ea"/>
              </a:rPr>
              <a:t>无作语</a:t>
            </a:r>
            <a:r>
              <a:rPr lang="zh-CN" altLang="en-US" sz="1100" dirty="0">
                <a:solidFill>
                  <a:schemeClr val="tx1"/>
                </a:solidFill>
                <a:latin typeface="+mj-ea"/>
                <a:ea typeface="+mj-ea"/>
              </a:rPr>
              <a:t>七种</a:t>
            </a:r>
            <a:r>
              <a:rPr lang="zh-CN" altLang="zh-CN" sz="1100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r>
              <a:rPr lang="en-US" altLang="zh-CN" sz="1100" dirty="0">
                <a:solidFill>
                  <a:schemeClr val="tx1"/>
                </a:solidFill>
                <a:latin typeface="+mj-ea"/>
                <a:ea typeface="+mj-ea"/>
              </a:rPr>
              <a:t> </a:t>
            </a:r>
            <a:endParaRPr lang="zh-CN" altLang="zh-CN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zh-CN" sz="1100" b="1" dirty="0">
                <a:solidFill>
                  <a:schemeClr val="tx1"/>
                </a:solidFill>
                <a:latin typeface="+mj-ea"/>
                <a:ea typeface="+mj-ea"/>
              </a:rPr>
              <a:t>《</a:t>
            </a:r>
            <a:r>
              <a:rPr lang="zh-CN" altLang="zh-CN" sz="1100" b="1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菩提道次第广论》</a:t>
            </a:r>
            <a:r>
              <a:rPr lang="zh-CN" altLang="en-US" sz="1100" b="1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：</a:t>
            </a:r>
            <a:r>
              <a:rPr lang="en-US" sz="1100" b="1" u="sng" dirty="0" err="1">
                <a:latin typeface="+mj-ea"/>
                <a:ea typeface="+mj-ea"/>
              </a:rPr>
              <a:t>辩论</a:t>
            </a:r>
            <a:r>
              <a:rPr lang="en-US" sz="1100" dirty="0" err="1">
                <a:latin typeface="+mj-ea"/>
                <a:ea typeface="+mj-ea"/>
              </a:rPr>
              <a:t>过失</a:t>
            </a:r>
            <a:r>
              <a:rPr lang="zh-CN" altLang="en-US" sz="1100" dirty="0">
                <a:latin typeface="+mj-ea"/>
                <a:ea typeface="+mj-ea"/>
              </a:rPr>
              <a:t>，</a:t>
            </a:r>
            <a:r>
              <a:rPr lang="en-US" sz="1100" dirty="0" err="1">
                <a:latin typeface="+mj-ea"/>
                <a:ea typeface="+mj-ea"/>
              </a:rPr>
              <a:t>斗讼</a:t>
            </a:r>
            <a:r>
              <a:rPr lang="zh-CN" altLang="en-US" sz="1100" dirty="0">
                <a:latin typeface="+mj-ea"/>
                <a:ea typeface="+mj-ea"/>
              </a:rPr>
              <a:t>，</a:t>
            </a:r>
            <a:r>
              <a:rPr lang="en-US" sz="1100" dirty="0" err="1">
                <a:latin typeface="+mj-ea"/>
                <a:ea typeface="+mj-ea"/>
              </a:rPr>
              <a:t>竞争</a:t>
            </a:r>
            <a:r>
              <a:rPr lang="en-US" sz="1100" dirty="0">
                <a:latin typeface="+mj-ea"/>
                <a:ea typeface="+mj-ea"/>
              </a:rPr>
              <a:t>; </a:t>
            </a:r>
            <a:r>
              <a:rPr lang="en-US" sz="1100" dirty="0" err="1">
                <a:latin typeface="+mj-ea"/>
                <a:ea typeface="+mj-ea"/>
              </a:rPr>
              <a:t>于</a:t>
            </a:r>
            <a:r>
              <a:rPr lang="en-US" sz="1100" b="1" u="sng" dirty="0" err="1">
                <a:latin typeface="+mj-ea"/>
                <a:ea typeface="+mj-ea"/>
              </a:rPr>
              <a:t>外道论典或咒语</a:t>
            </a:r>
            <a:r>
              <a:rPr lang="en-US" sz="1100" dirty="0" err="1">
                <a:latin typeface="+mj-ea"/>
                <a:ea typeface="+mj-ea"/>
              </a:rPr>
              <a:t>爱</a:t>
            </a:r>
            <a:r>
              <a:rPr lang="zh-CN" altLang="en-US" sz="1100" dirty="0">
                <a:latin typeface="+mj-ea"/>
                <a:ea typeface="+mj-ea"/>
              </a:rPr>
              <a:t>乐，</a:t>
            </a:r>
            <a:r>
              <a:rPr lang="en-US" sz="1100" dirty="0" err="1">
                <a:latin typeface="+mj-ea"/>
                <a:ea typeface="+mj-ea"/>
              </a:rPr>
              <a:t>受持</a:t>
            </a:r>
            <a:r>
              <a:rPr lang="en-US" sz="1100" dirty="0">
                <a:latin typeface="+mj-ea"/>
                <a:ea typeface="+mj-ea"/>
              </a:rPr>
              <a:t>, </a:t>
            </a:r>
            <a:r>
              <a:rPr lang="en-US" sz="1100" dirty="0" err="1">
                <a:latin typeface="+mj-ea"/>
                <a:ea typeface="+mj-ea"/>
              </a:rPr>
              <a:t>读诵</a:t>
            </a:r>
            <a:r>
              <a:rPr lang="zh-CN" altLang="en-US" sz="1100" dirty="0">
                <a:latin typeface="+mj-ea"/>
                <a:ea typeface="+mj-ea"/>
              </a:rPr>
              <a:t>；</a:t>
            </a:r>
            <a:r>
              <a:rPr lang="en-US" sz="1100" dirty="0" err="1">
                <a:latin typeface="+mj-ea"/>
                <a:ea typeface="+mj-ea"/>
              </a:rPr>
              <a:t>被</a:t>
            </a:r>
            <a:r>
              <a:rPr lang="en-US" sz="1100" b="1" u="sng" dirty="0" err="1">
                <a:latin typeface="+mj-ea"/>
                <a:ea typeface="+mj-ea"/>
              </a:rPr>
              <a:t>苦恼所逼</a:t>
            </a:r>
            <a:r>
              <a:rPr lang="en-US" sz="1100" dirty="0" err="1">
                <a:latin typeface="+mj-ea"/>
                <a:ea typeface="+mj-ea"/>
              </a:rPr>
              <a:t>之语言</a:t>
            </a:r>
            <a:r>
              <a:rPr lang="zh-CN" altLang="en-US" sz="1100" dirty="0">
                <a:latin typeface="+mj-ea"/>
                <a:ea typeface="+mj-ea"/>
              </a:rPr>
              <a:t>；</a:t>
            </a:r>
            <a:r>
              <a:rPr lang="en-US" sz="1100" b="1" u="sng" dirty="0" err="1">
                <a:latin typeface="+mj-ea"/>
                <a:ea typeface="+mj-ea"/>
              </a:rPr>
              <a:t>嬉笑</a:t>
            </a:r>
            <a:r>
              <a:rPr lang="zh-CN" altLang="en-US" sz="1100" b="1" u="sng" dirty="0">
                <a:latin typeface="+mj-ea"/>
                <a:ea typeface="+mj-ea"/>
              </a:rPr>
              <a:t>，</a:t>
            </a:r>
            <a:r>
              <a:rPr lang="en-US" sz="1100" b="1" u="sng" dirty="0" err="1">
                <a:latin typeface="+mj-ea"/>
                <a:ea typeface="+mj-ea"/>
              </a:rPr>
              <a:t>游乐</a:t>
            </a:r>
            <a:r>
              <a:rPr lang="zh-CN" altLang="en-US" sz="1100" b="1" u="sng" dirty="0">
                <a:latin typeface="+mj-ea"/>
                <a:ea typeface="+mj-ea"/>
              </a:rPr>
              <a:t>，</a:t>
            </a:r>
            <a:r>
              <a:rPr lang="en-US" sz="1100" b="1" u="sng" dirty="0" err="1">
                <a:latin typeface="+mj-ea"/>
                <a:ea typeface="+mj-ea"/>
              </a:rPr>
              <a:t>爱欲</a:t>
            </a:r>
            <a:r>
              <a:rPr lang="en-US" sz="1100" dirty="0" err="1">
                <a:latin typeface="+mj-ea"/>
                <a:ea typeface="+mj-ea"/>
              </a:rPr>
              <a:t>之语等</a:t>
            </a:r>
            <a:r>
              <a:rPr lang="zh-CN" altLang="en-US" sz="1100" dirty="0">
                <a:latin typeface="+mj-ea"/>
                <a:ea typeface="+mj-ea"/>
              </a:rPr>
              <a:t>；</a:t>
            </a:r>
            <a:r>
              <a:rPr lang="zh-CN" altLang="zh-CN" sz="1100" b="1" u="sng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处众杂语</a:t>
            </a:r>
            <a:r>
              <a:rPr lang="zh-CN" altLang="zh-CN" sz="11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；</a:t>
            </a:r>
            <a:r>
              <a:rPr lang="en-US" sz="1100" b="1" dirty="0" err="1">
                <a:latin typeface="+mj-ea"/>
                <a:ea typeface="+mj-ea"/>
              </a:rPr>
              <a:t>说</a:t>
            </a:r>
            <a:r>
              <a:rPr lang="en-US" sz="1100" b="1" u="sng" dirty="0" err="1">
                <a:latin typeface="+mj-ea"/>
                <a:ea typeface="+mj-ea"/>
              </a:rPr>
              <a:t>醉语及癫狂</a:t>
            </a:r>
            <a:r>
              <a:rPr lang="zh-CN" altLang="en-US" sz="1100" b="1" u="sng" dirty="0">
                <a:latin typeface="+mj-ea"/>
                <a:ea typeface="+mj-ea"/>
              </a:rPr>
              <a:t>语</a:t>
            </a:r>
            <a:r>
              <a:rPr lang="zh-CN" altLang="en-US" sz="1100" dirty="0">
                <a:latin typeface="+mj-ea"/>
                <a:ea typeface="+mj-ea"/>
              </a:rPr>
              <a:t>；</a:t>
            </a:r>
            <a:r>
              <a:rPr lang="en-US" sz="1100" b="1" dirty="0" err="1">
                <a:latin typeface="+mj-ea"/>
                <a:ea typeface="+mj-ea"/>
              </a:rPr>
              <a:t>说</a:t>
            </a:r>
            <a:r>
              <a:rPr lang="en-US" sz="1100" b="1" u="sng" dirty="0" err="1">
                <a:latin typeface="+mj-ea"/>
                <a:ea typeface="+mj-ea"/>
              </a:rPr>
              <a:t>邪命语</a:t>
            </a:r>
            <a:r>
              <a:rPr lang="zh-CN" altLang="en-US" sz="1100" dirty="0">
                <a:latin typeface="+mj-ea"/>
                <a:ea typeface="+mj-ea"/>
              </a:rPr>
              <a:t>七种。</a:t>
            </a:r>
            <a:endParaRPr lang="en-US" altLang="zh-CN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2953B-ADFA-468B-BB0D-9F627A62ED56}"/>
              </a:ext>
            </a:extLst>
          </p:cNvPr>
          <p:cNvSpPr txBox="1"/>
          <p:nvPr/>
        </p:nvSpPr>
        <p:spPr>
          <a:xfrm>
            <a:off x="2263617" y="2778471"/>
            <a:ext cx="911807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绮语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的具足条件：</a:t>
            </a:r>
            <a:r>
              <a:rPr lang="en-US" sz="1200" b="1" dirty="0" err="1">
                <a:latin typeface="+mj-ea"/>
                <a:ea typeface="+mj-ea"/>
              </a:rPr>
              <a:t>对境</a:t>
            </a:r>
            <a:r>
              <a:rPr lang="en-US" sz="1200" b="1" dirty="0">
                <a:latin typeface="+mj-ea"/>
                <a:ea typeface="+mj-ea"/>
              </a:rPr>
              <a:t>:  </a:t>
            </a:r>
            <a:r>
              <a:rPr lang="en-US" sz="1100" dirty="0" err="1">
                <a:latin typeface="+mj-ea"/>
                <a:ea typeface="+mj-ea"/>
              </a:rPr>
              <a:t>没有意义的所有事物</a:t>
            </a:r>
            <a:r>
              <a:rPr lang="en-US" sz="1200" b="1" dirty="0">
                <a:latin typeface="+mj-ea"/>
                <a:ea typeface="+mj-ea"/>
              </a:rPr>
              <a:t>。</a:t>
            </a:r>
            <a:r>
              <a:rPr lang="zh-CN" altLang="en-US" sz="1200" b="1" dirty="0">
                <a:latin typeface="+mj-ea"/>
                <a:ea typeface="+mj-ea"/>
              </a:rPr>
              <a:t>动机：</a:t>
            </a:r>
            <a:r>
              <a:rPr lang="en-US" sz="1100" dirty="0" err="1">
                <a:latin typeface="+mj-ea"/>
                <a:ea typeface="+mj-ea"/>
              </a:rPr>
              <a:t>清楚自己所要说的话</a:t>
            </a:r>
            <a:r>
              <a:rPr lang="zh-CN" altLang="en-US" sz="1100" dirty="0">
                <a:latin typeface="+mj-ea"/>
                <a:ea typeface="+mj-ea"/>
              </a:rPr>
              <a:t>，</a:t>
            </a:r>
            <a:r>
              <a:rPr lang="en-US" sz="1100" dirty="0" err="1">
                <a:latin typeface="+mj-ea"/>
                <a:ea typeface="+mj-ea"/>
              </a:rPr>
              <a:t>无论有没有伤害或阻碍他人的想法</a:t>
            </a:r>
            <a:r>
              <a:rPr lang="zh-CN" altLang="en-US" sz="1100" dirty="0">
                <a:latin typeface="+mj-ea"/>
                <a:ea typeface="+mj-ea"/>
              </a:rPr>
              <a:t>：</a:t>
            </a:r>
            <a:r>
              <a:rPr lang="en-US" sz="1100" dirty="0" err="1">
                <a:latin typeface="+mj-ea"/>
                <a:ea typeface="+mj-ea"/>
              </a:rPr>
              <a:t>只要</a:t>
            </a:r>
            <a:r>
              <a:rPr lang="zh-CN" altLang="en-US" sz="1100" dirty="0">
                <a:latin typeface="+mj-ea"/>
                <a:ea typeface="+mj-ea"/>
              </a:rPr>
              <a:t>由于</a:t>
            </a:r>
            <a:r>
              <a:rPr lang="en-US" sz="1100" dirty="0" err="1">
                <a:latin typeface="+mj-ea"/>
                <a:ea typeface="+mj-ea"/>
              </a:rPr>
              <a:t>贪嗔痴当中的任何</a:t>
            </a:r>
            <a:r>
              <a:rPr lang="zh-CN" altLang="en-US" sz="1100" dirty="0">
                <a:latin typeface="+mj-ea"/>
                <a:ea typeface="+mj-ea"/>
              </a:rPr>
              <a:t>一种</a:t>
            </a:r>
            <a:r>
              <a:rPr lang="en-US" sz="1100" dirty="0" err="1">
                <a:latin typeface="+mj-ea"/>
                <a:ea typeface="+mj-ea"/>
              </a:rPr>
              <a:t>原因</a:t>
            </a:r>
            <a:r>
              <a:rPr lang="zh-CN" altLang="en-US" sz="1100" b="1" dirty="0">
                <a:latin typeface="+mj-ea"/>
                <a:ea typeface="+mj-ea"/>
              </a:rPr>
              <a:t>，</a:t>
            </a:r>
            <a:r>
              <a:rPr lang="en-US" sz="1100" dirty="0" err="1">
                <a:latin typeface="+mj-ea"/>
                <a:ea typeface="+mj-ea"/>
              </a:rPr>
              <a:t>而生起想要讲无意义话语的想法</a:t>
            </a:r>
            <a:r>
              <a:rPr lang="en-US" sz="1100" dirty="0">
                <a:latin typeface="+mj-ea"/>
                <a:ea typeface="+mj-ea"/>
              </a:rPr>
              <a:t>。</a:t>
            </a:r>
            <a:r>
              <a:rPr lang="zh-CN" altLang="en-US" sz="1200" b="1" dirty="0">
                <a:latin typeface="+mj-ea"/>
                <a:ea typeface="+mj-ea"/>
              </a:rPr>
              <a:t>行动： </a:t>
            </a:r>
            <a:r>
              <a:rPr lang="zh-CN" altLang="en-US" sz="1100" dirty="0">
                <a:latin typeface="+mj-ea"/>
                <a:ea typeface="+mj-ea"/>
              </a:rPr>
              <a:t>表达了自己要说的话，</a:t>
            </a:r>
            <a:r>
              <a:rPr lang="en-US" sz="1100" dirty="0" err="1">
                <a:latin typeface="+mj-ea"/>
                <a:ea typeface="+mj-ea"/>
              </a:rPr>
              <a:t>无论有没有听者</a:t>
            </a:r>
            <a:r>
              <a:rPr lang="zh-CN" altLang="en-US" sz="1200" b="1" dirty="0">
                <a:latin typeface="+mj-ea"/>
                <a:ea typeface="+mj-ea"/>
              </a:rPr>
              <a:t>。</a:t>
            </a:r>
            <a:r>
              <a:rPr lang="en-US" sz="1200" b="1" dirty="0" err="1">
                <a:latin typeface="+mj-ea"/>
                <a:ea typeface="+mj-ea"/>
              </a:rPr>
              <a:t>结果</a:t>
            </a:r>
            <a:r>
              <a:rPr lang="zh-CN" altLang="en-US" sz="1200" b="1" dirty="0">
                <a:latin typeface="+mj-ea"/>
                <a:ea typeface="+mj-ea"/>
              </a:rPr>
              <a:t>：</a:t>
            </a:r>
            <a:r>
              <a:rPr lang="en-US" sz="1100" dirty="0" err="1">
                <a:latin typeface="+mj-ea"/>
                <a:ea typeface="+mj-ea"/>
              </a:rPr>
              <a:t>说完绮语</a:t>
            </a:r>
            <a:r>
              <a:rPr lang="en-US" sz="1100" dirty="0">
                <a:latin typeface="+mj-ea"/>
                <a:ea typeface="+mj-ea"/>
              </a:rPr>
              <a:t>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6A383-D4EB-41A1-8418-42A5B6C2C02E}"/>
              </a:ext>
            </a:extLst>
          </p:cNvPr>
          <p:cNvSpPr txBox="1"/>
          <p:nvPr/>
        </p:nvSpPr>
        <p:spPr>
          <a:xfrm>
            <a:off x="2263617" y="3292586"/>
            <a:ext cx="9379132" cy="13532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绮语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的果报</a:t>
            </a:r>
            <a:r>
              <a:rPr lang="zh-CN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endParaRPr lang="en-US" altLang="zh-CN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异熟果</a:t>
            </a:r>
            <a:r>
              <a:rPr lang="en-US" altLang="zh-CN" sz="1100" b="1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-</a:t>
            </a:r>
            <a:r>
              <a:rPr lang="en-US" sz="1100" dirty="0" err="1">
                <a:latin typeface="+mj-ea"/>
                <a:ea typeface="+mj-ea"/>
              </a:rPr>
              <a:t>因嗔恨心而说下地狱</a:t>
            </a:r>
            <a:r>
              <a:rPr lang="zh-CN" altLang="en-US" sz="1100" dirty="0">
                <a:latin typeface="+mj-ea"/>
                <a:ea typeface="+mj-ea"/>
              </a:rPr>
              <a:t>；</a:t>
            </a:r>
            <a:r>
              <a:rPr lang="en-US" sz="1100" dirty="0" err="1">
                <a:latin typeface="+mj-ea"/>
                <a:ea typeface="+mj-ea"/>
              </a:rPr>
              <a:t>因贪心而说转生饿鬼</a:t>
            </a:r>
            <a:r>
              <a:rPr lang="zh-CN" altLang="en-US" sz="1100" dirty="0">
                <a:latin typeface="+mj-ea"/>
                <a:ea typeface="+mj-ea"/>
              </a:rPr>
              <a:t>；</a:t>
            </a:r>
            <a:r>
              <a:rPr lang="en-US" sz="1100" dirty="0" err="1">
                <a:latin typeface="+mj-ea"/>
                <a:ea typeface="+mj-ea"/>
              </a:rPr>
              <a:t>因愚痴而说投生傍生</a:t>
            </a:r>
            <a:r>
              <a:rPr lang="zh-CN" altLang="en-US" sz="1100" b="1" dirty="0">
                <a:latin typeface="+mj-ea"/>
                <a:ea typeface="+mj-ea"/>
              </a:rPr>
              <a:t>。</a:t>
            </a:r>
            <a:endParaRPr lang="en-US" altLang="zh-CN" sz="11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1100" b="1" dirty="0" err="1">
                <a:latin typeface="+mj-ea"/>
                <a:ea typeface="+mj-ea"/>
              </a:rPr>
              <a:t>等流果</a:t>
            </a:r>
            <a:r>
              <a:rPr lang="en-US" sz="1100" b="1" dirty="0">
                <a:latin typeface="+mj-ea"/>
                <a:ea typeface="+mj-ea"/>
              </a:rPr>
              <a:t>: </a:t>
            </a:r>
            <a:r>
              <a:rPr lang="en-US" altLang="zh-CN" sz="1100" b="1" dirty="0">
                <a:latin typeface="+mj-ea"/>
                <a:ea typeface="+mj-ea"/>
              </a:rPr>
              <a:t>1.</a:t>
            </a:r>
            <a:r>
              <a:rPr lang="en-US" sz="1100" b="1" dirty="0">
                <a:latin typeface="+mj-ea"/>
                <a:ea typeface="+mj-ea"/>
              </a:rPr>
              <a:t>感受等流果</a:t>
            </a:r>
            <a:r>
              <a:rPr lang="zh-CN" altLang="en-US" sz="1100" dirty="0">
                <a:latin typeface="+mj-ea"/>
                <a:ea typeface="+mj-ea"/>
              </a:rPr>
              <a:t>：</a:t>
            </a:r>
            <a:r>
              <a:rPr lang="en-US" sz="1100" dirty="0" err="1">
                <a:latin typeface="+mj-ea"/>
                <a:ea typeface="+mj-ea"/>
              </a:rPr>
              <a:t>口才不好，说话没有分量，说什么别人都不爱听</a:t>
            </a:r>
            <a:r>
              <a:rPr lang="zh-CN" altLang="en-US" sz="1100" dirty="0">
                <a:latin typeface="+mj-ea"/>
                <a:ea typeface="+mj-ea"/>
              </a:rPr>
              <a:t>。</a:t>
            </a:r>
            <a:r>
              <a:rPr lang="en-US" altLang="zh-CN" sz="1100" b="1" dirty="0">
                <a:latin typeface="+mj-ea"/>
                <a:ea typeface="+mj-ea"/>
              </a:rPr>
              <a:t>2.</a:t>
            </a:r>
            <a:r>
              <a:rPr lang="en-US" sz="1100" b="1" dirty="0">
                <a:latin typeface="+mj-ea"/>
                <a:ea typeface="+mj-ea"/>
              </a:rPr>
              <a:t> </a:t>
            </a:r>
            <a:r>
              <a:rPr lang="en-US" sz="1100" b="1" dirty="0" err="1">
                <a:latin typeface="+mj-ea"/>
                <a:ea typeface="+mj-ea"/>
              </a:rPr>
              <a:t>同行等流果</a:t>
            </a:r>
            <a:r>
              <a:rPr lang="zh-CN" altLang="en-US" sz="1100" b="1" dirty="0">
                <a:latin typeface="+mj-ea"/>
                <a:ea typeface="+mj-ea"/>
              </a:rPr>
              <a:t>：</a:t>
            </a:r>
            <a:r>
              <a:rPr lang="en-US" sz="1100" dirty="0" err="1">
                <a:latin typeface="+mj-ea"/>
                <a:ea typeface="+mj-ea"/>
              </a:rPr>
              <a:t>今生也有</a:t>
            </a:r>
            <a:r>
              <a:rPr lang="zh-CN" altLang="en-US" sz="1100" dirty="0">
                <a:latin typeface="+mj-ea"/>
                <a:ea typeface="+mj-ea"/>
              </a:rPr>
              <a:t>说绮语</a:t>
            </a:r>
            <a:r>
              <a:rPr lang="en-US" sz="1100" dirty="0" err="1">
                <a:latin typeface="+mj-ea"/>
                <a:ea typeface="+mj-ea"/>
              </a:rPr>
              <a:t>的习气</a:t>
            </a:r>
            <a:r>
              <a:rPr lang="zh-CN" altLang="en-US" sz="1100" dirty="0">
                <a:latin typeface="+mj-ea"/>
                <a:ea typeface="+mj-ea"/>
              </a:rPr>
              <a:t>，</a:t>
            </a:r>
            <a:r>
              <a:rPr lang="en-US" sz="1100" dirty="0" err="1">
                <a:latin typeface="+mj-ea"/>
                <a:ea typeface="+mj-ea"/>
              </a:rPr>
              <a:t>喜欢说闲话</a:t>
            </a:r>
            <a:r>
              <a:rPr lang="zh-CN" altLang="en-US" sz="1100" dirty="0">
                <a:latin typeface="+mj-ea"/>
                <a:ea typeface="+mj-ea"/>
              </a:rPr>
              <a:t>。</a:t>
            </a:r>
            <a:endParaRPr lang="en-US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1100" b="1" dirty="0" err="1">
                <a:latin typeface="+mj-ea"/>
                <a:ea typeface="+mj-ea"/>
              </a:rPr>
              <a:t>增上果</a:t>
            </a:r>
            <a:r>
              <a:rPr lang="zh-CN" altLang="en-US" sz="1100" dirty="0">
                <a:latin typeface="+mj-ea"/>
                <a:ea typeface="+mj-ea"/>
              </a:rPr>
              <a:t>：</a:t>
            </a:r>
            <a:r>
              <a:rPr lang="en-US" sz="1100" dirty="0" err="1">
                <a:latin typeface="+mj-ea"/>
                <a:ea typeface="+mj-ea"/>
              </a:rPr>
              <a:t>转生在树不生果、季节颠倒、气候不稳定的地方</a:t>
            </a:r>
            <a:r>
              <a:rPr lang="en-US" sz="1100" b="1" dirty="0">
                <a:latin typeface="+mj-ea"/>
                <a:ea typeface="+mj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sz="1100" b="1" dirty="0" err="1">
                <a:latin typeface="+mj-ea"/>
                <a:ea typeface="+mj-ea"/>
              </a:rPr>
              <a:t>士用果</a:t>
            </a:r>
            <a:r>
              <a:rPr lang="zh-CN" altLang="en-US" sz="1100" b="1" dirty="0">
                <a:latin typeface="+mj-ea"/>
                <a:ea typeface="+mj-ea"/>
              </a:rPr>
              <a:t>：</a:t>
            </a:r>
            <a:r>
              <a:rPr lang="en-US" sz="1100" dirty="0" err="1">
                <a:latin typeface="+mj-ea"/>
                <a:ea typeface="+mj-ea"/>
              </a:rPr>
              <a:t>生生世世积累恶业</a:t>
            </a:r>
            <a:r>
              <a:rPr lang="zh-CN" altLang="en-US" sz="1100" dirty="0">
                <a:latin typeface="+mj-ea"/>
                <a:ea typeface="+mj-ea"/>
              </a:rPr>
              <a:t>，</a:t>
            </a:r>
            <a:r>
              <a:rPr lang="en-US" sz="1100" dirty="0" err="1">
                <a:latin typeface="+mj-ea"/>
                <a:ea typeface="+mj-ea"/>
              </a:rPr>
              <a:t>增长果报</a:t>
            </a:r>
            <a:r>
              <a:rPr lang="zh-CN" altLang="en-US" sz="1100" dirty="0">
                <a:latin typeface="+mj-ea"/>
                <a:ea typeface="+mj-ea"/>
              </a:rPr>
              <a:t>，在六道轮回中流转</a:t>
            </a:r>
            <a:r>
              <a:rPr lang="en-US" sz="1100" dirty="0">
                <a:latin typeface="+mj-ea"/>
                <a:ea typeface="+mj-ea"/>
              </a:rPr>
              <a:t>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9894C-7667-4A05-B470-AD9BC2C1C773}"/>
              </a:ext>
            </a:extLst>
          </p:cNvPr>
          <p:cNvSpPr txBox="1"/>
          <p:nvPr/>
        </p:nvSpPr>
        <p:spPr>
          <a:xfrm>
            <a:off x="2212919" y="1234747"/>
            <a:ext cx="8202297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绮语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的定义</a:t>
            </a:r>
            <a:r>
              <a:rPr lang="zh-CN" altLang="en-US" sz="1200" b="1" dirty="0">
                <a:latin typeface="+mj-ea"/>
                <a:ea typeface="+mj-ea"/>
                <a:sym typeface="+mn-ea"/>
              </a:rPr>
              <a:t>：</a:t>
            </a:r>
            <a:r>
              <a:rPr lang="zh-CN" altLang="zh-CN" sz="1100" b="1" dirty="0">
                <a:latin typeface="+mj-ea"/>
                <a:ea typeface="+mj-ea"/>
                <a:sym typeface="+mn-ea"/>
              </a:rPr>
              <a:t>凡是在贪嗔痴慢的基础上所讲的</a:t>
            </a:r>
            <a:r>
              <a:rPr lang="zh-CN" altLang="en-US" sz="1100" b="1" dirty="0">
                <a:latin typeface="+mj-ea"/>
                <a:ea typeface="+mj-ea"/>
                <a:sym typeface="+mn-ea"/>
              </a:rPr>
              <a:t>与佛法和解脱无关的</a:t>
            </a:r>
            <a:r>
              <a:rPr lang="zh-CN" altLang="zh-CN" sz="1100" b="1" dirty="0">
                <a:latin typeface="+mj-ea"/>
                <a:ea typeface="+mj-ea"/>
                <a:sym typeface="+mn-ea"/>
              </a:rPr>
              <a:t>毫无意义</a:t>
            </a:r>
            <a:r>
              <a:rPr lang="zh-CN" altLang="en-US" sz="1100" b="1" dirty="0">
                <a:latin typeface="+mj-ea"/>
                <a:ea typeface="+mj-ea"/>
                <a:sym typeface="+mn-ea"/>
              </a:rPr>
              <a:t>的语言</a:t>
            </a:r>
            <a:r>
              <a:rPr lang="zh-CN" altLang="zh-CN" sz="1100" b="1" dirty="0">
                <a:latin typeface="+mj-ea"/>
                <a:ea typeface="+mj-ea"/>
                <a:sym typeface="+mn-ea"/>
              </a:rPr>
              <a:t>，</a:t>
            </a:r>
            <a:r>
              <a:rPr lang="zh-CN" altLang="en-US" sz="1100" b="1" dirty="0">
                <a:latin typeface="+mj-ea"/>
                <a:ea typeface="+mj-ea"/>
                <a:sym typeface="+mn-ea"/>
              </a:rPr>
              <a:t>包括</a:t>
            </a:r>
            <a:r>
              <a:rPr lang="zh-CN" altLang="zh-CN" sz="1100" b="1" dirty="0">
                <a:latin typeface="+mj-ea"/>
                <a:ea typeface="+mj-ea"/>
                <a:sym typeface="+mn-ea"/>
              </a:rPr>
              <a:t>妄语、离间语、粗语</a:t>
            </a:r>
            <a:r>
              <a:rPr lang="zh-CN" altLang="en-US" sz="1100" dirty="0">
                <a:latin typeface="+mj-ea"/>
                <a:ea typeface="+mj-ea"/>
                <a:sym typeface="+mn-ea"/>
              </a:rPr>
              <a:t>。</a:t>
            </a:r>
            <a:endParaRPr lang="en-US" sz="11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C6F9FD-6924-4EDA-93A9-A62B8F5C8EB0}"/>
              </a:ext>
            </a:extLst>
          </p:cNvPr>
          <p:cNvSpPr txBox="1"/>
          <p:nvPr/>
        </p:nvSpPr>
        <p:spPr>
          <a:xfrm>
            <a:off x="2283857" y="4778554"/>
            <a:ext cx="9419483" cy="6155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检查罪业</a:t>
            </a:r>
            <a:r>
              <a:rPr lang="zh-CN" altLang="en-US" sz="110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sz="1100" dirty="0">
                <a:solidFill>
                  <a:schemeClr val="tx1"/>
                </a:solidFill>
                <a:latin typeface="+mj-ea"/>
                <a:ea typeface="+mj-ea"/>
              </a:rPr>
              <a:t>宣说斗讼竞诤语；乐说无关语，跟佛法、法义无关的闲言杂语；对外道的论典、咒语以爱乐心受持讽诵；在大众场合喜欢谈玩论、沉论、盗贼论、或者军事、政治、经济、爱情等，都是绮语；喜欢说嬉笑、游乐、爱欲等语言，比如淫秽、产生贪心等靡靡之音；或者说醉语、癫狂语；还有说一些邪命语</a:t>
            </a:r>
            <a:r>
              <a:rPr lang="zh-CN" altLang="en-US" sz="1100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D7A7E2-4315-44FB-B6C7-E9929EE3F0C7}"/>
              </a:ext>
            </a:extLst>
          </p:cNvPr>
          <p:cNvSpPr txBox="1"/>
          <p:nvPr/>
        </p:nvSpPr>
        <p:spPr>
          <a:xfrm>
            <a:off x="2212919" y="5380455"/>
            <a:ext cx="9490421" cy="8468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诚心发露忏悔</a:t>
            </a:r>
            <a:r>
              <a:rPr lang="zh-CN" altLang="en-US" sz="1000" b="1" dirty="0">
                <a:latin typeface="+mj-ea"/>
                <a:ea typeface="+mj-ea"/>
              </a:rPr>
              <a:t>：</a:t>
            </a:r>
            <a:r>
              <a:rPr lang="zh-CN" altLang="en-US" sz="1050" dirty="0">
                <a:latin typeface="+mj-ea"/>
                <a:ea typeface="+mj-ea"/>
              </a:rPr>
              <a:t>检查自己</a:t>
            </a:r>
            <a:r>
              <a:rPr lang="en-US" sz="1050" dirty="0" err="1">
                <a:latin typeface="+mj-ea"/>
                <a:ea typeface="+mj-ea"/>
              </a:rPr>
              <a:t>绮语的罪业</a:t>
            </a:r>
            <a:r>
              <a:rPr lang="zh-CN" altLang="en-US" sz="1050" dirty="0">
                <a:latin typeface="+mj-ea"/>
                <a:ea typeface="+mj-ea"/>
              </a:rPr>
              <a:t>，</a:t>
            </a:r>
            <a:r>
              <a:rPr lang="en-US" sz="1050" dirty="0" err="1">
                <a:latin typeface="+mj-ea"/>
                <a:ea typeface="+mj-ea"/>
              </a:rPr>
              <a:t>观想金刚萨埵时一边忏悔一边发露</a:t>
            </a:r>
            <a:r>
              <a:rPr lang="zh-CN" altLang="en-US" sz="1050" dirty="0">
                <a:latin typeface="+mj-ea"/>
                <a:ea typeface="+mj-ea"/>
              </a:rPr>
              <a:t>，</a:t>
            </a:r>
            <a:r>
              <a:rPr lang="en-US" sz="1050" dirty="0" err="1">
                <a:latin typeface="+mj-ea"/>
                <a:ea typeface="+mj-ea"/>
              </a:rPr>
              <a:t>就好像把毒药吐出来一般</a:t>
            </a:r>
            <a:r>
              <a:rPr lang="zh-CN" altLang="en-US" sz="1050" dirty="0">
                <a:latin typeface="+mj-ea"/>
                <a:ea typeface="+mj-ea"/>
              </a:rPr>
              <a:t>，</a:t>
            </a:r>
            <a:r>
              <a:rPr lang="en-US" sz="1050" dirty="0" err="1">
                <a:latin typeface="+mj-ea"/>
                <a:ea typeface="+mj-ea"/>
              </a:rPr>
              <a:t>以四种对治力来忏悔</a:t>
            </a:r>
            <a:r>
              <a:rPr lang="en-US" sz="1050" dirty="0">
                <a:latin typeface="+mj-ea"/>
                <a:ea typeface="+mj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+mj-ea"/>
                <a:ea typeface="+mj-ea"/>
              </a:rPr>
              <a:t>心中清晰的观想，并发愿，今后绝不说斗讼语、竞诤语、无关语、嬉笑、游乐、爱欲等语，也不说世间玩、沉、盗贼等论，不阅读、也不念诵能引发贪嗔的外道论典，纵遇命难，也不舍誓言，并发愿以正念摄持，说具有意义的语言。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715CC75-ED2F-4799-B374-8A7D8679CD8C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1867336" y="2593805"/>
            <a:ext cx="396281" cy="41549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36030C-EA98-41D1-8301-ACEAEBE04669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867336" y="2593805"/>
            <a:ext cx="396281" cy="137540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ADF5377-5B61-48AF-97B7-54D3ACBCAEBC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1867336" y="2593805"/>
            <a:ext cx="416521" cy="249252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E4D5BE4-9FF4-4CB2-8429-0E91D8382784}"/>
              </a:ext>
            </a:extLst>
          </p:cNvPr>
          <p:cNvCxnSpPr>
            <a:cxnSpLocks/>
          </p:cNvCxnSpPr>
          <p:nvPr/>
        </p:nvCxnSpPr>
        <p:spPr>
          <a:xfrm>
            <a:off x="1918034" y="2593804"/>
            <a:ext cx="345583" cy="321006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70C75C2-A9B2-401E-AEA8-971BB62F205A}"/>
              </a:ext>
            </a:extLst>
          </p:cNvPr>
          <p:cNvCxnSpPr>
            <a:cxnSpLocks/>
          </p:cNvCxnSpPr>
          <p:nvPr/>
        </p:nvCxnSpPr>
        <p:spPr>
          <a:xfrm flipV="1">
            <a:off x="1986150" y="1362650"/>
            <a:ext cx="194564" cy="1223474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F8138C1-6052-4234-9926-EFB01D991817}"/>
              </a:ext>
            </a:extLst>
          </p:cNvPr>
          <p:cNvCxnSpPr>
            <a:cxnSpLocks/>
          </p:cNvCxnSpPr>
          <p:nvPr/>
        </p:nvCxnSpPr>
        <p:spPr>
          <a:xfrm flipV="1">
            <a:off x="1902585" y="2248967"/>
            <a:ext cx="271034" cy="344837"/>
          </a:xfrm>
          <a:prstGeom prst="bentConnector3">
            <a:avLst>
              <a:gd name="adj1" fmla="val 6238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0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8E1F7-0E04-49A2-9AB7-B04DF227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06583"/>
            <a:ext cx="8761413" cy="40058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意恶业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12DD-6F15-40E1-B71A-CAE7CD11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0" y="1007168"/>
            <a:ext cx="11214680" cy="5462203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</a:pPr>
            <a:endParaRPr lang="en-US" altLang="zh-CN" sz="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5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chemeClr val="tx1"/>
                </a:solidFill>
              </a:rPr>
              <a:t>一，意恶业及其种类：</a:t>
            </a:r>
            <a:endParaRPr lang="en-US" altLang="zh-CN" sz="48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800" dirty="0">
                <a:solidFill>
                  <a:schemeClr val="tx1"/>
                </a:solidFill>
              </a:rPr>
              <a:t>          </a:t>
            </a:r>
            <a:r>
              <a:rPr lang="zh-CN" altLang="en-US" sz="4800" dirty="0">
                <a:solidFill>
                  <a:schemeClr val="tx1"/>
                </a:solidFill>
              </a:rPr>
              <a:t>意恶业指心造的罪业。包括</a:t>
            </a:r>
            <a:r>
              <a:rPr lang="en-US" altLang="zh-CN" sz="4800" dirty="0">
                <a:solidFill>
                  <a:schemeClr val="tx1"/>
                </a:solidFill>
              </a:rPr>
              <a:t> </a:t>
            </a:r>
            <a:r>
              <a:rPr lang="zh-CN" altLang="en-US" sz="4800" dirty="0">
                <a:solidFill>
                  <a:schemeClr val="tx1"/>
                </a:solidFill>
              </a:rPr>
              <a:t>贪心，害心，邪见。</a:t>
            </a:r>
            <a:endParaRPr lang="en-US" altLang="zh-CN" sz="48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chemeClr val="tx1"/>
                </a:solidFill>
              </a:rPr>
              <a:t>二，意恶与身恶，语恶的主要区别：</a:t>
            </a:r>
            <a:endParaRPr lang="en-US" altLang="zh-CN" sz="48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800" b="1" dirty="0">
                <a:solidFill>
                  <a:schemeClr val="tx1"/>
                </a:solidFill>
              </a:rPr>
              <a:t>       1 </a:t>
            </a:r>
            <a:r>
              <a:rPr lang="zh-CN" altLang="en-US" sz="4800" b="1" dirty="0">
                <a:solidFill>
                  <a:schemeClr val="tx1"/>
                </a:solidFill>
              </a:rPr>
              <a:t>，</a:t>
            </a:r>
            <a:r>
              <a:rPr lang="en-US" altLang="zh-CN" sz="4800" b="1" dirty="0">
                <a:solidFill>
                  <a:schemeClr val="tx1"/>
                </a:solidFill>
              </a:rPr>
              <a:t> </a:t>
            </a:r>
            <a:r>
              <a:rPr lang="zh-CN" altLang="en-US" sz="4800" b="1" dirty="0">
                <a:solidFill>
                  <a:schemeClr val="tx1"/>
                </a:solidFill>
              </a:rPr>
              <a:t>身恶，语恶可以转变成善业，但是意恶是没办法转变成善业的。</a:t>
            </a:r>
            <a:endParaRPr lang="en-US" altLang="zh-CN" sz="48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chemeClr val="tx1"/>
                </a:solidFill>
              </a:rPr>
              <a:t>索达吉堪布：该怎么理解对大菩萨开许的七种不善业？</a:t>
            </a:r>
            <a:r>
              <a:rPr lang="en-US" altLang="zh-CN" sz="4800" dirty="0">
                <a:solidFill>
                  <a:schemeClr val="tx1"/>
                </a:solidFill>
              </a:rPr>
              <a:t>《</a:t>
            </a:r>
            <a:r>
              <a:rPr lang="zh-CN" altLang="en-US" sz="4800" dirty="0">
                <a:solidFill>
                  <a:schemeClr val="tx1"/>
                </a:solidFill>
              </a:rPr>
              <a:t>大圆满心性休息大车疏</a:t>
            </a:r>
            <a:r>
              <a:rPr lang="en-US" altLang="zh-CN" sz="4800" dirty="0">
                <a:solidFill>
                  <a:schemeClr val="tx1"/>
                </a:solidFill>
              </a:rPr>
              <a:t>》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chemeClr val="tx1"/>
                </a:solidFill>
              </a:rPr>
              <a:t>问：该怎么理解对大菩萨开许的七种不善业？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dirty="0">
                <a:solidFill>
                  <a:schemeClr val="tx1"/>
                </a:solidFill>
              </a:rPr>
              <a:t>答：杀生之开许处：诸如大悲商主见到手持短矛的在家人（短矛黑人）为一己私欲而企图杀害许多人，为令他从无边的轮回中获得解脱而杀生；不与取之开许处：诸如有些人虽然富裕却以悭吝之心不作布施，在遭受饥荒生死攸关的危急时刻，为了使贫富二者同时得利而从富人处盗取财物施舍赈济贫困之人；邪淫之开许处：诸如婆罗门乐星童子为了避免她人因贪恋自己而死去，于是与其作不净行；妄语之开许处：诸如为救度必定遭杀的众生而说妄语；离间语之开许处：诸如为了制止某人受到恶友欺骗，将被引入恶趣而说离间语将二者分开；绮语之开许处：诸如为了使解除苦恼者的痛苦而讲说各种传说故事、滑稽可笑的绮语；恶语之开许处：诸如为制止某些人定是造罪的恶行而说恶语。</a:t>
            </a:r>
          </a:p>
          <a:p>
            <a:pPr marL="0" indent="0">
              <a:buNone/>
            </a:pPr>
            <a:r>
              <a:rPr lang="zh-CN" altLang="en-US" sz="4800" b="1" dirty="0">
                <a:solidFill>
                  <a:schemeClr val="tx1"/>
                </a:solidFill>
              </a:rPr>
              <a:t>在此等情况下身语的七种不善业可予以开许，因为这些不善业实际上是善业的缘故。意的三种不善业何时何地永不开许，因为这三者唯成不善业。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b="1" dirty="0">
                <a:solidFill>
                  <a:schemeClr val="tx1"/>
                </a:solidFill>
              </a:rPr>
              <a:t>生西法师讲记：</a:t>
            </a:r>
            <a:r>
              <a:rPr lang="zh-CN" altLang="en-US" sz="4800" dirty="0">
                <a:solidFill>
                  <a:schemeClr val="tx1"/>
                </a:solidFill>
              </a:rPr>
              <a:t>本来十不善业是属于自性罪，但是如果发心贤善，身三、语四可以转变成善业。虽然你做了如杀生、偷盗、邪淫、妄语、恶口等，但如果发心贤善，它可以不成为罪业，而且可以成为善业。尤其在菩萨乘当中，对把这些能够转为道用的很多窍诀都会讲。但基本上，意三是没办法的。只要你生起了贪心，这就是贪心，而害心和邪见也都是一样的。它们是自性罪当中的自性罪，不可以改变。（但是不是真的就完全没办法变成修行呢？也不是。贪心、害心和邪见生起来的时候，如果你有更深的</a:t>
            </a:r>
            <a:r>
              <a:rPr lang="zh-CN" altLang="en-US" sz="4800" b="1" dirty="0">
                <a:solidFill>
                  <a:schemeClr val="tx1"/>
                </a:solidFill>
              </a:rPr>
              <a:t>密宗见解</a:t>
            </a:r>
            <a:r>
              <a:rPr lang="zh-CN" altLang="en-US" sz="4800" dirty="0">
                <a:solidFill>
                  <a:schemeClr val="tx1"/>
                </a:solidFill>
              </a:rPr>
              <a:t>，能够知道它的本性，并真实安住它的本性，也算是把贪心、害心等能抉择为法身或者了知它本性而变成修行。）</a:t>
            </a:r>
          </a:p>
          <a:p>
            <a:pPr marL="0" indent="0">
              <a:buNone/>
            </a:pPr>
            <a:r>
              <a:rPr lang="zh-CN" altLang="en-US" sz="4800" dirty="0">
                <a:solidFill>
                  <a:schemeClr val="tx1"/>
                </a:solidFill>
              </a:rPr>
              <a:t>但是在平常的讲法当中，</a:t>
            </a:r>
            <a:r>
              <a:rPr lang="zh-CN" altLang="en-US" sz="4800" b="1" dirty="0">
                <a:solidFill>
                  <a:schemeClr val="tx1"/>
                </a:solidFill>
              </a:rPr>
              <a:t>菩萨乘</a:t>
            </a:r>
            <a:r>
              <a:rPr lang="zh-CN" altLang="en-US" sz="4800" dirty="0">
                <a:solidFill>
                  <a:schemeClr val="tx1"/>
                </a:solidFill>
              </a:rPr>
              <a:t>当中身三、语四可以通过贤善心，比如菩提心的摄持变成善业，但是贪心、害心和邪见是没办法变成善业的。</a:t>
            </a:r>
            <a:endParaRPr lang="en-US" altLang="zh-CN" sz="4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4800" b="1" dirty="0">
                <a:solidFill>
                  <a:schemeClr val="tx1"/>
                </a:solidFill>
              </a:rPr>
              <a:t>       2</a:t>
            </a:r>
            <a:r>
              <a:rPr lang="zh-CN" altLang="en-US" sz="4800" b="1" dirty="0">
                <a:solidFill>
                  <a:schemeClr val="tx1"/>
                </a:solidFill>
              </a:rPr>
              <a:t>，</a:t>
            </a:r>
            <a:r>
              <a:rPr lang="en-US" altLang="zh-CN" sz="4800" b="1" dirty="0">
                <a:solidFill>
                  <a:schemeClr val="tx1"/>
                </a:solidFill>
              </a:rPr>
              <a:t> </a:t>
            </a:r>
            <a:r>
              <a:rPr lang="zh-CN" altLang="en-US" sz="4800" b="1" dirty="0">
                <a:solidFill>
                  <a:schemeClr val="tx1"/>
                </a:solidFill>
              </a:rPr>
              <a:t>造意业比身业、语业更容易、更简单。</a:t>
            </a:r>
            <a:endParaRPr lang="en-US" altLang="zh-CN" sz="48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b="1" dirty="0">
                <a:solidFill>
                  <a:schemeClr val="tx1"/>
                </a:solidFill>
              </a:rPr>
              <a:t>生西法师讲记：</a:t>
            </a:r>
            <a:r>
              <a:rPr lang="zh-CN" altLang="en-US" sz="4800" dirty="0">
                <a:solidFill>
                  <a:schemeClr val="tx1"/>
                </a:solidFill>
              </a:rPr>
              <a:t>意业会很容易生起来；身，语业要观待很多因缘和条件。比如说杀生，你虽然有杀生的心，但敢不敢杀还是一回事；偷东西，你想要去拿但不敢去，需要观待因缘。本来造恶业就比造善业容易，而恶业中造意业比身、语业更容易、更简单（起心动念就具足了罪业的条件了）。如果我们从早到晚不注意、不安住正知正念，就不知道生了多少个贪心。有这样的讲法：一念贪心就是一次轮回，一念有可能就是一次轮回的因。像这样我们到底造了多少轮回的业？如果我们不仔细观察，会觉得自己的修行还不错，没造很大的过失。这可能是指我们身和语方面明显的过失没有造，但贪欲心为首的意恶业却是造了很多。</a:t>
            </a:r>
            <a:endParaRPr lang="en-US" altLang="zh-CN" sz="48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478C4-A411-4EDA-AFDE-E6AB1EA83B7A}"/>
              </a:ext>
            </a:extLst>
          </p:cNvPr>
          <p:cNvSpPr txBox="1"/>
          <p:nvPr/>
        </p:nvSpPr>
        <p:spPr>
          <a:xfrm>
            <a:off x="0" y="3409034"/>
            <a:ext cx="21004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十不善业之八</a:t>
            </a:r>
            <a:r>
              <a:rPr lang="en-US" altLang="zh-CN" sz="1600" b="1" dirty="0">
                <a:solidFill>
                  <a:schemeClr val="tx1"/>
                </a:solidFill>
              </a:rPr>
              <a:t>-</a:t>
            </a:r>
            <a:r>
              <a:rPr lang="zh-CN" altLang="en-US" sz="1600" b="1" dirty="0">
                <a:solidFill>
                  <a:schemeClr val="tx1"/>
                </a:solidFill>
              </a:rPr>
              <a:t>贪心</a:t>
            </a:r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3DACB-0615-43C1-95BE-21EC4D3659EC}"/>
              </a:ext>
            </a:extLst>
          </p:cNvPr>
          <p:cNvSpPr txBox="1"/>
          <p:nvPr/>
        </p:nvSpPr>
        <p:spPr>
          <a:xfrm>
            <a:off x="2272417" y="1201848"/>
            <a:ext cx="837028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贪心的含义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0E429-C731-4926-B2C2-F48191E686CC}"/>
              </a:ext>
            </a:extLst>
          </p:cNvPr>
          <p:cNvSpPr txBox="1"/>
          <p:nvPr/>
        </p:nvSpPr>
        <p:spPr>
          <a:xfrm>
            <a:off x="2243363" y="3382780"/>
            <a:ext cx="882463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贪心的果报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F21BA-4DC0-46FC-B7B0-98DD728545D4}"/>
              </a:ext>
            </a:extLst>
          </p:cNvPr>
          <p:cNvSpPr txBox="1"/>
          <p:nvPr/>
        </p:nvSpPr>
        <p:spPr>
          <a:xfrm>
            <a:off x="2259527" y="5931798"/>
            <a:ext cx="991352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贪心业的公案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2D9FD78-32DB-4609-9495-657E0D428F7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0403" y="1345381"/>
            <a:ext cx="172014" cy="2232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DBD7F0-D2E7-4B3A-9A66-597C2A1C82B3}"/>
              </a:ext>
            </a:extLst>
          </p:cNvPr>
          <p:cNvSpPr txBox="1"/>
          <p:nvPr/>
        </p:nvSpPr>
        <p:spPr>
          <a:xfrm>
            <a:off x="5516578" y="1509624"/>
            <a:ext cx="1158844" cy="4428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13DB85-AEDB-4B96-A4A9-BC7F51AE7AA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100403" y="3578311"/>
            <a:ext cx="159124" cy="2497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118A79D-430E-4D7F-9955-B8A2E92B5752}"/>
              </a:ext>
            </a:extLst>
          </p:cNvPr>
          <p:cNvSpPr txBox="1"/>
          <p:nvPr/>
        </p:nvSpPr>
        <p:spPr>
          <a:xfrm>
            <a:off x="2268052" y="6447035"/>
            <a:ext cx="932507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观修思路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C2A42E4-0E10-4D0C-9EFC-65B06E26194A}"/>
              </a:ext>
            </a:extLst>
          </p:cNvPr>
          <p:cNvCxnSpPr>
            <a:cxnSpLocks/>
            <a:stCxn id="2" idx="3"/>
            <a:endCxn id="52" idx="1"/>
          </p:cNvCxnSpPr>
          <p:nvPr/>
        </p:nvCxnSpPr>
        <p:spPr>
          <a:xfrm>
            <a:off x="2100403" y="3578311"/>
            <a:ext cx="167649" cy="30122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FED485-EC0E-472F-8BDC-11B295857DFE}"/>
              </a:ext>
            </a:extLst>
          </p:cNvPr>
          <p:cNvSpPr txBox="1"/>
          <p:nvPr/>
        </p:nvSpPr>
        <p:spPr>
          <a:xfrm>
            <a:off x="3408361" y="757308"/>
            <a:ext cx="828291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b="1" dirty="0"/>
              <a:t>贪心的定义</a:t>
            </a:r>
            <a:r>
              <a:rPr lang="zh-CN" altLang="en-US" sz="1000" dirty="0"/>
              <a:t>：</a:t>
            </a:r>
            <a:r>
              <a:rPr lang="zh-CN" altLang="en-US" sz="1000" b="1" dirty="0">
                <a:solidFill>
                  <a:schemeClr val="tx1"/>
                </a:solidFill>
              </a:rPr>
              <a:t>当看到他人的财物内心感觉喜爱时，生起这样的念头：我能拥有这些该多好啊！或是想用非法手段获取财物，这种</a:t>
            </a:r>
            <a:r>
              <a:rPr lang="zh-CN" altLang="en-US" sz="1000" b="1" u="sng" dirty="0">
                <a:solidFill>
                  <a:schemeClr val="tx1"/>
                </a:solidFill>
              </a:rPr>
              <a:t>念头</a:t>
            </a:r>
            <a:r>
              <a:rPr lang="zh-CN" altLang="en-US" sz="1000" b="1" dirty="0">
                <a:solidFill>
                  <a:schemeClr val="tx1"/>
                </a:solidFill>
              </a:rPr>
              <a:t>就叫贪心。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zh-CN" altLang="en-US" sz="1000" b="1" dirty="0">
                <a:solidFill>
                  <a:schemeClr val="tx1"/>
                </a:solidFill>
                <a:latin typeface="+mj-ea"/>
              </a:rPr>
              <a:t>            凡是对别人的财物生起谋求的</a:t>
            </a:r>
            <a:r>
              <a:rPr lang="zh-CN" altLang="en-US" sz="1000" b="1" u="sng" dirty="0">
                <a:solidFill>
                  <a:schemeClr val="tx1"/>
                </a:solidFill>
                <a:latin typeface="+mj-ea"/>
              </a:rPr>
              <a:t>心态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</a:rPr>
              <a:t>都属于是贪心。</a:t>
            </a:r>
            <a:endParaRPr 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D08C19-DCB1-4864-A042-0691F7D9CA91}"/>
              </a:ext>
            </a:extLst>
          </p:cNvPr>
          <p:cNvSpPr txBox="1"/>
          <p:nvPr/>
        </p:nvSpPr>
        <p:spPr>
          <a:xfrm>
            <a:off x="3409367" y="1180083"/>
            <a:ext cx="7825984" cy="5178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贪心的种类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sz="10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广义狭义之分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广义的贪心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包含了对财，色，名，甚至对解脱的欲望；</a:t>
            </a:r>
            <a:r>
              <a:rPr lang="zh-CN" altLang="en-US" sz="1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狭义的贪心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对名利的贪图心。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，不好与好之分：</a:t>
            </a:r>
            <a:r>
              <a:rPr lang="zh-CN" altLang="en-US" sz="1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不好的贪心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世俗红尘的欲望，如果过度，会毁掉自己；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好的贪心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解脱的欲望，是修行，成佛的动力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2BE054-7E53-4938-AD95-C8EE50D31633}"/>
              </a:ext>
            </a:extLst>
          </p:cNvPr>
          <p:cNvSpPr txBox="1"/>
          <p:nvPr/>
        </p:nvSpPr>
        <p:spPr>
          <a:xfrm>
            <a:off x="3383193" y="1692353"/>
            <a:ext cx="8647781" cy="797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/>
              <a:t>贪心业的具足条件：</a:t>
            </a:r>
            <a:endParaRPr lang="en-US" altLang="zh-CN" sz="1000" b="1" dirty="0"/>
          </a:p>
          <a:p>
            <a:pPr>
              <a:lnSpc>
                <a:spcPct val="150000"/>
              </a:lnSpc>
            </a:pPr>
            <a:r>
              <a:rPr lang="en-US" altLang="zh-CN" sz="1000" b="1" dirty="0"/>
              <a:t>1</a:t>
            </a:r>
            <a:r>
              <a:rPr lang="zh-CN" altLang="en-US" sz="1000" b="1" dirty="0"/>
              <a:t>，上师教授的四个具足条件：</a:t>
            </a:r>
            <a:r>
              <a:rPr lang="zh-CN" altLang="en-US" sz="1100" b="1" dirty="0">
                <a:solidFill>
                  <a:schemeClr val="tx1"/>
                </a:solidFill>
              </a:rPr>
              <a:t>对镜，动机，行动，结果</a:t>
            </a:r>
            <a:endParaRPr lang="en-US" altLang="zh-CN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/>
                </a:solidFill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</a:rPr>
              <a:t>，</a:t>
            </a:r>
            <a:r>
              <a:rPr lang="zh-CN" altLang="en-US" sz="1100" b="1" dirty="0">
                <a:solidFill>
                  <a:schemeClr val="tx2"/>
                </a:solidFill>
              </a:rPr>
              <a:t>菩提道次第广论：</a:t>
            </a:r>
            <a:r>
              <a:rPr lang="zh-CN" altLang="en-US" sz="1100" b="1" dirty="0"/>
              <a:t>事；贪欲的意乐（分三：想</a:t>
            </a:r>
            <a:r>
              <a:rPr lang="zh-CN" altLang="en-US" sz="1100" dirty="0"/>
              <a:t>，</a:t>
            </a:r>
            <a:r>
              <a:rPr lang="zh-CN" altLang="en-US" sz="1100" b="1" dirty="0"/>
              <a:t>烦恼，等起）；贪欲的加行；贪欲之究竟（分三：真实；圆满之量；非圆满贪欲）。</a:t>
            </a:r>
            <a:r>
              <a:rPr lang="zh-CN" altLang="en-US" sz="1100" dirty="0"/>
              <a:t> 　　　</a:t>
            </a:r>
            <a:endParaRPr lang="en-US" altLang="zh-CN" sz="1100" b="1" dirty="0">
              <a:solidFill>
                <a:schemeClr val="tx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B3EEA9-B89F-49D1-B2DC-046D97DD42FC}"/>
              </a:ext>
            </a:extLst>
          </p:cNvPr>
          <p:cNvSpPr txBox="1"/>
          <p:nvPr/>
        </p:nvSpPr>
        <p:spPr>
          <a:xfrm>
            <a:off x="3242179" y="2998930"/>
            <a:ext cx="8647782" cy="2970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/>
              <a:t>异熟果</a:t>
            </a:r>
            <a:r>
              <a:rPr lang="en-US" altLang="zh-CN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: 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嗔心堕入地狱，贪心转生饿鬼道，愚痴转生旁生道。 在饿鬼道和旁生道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没有衣食，即便是抛弃的粪秽也难以得到，在恶趣中经历漫长的痛苦。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8E3EA3-4703-4979-8ED4-CC8383BC2403}"/>
              </a:ext>
            </a:extLst>
          </p:cNvPr>
          <p:cNvSpPr txBox="1"/>
          <p:nvPr/>
        </p:nvSpPr>
        <p:spPr>
          <a:xfrm>
            <a:off x="3192615" y="3328565"/>
            <a:ext cx="8946599" cy="7487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/>
              <a:t>等流果</a:t>
            </a:r>
            <a:r>
              <a:rPr lang="en-US" altLang="zh-CN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lang="en-CA" altLang="zh-CN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A,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感受等流果：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即使以善业力恢复了人身，仍然贫穷下劣，乞讨也是一无所获，纵然有少许收获也被人剥夺，没有自在享受的福分。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2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凡事不能称心如意，经常事与愿违，遭遇不幸。（大圆满前行引导文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•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普贤上师言教）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</a:t>
            </a:r>
            <a:r>
              <a:rPr lang="en-CA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B,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行等流果：下一世生而为人时仍然很贪心。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990F72-299F-4360-BA97-6BD09E78EEDB}"/>
              </a:ext>
            </a:extLst>
          </p:cNvPr>
          <p:cNvSpPr txBox="1"/>
          <p:nvPr/>
        </p:nvSpPr>
        <p:spPr>
          <a:xfrm>
            <a:off x="3259404" y="4058915"/>
            <a:ext cx="3114236" cy="5178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增上果</a:t>
            </a:r>
            <a:r>
              <a:rPr lang="en-US" altLang="zh-CN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: 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生处庄稼荒芜，地时恶劣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痛苦层出不穷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de</a:t>
            </a:r>
            <a:r>
              <a:rPr lang="zh-CN" altLang="en-US" sz="10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8EBEEE-1ABA-429E-86EB-AB1E6AD8BBDD}"/>
              </a:ext>
            </a:extLst>
          </p:cNvPr>
          <p:cNvSpPr txBox="1"/>
          <p:nvPr/>
        </p:nvSpPr>
        <p:spPr>
          <a:xfrm>
            <a:off x="3220194" y="4395679"/>
            <a:ext cx="7115044" cy="2870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士用果</a:t>
            </a: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恶业与日俱增，世世代代辗转延续茫茫无边的痛苦，恶业越来越向上增长，依次终将漂泊在茫茫无际的轮回之中。</a:t>
            </a: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5F6BB00-4B75-4525-86C8-5E6D15EC6917}"/>
              </a:ext>
            </a:extLst>
          </p:cNvPr>
          <p:cNvSpPr txBox="1"/>
          <p:nvPr/>
        </p:nvSpPr>
        <p:spPr>
          <a:xfrm>
            <a:off x="3383193" y="2578936"/>
            <a:ext cx="3634213" cy="28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贪心五法：耽著心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贪婪心 饕餮心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谋略心 覆蔽心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7A121AE0-4962-44FD-B148-417B55B66F98}"/>
              </a:ext>
            </a:extLst>
          </p:cNvPr>
          <p:cNvCxnSpPr>
            <a:cxnSpLocks/>
          </p:cNvCxnSpPr>
          <p:nvPr/>
        </p:nvCxnSpPr>
        <p:spPr>
          <a:xfrm>
            <a:off x="3109445" y="1353809"/>
            <a:ext cx="285117" cy="14193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30A351-53A7-4C28-B217-877E5BEAFE2B}"/>
              </a:ext>
            </a:extLst>
          </p:cNvPr>
          <p:cNvSpPr txBox="1"/>
          <p:nvPr/>
        </p:nvSpPr>
        <p:spPr>
          <a:xfrm>
            <a:off x="2243363" y="5007288"/>
            <a:ext cx="1489737" cy="326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</a:rPr>
              <a:t>贪心的忏悔与对治</a:t>
            </a:r>
            <a:endParaRPr lang="en-US" sz="1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A203235-5686-47AB-90C8-8588E638A3CE}"/>
              </a:ext>
            </a:extLst>
          </p:cNvPr>
          <p:cNvCxnSpPr>
            <a:cxnSpLocks/>
            <a:stCxn id="8" idx="3"/>
            <a:endCxn id="77" idx="1"/>
          </p:cNvCxnSpPr>
          <p:nvPr/>
        </p:nvCxnSpPr>
        <p:spPr>
          <a:xfrm flipV="1">
            <a:off x="3125826" y="3147465"/>
            <a:ext cx="116353" cy="3788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FE05E-F832-488D-A508-A777CACF16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25826" y="3526313"/>
            <a:ext cx="133578" cy="12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A286A5-3A87-4470-9314-AF42E1CF1DB6}"/>
              </a:ext>
            </a:extLst>
          </p:cNvPr>
          <p:cNvCxnSpPr>
            <a:cxnSpLocks/>
            <a:stCxn id="8" idx="3"/>
            <a:endCxn id="80" idx="1"/>
          </p:cNvCxnSpPr>
          <p:nvPr/>
        </p:nvCxnSpPr>
        <p:spPr>
          <a:xfrm>
            <a:off x="3125826" y="3526313"/>
            <a:ext cx="133578" cy="79155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E92DE-BD38-49B1-982F-95433CCD7BC3}"/>
              </a:ext>
            </a:extLst>
          </p:cNvPr>
          <p:cNvCxnSpPr>
            <a:cxnSpLocks/>
          </p:cNvCxnSpPr>
          <p:nvPr/>
        </p:nvCxnSpPr>
        <p:spPr>
          <a:xfrm>
            <a:off x="3121524" y="3515708"/>
            <a:ext cx="125801" cy="10128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87E781-1EF5-4568-9295-15B86E151238}"/>
              </a:ext>
            </a:extLst>
          </p:cNvPr>
          <p:cNvSpPr txBox="1"/>
          <p:nvPr/>
        </p:nvSpPr>
        <p:spPr>
          <a:xfrm>
            <a:off x="3947921" y="4807646"/>
            <a:ext cx="82065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忏悔：</a:t>
            </a:r>
            <a:r>
              <a:rPr lang="zh-CN" altLang="en-US" sz="1000" b="1" dirty="0"/>
              <a:t>发誓以后不再有贪心，至诚忏悔以前的贪心不善业，没有办法回忆起来的，从无始以来所造的贪欲不善行，全部忏悔</a:t>
            </a:r>
            <a:r>
              <a:rPr lang="zh-CN" altLang="en-US" sz="1000" dirty="0"/>
              <a:t>。</a:t>
            </a:r>
            <a:endParaRPr lang="en-US" altLang="zh-CN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对治：</a:t>
            </a:r>
            <a:endParaRPr lang="en-US" altLang="zh-CN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1000" b="1" dirty="0"/>
              <a:t>经常受一些苦，以知足少欲对治。（生西法师讲记）</a:t>
            </a:r>
            <a:endParaRPr lang="en-US" altLang="zh-CN" sz="1000" b="1" dirty="0"/>
          </a:p>
          <a:p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1000" b="1" dirty="0"/>
              <a:t>常常知足少欲、乐行布施，处于无执的心境中。</a:t>
            </a:r>
            <a:r>
              <a:rPr lang="en-US" altLang="zh-CN" sz="1000" b="1" dirty="0"/>
              <a:t>《</a:t>
            </a:r>
            <a:r>
              <a:rPr lang="zh-CN" altLang="en-US" sz="1000" b="1" dirty="0"/>
              <a:t>正法念处经讲记</a:t>
            </a:r>
            <a:r>
              <a:rPr lang="en-US" altLang="zh-CN" sz="1000" b="1" dirty="0"/>
              <a:t>》</a:t>
            </a:r>
          </a:p>
          <a:p>
            <a:r>
              <a:rPr lang="en-US" altLang="zh-CN" sz="1000" b="1" dirty="0"/>
              <a:t>3</a:t>
            </a:r>
            <a:r>
              <a:rPr lang="zh-CN" altLang="en-US" sz="1000" b="1" dirty="0"/>
              <a:t>，修行人应在自己起心动念处详加勘察，到底对何人、何物、何法耽著， 察见有耽著之心，就立即自责或持咒念佛来转念，不令其相续。 </a:t>
            </a:r>
            <a:r>
              <a:rPr lang="en-US" altLang="zh-CN" sz="1000" b="1" dirty="0"/>
              <a:t>《</a:t>
            </a:r>
            <a:r>
              <a:rPr lang="zh-CN" altLang="en-US" sz="1000" b="1" dirty="0"/>
              <a:t>因果的奥秘</a:t>
            </a:r>
            <a:r>
              <a:rPr lang="en-US" altLang="zh-CN" sz="1000" b="1" dirty="0"/>
              <a:t>》 </a:t>
            </a:r>
            <a:r>
              <a:rPr lang="zh-CN" altLang="en-US" sz="1000" b="1" dirty="0"/>
              <a:t>（益西彭措堪布）</a:t>
            </a:r>
            <a:endParaRPr lang="en-US" altLang="zh-CN" sz="1000" b="1" dirty="0"/>
          </a:p>
          <a:p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，如何面对贪心</a:t>
            </a: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慧灯之光第十册</a:t>
            </a:r>
            <a:endParaRPr 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B39A0D-F722-4042-844F-D495F4468919}"/>
                  </a:ext>
                </a:extLst>
              </p:cNvPr>
              <p:cNvSpPr txBox="1"/>
              <p:nvPr/>
            </p:nvSpPr>
            <p:spPr>
              <a:xfrm>
                <a:off x="3252003" y="5972643"/>
                <a:ext cx="85785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</a:t>
                </a:r>
                <a:r>
                  <a:rPr lang="en-US" altLang="zh-CN" sz="1000" dirty="0"/>
                  <a:t> </a:t>
                </a:r>
                <a:r>
                  <a:rPr lang="en-US" altLang="zh-CN" sz="1000" b="1" dirty="0"/>
                  <a:t>《</a:t>
                </a:r>
                <a:r>
                  <a:rPr lang="zh-CN" altLang="en-US" sz="1000" b="1" dirty="0"/>
                  <a:t>贤愚经</a:t>
                </a:r>
                <a:r>
                  <a:rPr lang="en-US" altLang="zh-CN" sz="1000" b="1" dirty="0"/>
                  <a:t>》</a:t>
                </a:r>
                <a:r>
                  <a:rPr lang="zh-CN" altLang="en-US" sz="1000" b="1" dirty="0"/>
                  <a:t>中的顶生王因缘公案</a:t>
                </a:r>
                <a:r>
                  <a:rPr lang="zh-CN" altLang="en-US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；</a:t>
                </a:r>
                <a:r>
                  <a:rPr lang="en-US" altLang="zh-CN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2</a:t>
                </a:r>
                <a:r>
                  <a:rPr lang="zh-CN" altLang="en-US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</a:t>
                </a:r>
                <a:r>
                  <a:rPr lang="en-US" altLang="zh-CN" sz="1000" b="1" dirty="0"/>
                  <a:t> 《</a:t>
                </a:r>
                <a:r>
                  <a:rPr lang="zh-CN" altLang="en-US" sz="1000" b="1" dirty="0"/>
                  <a:t>释迦佛广传</a:t>
                </a:r>
                <a:r>
                  <a:rPr lang="en-US" altLang="zh-CN" sz="1000" b="1" dirty="0"/>
                  <a:t>》</a:t>
                </a:r>
                <a:r>
                  <a:rPr lang="zh-CN" altLang="en-US" sz="1000" b="1" dirty="0"/>
                  <a:t>中的桑嘎拉商主公案；</a:t>
                </a:r>
                <a:r>
                  <a:rPr lang="en-US" altLang="zh-CN" sz="1000" b="1" dirty="0"/>
                  <a:t>3</a:t>
                </a:r>
                <a:r>
                  <a:rPr lang="zh-CN" altLang="en-US" sz="1000" b="1" dirty="0"/>
                  <a:t>，</a:t>
                </a:r>
                <a:r>
                  <a:rPr lang="en-US" altLang="zh-CN" sz="1000" b="1" dirty="0"/>
                  <a:t> 《</a:t>
                </a:r>
                <a:r>
                  <a:rPr lang="zh-CN" altLang="en-US" sz="1000" b="1" i="1" dirty="0"/>
                  <a:t>渔夫和金鱼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000" b="1" dirty="0"/>
                      <m:t>⟫</m:t>
                    </m:r>
                  </m:oMath>
                </a14:m>
                <a:r>
                  <a:rPr lang="zh-CN" altLang="en-US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的故事</a:t>
                </a:r>
                <a:endParaRPr lang="en-US" sz="1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B39A0D-F722-4042-844F-D495F4468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03" y="5972643"/>
                <a:ext cx="8578504" cy="246221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124D5BE-25EA-4A0E-B181-B19DA8828393}"/>
              </a:ext>
            </a:extLst>
          </p:cNvPr>
          <p:cNvCxnSpPr>
            <a:cxnSpLocks/>
          </p:cNvCxnSpPr>
          <p:nvPr/>
        </p:nvCxnSpPr>
        <p:spPr>
          <a:xfrm flipV="1">
            <a:off x="3092721" y="957363"/>
            <a:ext cx="298916" cy="38801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2EF646-AE16-4279-96B9-5C082B92783D}"/>
              </a:ext>
            </a:extLst>
          </p:cNvPr>
          <p:cNvCxnSpPr>
            <a:stCxn id="5" idx="3"/>
          </p:cNvCxnSpPr>
          <p:nvPr/>
        </p:nvCxnSpPr>
        <p:spPr>
          <a:xfrm>
            <a:off x="3109445" y="1345381"/>
            <a:ext cx="2851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3F5A2A-62B0-47EC-83BD-50C300B94F83}"/>
              </a:ext>
            </a:extLst>
          </p:cNvPr>
          <p:cNvCxnSpPr>
            <a:stCxn id="5" idx="3"/>
            <a:endCxn id="5" idx="3"/>
          </p:cNvCxnSpPr>
          <p:nvPr/>
        </p:nvCxnSpPr>
        <p:spPr>
          <a:xfrm>
            <a:off x="3109445" y="13453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0D5E2F0-25B4-4E40-B3B0-7703F2C546B1}"/>
              </a:ext>
            </a:extLst>
          </p:cNvPr>
          <p:cNvCxnSpPr>
            <a:stCxn id="5" idx="3"/>
            <a:endCxn id="74" idx="1"/>
          </p:cNvCxnSpPr>
          <p:nvPr/>
        </p:nvCxnSpPr>
        <p:spPr>
          <a:xfrm>
            <a:off x="3109445" y="1345381"/>
            <a:ext cx="273748" cy="7457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186F094-7952-427A-8B3F-2F5108DB5612}"/>
              </a:ext>
            </a:extLst>
          </p:cNvPr>
          <p:cNvCxnSpPr>
            <a:stCxn id="29" idx="3"/>
          </p:cNvCxnSpPr>
          <p:nvPr/>
        </p:nvCxnSpPr>
        <p:spPr>
          <a:xfrm flipV="1">
            <a:off x="3733100" y="4915949"/>
            <a:ext cx="268449" cy="25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090F9F0-2041-48E2-AE4D-665143E2EE73}"/>
              </a:ext>
            </a:extLst>
          </p:cNvPr>
          <p:cNvCxnSpPr>
            <a:stCxn id="29" idx="3"/>
          </p:cNvCxnSpPr>
          <p:nvPr/>
        </p:nvCxnSpPr>
        <p:spPr>
          <a:xfrm flipV="1">
            <a:off x="3733100" y="5084439"/>
            <a:ext cx="268449" cy="85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7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C4B2-70A5-4755-8BCB-248CFD2A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71" y="857200"/>
            <a:ext cx="8761413" cy="772209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</a:rPr>
              <a:t>贪心的含义</a:t>
            </a:r>
            <a:br>
              <a:rPr lang="en-US" altLang="zh-CN" sz="2800" b="1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9723B-A03A-48AD-A865-C28D151289A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154954" y="1343609"/>
                <a:ext cx="9792679" cy="446625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400" b="1" dirty="0">
                    <a:solidFill>
                      <a:schemeClr val="tx1"/>
                    </a:solidFill>
                    <a:effectLst/>
                  </a:rPr>
                  <a:t>一，</a:t>
                </a:r>
                <a:r>
                  <a:rPr lang="zh-CN" altLang="en-US" sz="14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对贪心的几种释义：</a:t>
                </a:r>
                <a:endParaRPr lang="en-US" altLang="zh-CN" sz="1400" b="1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000" b="1" dirty="0">
                    <a:solidFill>
                      <a:schemeClr val="tx1"/>
                    </a:solidFill>
                    <a:effectLst/>
                    <a:ea typeface="+mj-ea"/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10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sz="10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：当看到他人的财物内心感觉喜爱时，就很容易生起这样的念头：我能拥有这些该多好啊！或是想用非法手段获取财物，这种</a:t>
                </a:r>
                <a:r>
                  <a:rPr lang="zh-CN" altLang="en-US" sz="1000" b="1" u="sng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念头</a:t>
                </a:r>
                <a:r>
                  <a:rPr lang="zh-CN" altLang="en-US" sz="10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就叫贪心。</a:t>
                </a:r>
                <a:endParaRPr lang="en-US" altLang="zh-CN" sz="1000" b="1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1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  <m:r>
                      <a:rPr lang="zh-CN" altLang="en-US" sz="1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10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大圆满前行引导文</a:t>
                </a:r>
                <a:r>
                  <a:rPr lang="en-US" altLang="zh-CN" sz="10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•</a:t>
                </a:r>
                <a:r>
                  <a:rPr lang="zh-CN" altLang="en-US" sz="10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0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：</a:t>
                </a:r>
                <a:r>
                  <a:rPr lang="zh-CN" altLang="en-US" sz="10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对于他人的财物，心里打着“如果这财物为我所有那该多好”的如意算盘，并且三番五次地思量：我有什么办法才能将这份财产弄到手中据为己有呢？诸如此类凡是对别人的财物生起谋求的</a:t>
                </a:r>
                <a:r>
                  <a:rPr lang="zh-CN" altLang="en-US" sz="1000" b="1" u="sng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心态</a:t>
                </a:r>
                <a:r>
                  <a:rPr lang="zh-CN" altLang="en-US" sz="10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都属于是贪心。</a:t>
                </a:r>
                <a:endParaRPr lang="en-US" altLang="zh-CN" sz="1000" b="1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1000" b="1" dirty="0">
                    <a:solidFill>
                      <a:schemeClr val="tx1"/>
                    </a:solidFill>
                    <a:effectLst/>
                    <a:ea typeface="+mj-ea"/>
                  </a:rPr>
                  <a:t>3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10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菩提道次第广论</a:t>
                </a:r>
                <a14:m>
                  <m:oMath xmlns:m="http://schemas.openxmlformats.org/officeDocument/2006/math">
                    <m:r>
                      <a:rPr lang="zh-CN" altLang="en-US" sz="10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：</a:t>
                </a:r>
                <a:r>
                  <a:rPr lang="zh-CN" altLang="en-US" sz="10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贪欲之事指贪图他人财物，完整的贪欲心态必须具备五法</a:t>
                </a:r>
                <a:r>
                  <a:rPr lang="en-US" altLang="zh-CN" sz="10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(</a:t>
                </a:r>
                <a:r>
                  <a:rPr lang="zh-CN" altLang="en-US" sz="10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详述见下）。</a:t>
                </a:r>
                <a:endParaRPr lang="en-US" altLang="zh-CN" sz="1000" b="1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altLang="zh-CN" sz="1000" b="1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4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二，贪心的种类</a:t>
                </a:r>
                <a:endParaRPr lang="en-US" altLang="zh-CN" sz="1400" b="1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  <m:r>
                      <a:rPr lang="zh-CN" alt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贪心有广义和狭义之分。广义的贪心包含了对财，色，名，甚至对解脱的欲望。狭义的贪心仅仅是对名利的贪图心。</a:t>
                </a:r>
                <a:endParaRPr lang="en-US" altLang="zh-CN" sz="10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          贪心（欲望）有不好和好之分。不好的贪心指对世俗红尘的欲望，如果过度，会毁掉自己。好的贪心指解脱的欲望，是修行，成佛的动力。</a:t>
                </a:r>
                <a:endParaRPr lang="en-US" altLang="zh-CN" sz="10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生西法师讲记：贪欲心，有对人、财产、地位、名声、赞叹等多种贪心。这里主要以贪财为例进行宣讲，以此类推，举一反三，贪财如是，贪人、贪地位、贪名声也是如是。</a:t>
                </a:r>
                <a:endParaRPr lang="en-US" altLang="zh-CN" sz="10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</a:rPr>
                  <a:t>              善法欲</a:t>
                </a:r>
                <a:r>
                  <a:rPr lang="en-CA" altLang="zh-CN" sz="1000" b="1" dirty="0">
                    <a:solidFill>
                      <a:schemeClr val="tx1"/>
                    </a:solidFill>
                    <a:latin typeface="+mj-ea"/>
                  </a:rPr>
                  <a:t>: 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对法很贪，对功德很贪，是不是贪心呢？在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《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俱舍论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》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中讲这叫善法欲，把它和罪业的贪欲心通过一个术语分开了，和轮回的欲贪是不一样的。如    果是贪生存资具，贪轮回的安乐，这叫贪欲。对解脱道的功德以及善法方面贪著，这是善法欲，两者有差别。</a:t>
                </a:r>
                <a:endParaRPr lang="en-US" sz="10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sz="1000" b="1" dirty="0">
                  <a:solidFill>
                    <a:schemeClr val="tx1"/>
                  </a:solidFill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9723B-A03A-48AD-A865-C28D15128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154954" y="1343609"/>
                <a:ext cx="9792679" cy="4466254"/>
              </a:xfrm>
              <a:blipFill>
                <a:blip r:embed="rId2"/>
                <a:stretch>
                  <a:fillRect l="-187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92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DEA18-0979-4CFC-961E-9FB9C2FD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685775"/>
            <a:ext cx="8761413" cy="697814"/>
          </a:xfrm>
        </p:spPr>
        <p:txBody>
          <a:bodyPr anchor="b">
            <a:normAutofit fontScale="90000"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贪心的具足条件</a:t>
            </a:r>
            <a:br>
              <a:rPr lang="en-CA" altLang="zh-CN" sz="1200" b="1" dirty="0">
                <a:solidFill>
                  <a:schemeClr val="tx2"/>
                </a:solidFill>
              </a:rPr>
            </a:br>
            <a:br>
              <a:rPr lang="en-CA" altLang="zh-CN" sz="1200" b="1" dirty="0">
                <a:solidFill>
                  <a:schemeClr val="tx2"/>
                </a:solidFill>
              </a:rPr>
            </a:br>
            <a:r>
              <a:rPr lang="zh-CN" altLang="en-US" sz="1200" b="1" dirty="0">
                <a:solidFill>
                  <a:schemeClr val="tx2"/>
                </a:solidFill>
              </a:rPr>
              <a:t>根据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上师教授教言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D5F9-D49C-499A-911B-1CB5E7735F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4954" y="1865015"/>
            <a:ext cx="8930606" cy="298382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zh-CN" sz="1600" b="1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b="1" dirty="0">
                <a:solidFill>
                  <a:schemeClr val="tx1"/>
                </a:solidFill>
                <a:effectLst/>
                <a:latin typeface="+mn-ea"/>
              </a:rPr>
              <a:t>上</a:t>
            </a:r>
            <a:r>
              <a:rPr lang="zh-CN" altLang="en-US" sz="1400" b="1" dirty="0">
                <a:solidFill>
                  <a:schemeClr val="tx1"/>
                </a:solidFill>
                <a:latin typeface="+mn-ea"/>
              </a:rPr>
              <a:t>师教授教言：所有的罪业必须具备四个条件时（对镜，动机，行动，结果），才是一个严重的罪业。</a:t>
            </a:r>
            <a:endParaRPr lang="en-US" altLang="zh-CN" sz="14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+mn-ea"/>
              </a:rPr>
              <a:t>贪心的四个具足条件：</a:t>
            </a:r>
            <a:endParaRPr lang="en-US" altLang="zh-CN" sz="14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+mn-ea"/>
              </a:rPr>
              <a:t>对镜：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他人的财物。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+mn-ea"/>
              </a:rPr>
              <a:t>动机：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我能拥有这些该多好啊（想让他人的财物属于自己的心思）</a:t>
            </a:r>
            <a:r>
              <a:rPr lang="zh-CN" altLang="en-US" sz="1400" b="1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14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+mn-ea"/>
              </a:rPr>
              <a:t>行动：（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三番五次地）思量。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+mn-ea"/>
              </a:rPr>
              <a:t>结果：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用非法手段获取财物的想法（想他人财物定要属于自己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他人财物愿成为自己所有）。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b="1" spc="-150" dirty="0">
                <a:solidFill>
                  <a:schemeClr val="tx1"/>
                </a:solidFill>
                <a:effectLst/>
              </a:rPr>
              <a:t>          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1200" b="1" spc="-15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4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0CA34-27E8-40D4-B56C-16E7155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78" y="693663"/>
            <a:ext cx="8761413" cy="898674"/>
          </a:xfrm>
        </p:spPr>
        <p:txBody>
          <a:bodyPr anchor="b">
            <a:normAutofit fontScale="90000"/>
          </a:bodyPr>
          <a:lstStyle/>
          <a:p>
            <a:r>
              <a:rPr lang="zh-CN" altLang="en-US" sz="2700" b="1" dirty="0">
                <a:solidFill>
                  <a:schemeClr val="tx2"/>
                </a:solidFill>
              </a:rPr>
              <a:t>贪心的具足条件和五法</a:t>
            </a:r>
            <a:br>
              <a:rPr lang="en-US" altLang="zh-CN" sz="1400" b="1" dirty="0">
                <a:solidFill>
                  <a:schemeClr val="tx2"/>
                </a:solidFill>
              </a:rPr>
            </a:br>
            <a:br>
              <a:rPr lang="en-US" altLang="zh-CN" sz="1400" b="1" dirty="0">
                <a:solidFill>
                  <a:schemeClr val="tx2"/>
                </a:solidFill>
              </a:rPr>
            </a:br>
            <a:r>
              <a:rPr lang="zh-CN" altLang="en-US" sz="1100" b="1" dirty="0">
                <a:solidFill>
                  <a:schemeClr val="tx2"/>
                </a:solidFill>
                <a:effectLst/>
              </a:rPr>
              <a:t>益西彭措堪布</a:t>
            </a:r>
            <a:r>
              <a:rPr lang="en-US" sz="1100" b="1" dirty="0">
                <a:solidFill>
                  <a:schemeClr val="tx2"/>
                </a:solidFill>
                <a:effectLst/>
              </a:rPr>
              <a:t>《</a:t>
            </a:r>
            <a:r>
              <a:rPr lang="zh-CN" altLang="en-US" sz="1100" b="1" dirty="0">
                <a:solidFill>
                  <a:schemeClr val="tx2"/>
                </a:solidFill>
                <a:effectLst/>
              </a:rPr>
              <a:t>菩提道次第广论</a:t>
            </a:r>
            <a:r>
              <a:rPr lang="en-US" altLang="zh-CN" sz="1100" b="1" dirty="0">
                <a:solidFill>
                  <a:schemeClr val="tx2"/>
                </a:solidFill>
                <a:effectLst/>
              </a:rPr>
              <a:t>——</a:t>
            </a:r>
            <a:r>
              <a:rPr lang="zh-CN" altLang="en-US" sz="1100" b="1" dirty="0">
                <a:solidFill>
                  <a:schemeClr val="tx2"/>
                </a:solidFill>
                <a:effectLst/>
              </a:rPr>
              <a:t>业果章讲义</a:t>
            </a:r>
            <a:r>
              <a:rPr lang="en-US" altLang="zh-CN" sz="1100" b="1" dirty="0">
                <a:solidFill>
                  <a:schemeClr val="tx2"/>
                </a:solidFill>
                <a:effectLst/>
              </a:rPr>
              <a:t>》</a:t>
            </a:r>
            <a:r>
              <a:rPr lang="zh-CN" altLang="en-US" sz="1100" b="1" dirty="0">
                <a:solidFill>
                  <a:schemeClr val="tx2"/>
                </a:solidFill>
                <a:effectLst/>
              </a:rPr>
              <a:t>原文与解释文</a:t>
            </a:r>
            <a:br>
              <a:rPr lang="en-US" altLang="zh-CN" sz="1100" b="1" dirty="0">
                <a:solidFill>
                  <a:schemeClr val="tx2"/>
                </a:solidFill>
                <a:effectLst/>
              </a:rPr>
            </a:b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177C-2225-4B21-94EF-FA8EFE4031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4954" y="1639447"/>
            <a:ext cx="9510028" cy="42580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900" b="1" dirty="0">
                <a:solidFill>
                  <a:schemeClr val="tx1"/>
                </a:solidFill>
                <a:effectLst/>
                <a:latin typeface="+mn-ea"/>
              </a:rPr>
              <a:t>【</a:t>
            </a:r>
            <a:r>
              <a:rPr lang="zh-CN" altLang="en-US" sz="900" b="1" dirty="0">
                <a:solidFill>
                  <a:schemeClr val="tx1"/>
                </a:solidFill>
                <a:effectLst/>
                <a:latin typeface="+mn-ea"/>
              </a:rPr>
              <a:t>贪欲。事者，谓属他财产。</a:t>
            </a:r>
            <a:r>
              <a:rPr lang="en-US" altLang="zh-CN" sz="900" b="1" dirty="0">
                <a:solidFill>
                  <a:schemeClr val="tx1"/>
                </a:solidFill>
                <a:effectLst/>
                <a:latin typeface="+mn-ea"/>
              </a:rPr>
              <a:t>】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　　贪欲的事，是属于他人的财产。 　</a:t>
            </a:r>
            <a:endParaRPr lang="en-US" altLang="zh-CN" sz="9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900" b="1" dirty="0">
                <a:solidFill>
                  <a:schemeClr val="tx1"/>
                </a:solidFill>
                <a:effectLst/>
                <a:latin typeface="+mn-ea"/>
              </a:rPr>
              <a:t>【</a:t>
            </a:r>
            <a:r>
              <a:rPr lang="zh-CN" altLang="en-US" sz="900" b="1" dirty="0">
                <a:solidFill>
                  <a:schemeClr val="tx1"/>
                </a:solidFill>
                <a:effectLst/>
                <a:latin typeface="+mn-ea"/>
              </a:rPr>
              <a:t>意乐分三：想者，谓于彼事作彼事想；烦恼者，谓三毒随一；等起者，谓欲令属我。</a:t>
            </a:r>
            <a:r>
              <a:rPr lang="en-US" altLang="zh-CN" sz="900" b="1" dirty="0">
                <a:solidFill>
                  <a:schemeClr val="tx1"/>
                </a:solidFill>
                <a:effectLst/>
                <a:latin typeface="+mn-ea"/>
              </a:rPr>
              <a:t>】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　　贪欲的意乐分三：一、想，是对某事物确认无误，比如对一台电脑，知道它是电脑，而不是其它东西；二、烦恼，是贪嗔痴中任何一种；三、等起，是对此事物的占有欲。 　　</a:t>
            </a:r>
            <a:endParaRPr lang="en-US" altLang="zh-CN" sz="9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zh-CN" sz="900" b="1" dirty="0">
                <a:solidFill>
                  <a:schemeClr val="tx1"/>
                </a:solidFill>
                <a:effectLst/>
                <a:latin typeface="+mn-ea"/>
              </a:rPr>
              <a:t>【</a:t>
            </a:r>
            <a:r>
              <a:rPr lang="zh-CN" altLang="en-US" sz="900" b="1" dirty="0">
                <a:solidFill>
                  <a:schemeClr val="tx1"/>
                </a:solidFill>
                <a:effectLst/>
                <a:latin typeface="+mn-ea"/>
              </a:rPr>
              <a:t>加行者，谓于所思义，正发进趣。</a:t>
            </a:r>
            <a:r>
              <a:rPr lang="en-US" altLang="zh-CN" sz="900" b="1" dirty="0">
                <a:solidFill>
                  <a:schemeClr val="tx1"/>
                </a:solidFill>
                <a:effectLst/>
                <a:latin typeface="+mn-ea"/>
              </a:rPr>
              <a:t>】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　　贪欲的加行，是对所欲求的事物真实发起进趣。 　　比如，生起追求心后，一再往所欲方面希求获得，就是贪欲的加行。 　 　　</a:t>
            </a:r>
            <a:endParaRPr lang="en-US" altLang="zh-CN" sz="9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zh-CN" altLang="en-US" sz="900" b="1" dirty="0">
                <a:solidFill>
                  <a:schemeClr val="tx1"/>
                </a:solidFill>
                <a:effectLst/>
                <a:latin typeface="+mn-ea"/>
              </a:rPr>
              <a:t>贪欲之究竟分三：一、真实；二、圆满之量；三、非圆满贪欲。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 　　　　　　　</a:t>
            </a:r>
            <a:endParaRPr lang="en-US" altLang="zh-CN" sz="9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    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真实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: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【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究竟者，说于彼事，定期属己，谓念其财等愿成我有。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】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　　贪欲的究竟，是对彼事决定企图占为己有，也就是心想：愿此财物等归我所有。 　　　　　　　　</a:t>
            </a:r>
            <a:endParaRPr lang="en-US" altLang="zh-CN" sz="9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圆满之量 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:【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此中贪心圆满，须具五相：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】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　　贪心圆满之量，必须具足以下五相（五法）： 　　</a:t>
            </a:r>
            <a:endParaRPr lang="en-US" altLang="zh-CN" sz="9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【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一、有耽著心，谓于自财所。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】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　　一、有耽著心：贪求财物成为己有。 　　</a:t>
            </a:r>
            <a:endParaRPr lang="en-US" altLang="zh-CN" sz="9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【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二、有贪婪心，谓乐积财物。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】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　　二、有贪婪心：希求财物辗转增长。 　　</a:t>
            </a:r>
            <a:endParaRPr lang="en-US" altLang="zh-CN" sz="9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【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三、有饕餮心，谓于属他资财等事，计为华好深生爱味。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】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　　三、有饕餮心：对他人所有的资财等事，心中分别此是殊胜美好而深深生起爱恋。 　　</a:t>
            </a:r>
            <a:endParaRPr lang="en-US" altLang="zh-CN" sz="9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【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四、有谋略心，谓作是念，凡彼所有何当属我。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】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　　四、有谋略心：即内心图谋：此等财物如何归属于我。 　</a:t>
            </a:r>
            <a:endParaRPr lang="en-US" altLang="zh-CN" sz="9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【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五、有覆蔽心，谓由贪欲不觉羞耻，不知过患及与出离。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】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　　五、有覆蔽心：被贪欲覆蔽，自己不觉羞耻，不了知贪欲过患及从贪欲中出离。 　</a:t>
            </a:r>
            <a:endParaRPr lang="en-US" altLang="zh-CN" sz="9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　在生起前四心时，心中若能认识贪欲的过患，就能止息贪欲发展，而从贪欲中出离。可见，知过患是因，出离是果。</a:t>
            </a:r>
            <a:endParaRPr lang="en-US" altLang="zh-CN" sz="90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 　  非圆满贪欲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: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【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若此五心，随缺一种，贪欲心相即非圆满。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】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　　以上有耽著心等五心，缺少其一，贪欲的心相便不圆满。 　　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【《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瑜伽师地论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》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中，于十不善俱说加行。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】 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　　有人怀疑：贪欲只有意乐，为什么还说加行？答：这是依据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《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瑜伽师地论</a:t>
            </a:r>
            <a:r>
              <a:rPr lang="en-US" altLang="zh-CN" sz="900" dirty="0">
                <a:solidFill>
                  <a:schemeClr val="tx1"/>
                </a:solidFill>
                <a:effectLst/>
                <a:latin typeface="+mn-ea"/>
              </a:rPr>
              <a:t>》</a:t>
            </a:r>
            <a:r>
              <a:rPr lang="zh-CN" altLang="en-US" sz="900" dirty="0">
                <a:solidFill>
                  <a:schemeClr val="tx1"/>
                </a:solidFill>
                <a:effectLst/>
                <a:latin typeface="+mn-ea"/>
              </a:rPr>
              <a:t>而宣说的，该论中对十不善业都说了加行。</a:t>
            </a:r>
            <a:endParaRPr lang="en-US" sz="9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770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2CAE0-B715-4002-B29F-E56CE9AB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523" y="587830"/>
            <a:ext cx="8584844" cy="905276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贪心的具足条件和五法</a:t>
            </a:r>
            <a:br>
              <a:rPr lang="en-US" altLang="zh-CN" sz="1400" b="1" dirty="0">
                <a:solidFill>
                  <a:schemeClr val="tx2"/>
                </a:solidFill>
              </a:rPr>
            </a:br>
            <a:br>
              <a:rPr lang="en-US" altLang="zh-CN" sz="1100" b="1" dirty="0">
                <a:solidFill>
                  <a:schemeClr val="tx2"/>
                </a:solidFill>
              </a:rPr>
            </a:br>
            <a:r>
              <a:rPr lang="zh-CN" altLang="en-US" sz="1100" b="1" spc="300" dirty="0">
                <a:solidFill>
                  <a:schemeClr val="tx2"/>
                </a:solidFill>
                <a:effectLst/>
              </a:rPr>
              <a:t>益西彭措堪布</a:t>
            </a:r>
            <a:r>
              <a:rPr lang="en-US" sz="1100" b="1" spc="300" dirty="0">
                <a:solidFill>
                  <a:schemeClr val="tx2"/>
                </a:solidFill>
                <a:effectLst/>
              </a:rPr>
              <a:t>《</a:t>
            </a:r>
            <a:r>
              <a:rPr lang="zh-CN" altLang="en-US" sz="1100" b="1" spc="300" dirty="0">
                <a:solidFill>
                  <a:schemeClr val="tx2"/>
                </a:solidFill>
                <a:effectLst/>
              </a:rPr>
              <a:t>菩提道次第广论</a:t>
            </a:r>
            <a:r>
              <a:rPr lang="en-US" altLang="zh-CN" sz="1100" b="1" spc="300" dirty="0">
                <a:solidFill>
                  <a:schemeClr val="tx2"/>
                </a:solidFill>
                <a:effectLst/>
              </a:rPr>
              <a:t>——</a:t>
            </a:r>
            <a:r>
              <a:rPr lang="zh-CN" altLang="en-US" sz="1100" b="1" spc="300" dirty="0">
                <a:solidFill>
                  <a:schemeClr val="tx2"/>
                </a:solidFill>
                <a:effectLst/>
              </a:rPr>
              <a:t>业果章讲义</a:t>
            </a:r>
            <a:r>
              <a:rPr lang="en-US" altLang="zh-CN" sz="1100" b="1" spc="300" dirty="0">
                <a:solidFill>
                  <a:schemeClr val="tx2"/>
                </a:solidFill>
                <a:effectLst/>
              </a:rPr>
              <a:t>》</a:t>
            </a:r>
            <a:r>
              <a:rPr lang="zh-CN" altLang="en-US" sz="1100" b="1" spc="300" dirty="0">
                <a:solidFill>
                  <a:schemeClr val="tx2"/>
                </a:solidFill>
                <a:effectLst/>
              </a:rPr>
              <a:t>解释文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9BEBB-D95C-428D-8B93-C7762CC1A0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9913E-024B-4F94-85E5-01E262F0A70C}"/>
              </a:ext>
            </a:extLst>
          </p:cNvPr>
          <p:cNvSpPr/>
          <p:nvPr/>
        </p:nvSpPr>
        <p:spPr>
          <a:xfrm>
            <a:off x="953626" y="1703459"/>
            <a:ext cx="10169985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100" b="1" dirty="0"/>
              <a:t>1</a:t>
            </a:r>
            <a:r>
              <a:rPr lang="zh-CN" altLang="en-US" sz="1100" b="1" dirty="0"/>
              <a:t>，贪欲的事，是属于他人的财产。 　</a:t>
            </a:r>
            <a:endParaRPr lang="en-US" altLang="zh-CN" sz="1100" b="1" dirty="0"/>
          </a:p>
          <a:p>
            <a:pPr>
              <a:spcAft>
                <a:spcPts val="600"/>
              </a:spcAft>
            </a:pPr>
            <a:r>
              <a:rPr lang="en-US" altLang="zh-CN" sz="1100" b="1" dirty="0"/>
              <a:t>2</a:t>
            </a:r>
            <a:r>
              <a:rPr lang="zh-CN" altLang="en-US" sz="1100" b="1" dirty="0"/>
              <a:t>，贪欲的意乐，分三：想，烦恼，等起。</a:t>
            </a:r>
            <a:endParaRPr lang="en-US" altLang="zh-CN" sz="1100" b="1" dirty="0"/>
          </a:p>
          <a:p>
            <a:pPr marL="685800" lvl="1" indent="-228600">
              <a:spcAft>
                <a:spcPts val="600"/>
              </a:spcAft>
              <a:buFont typeface="+mj-lt"/>
              <a:buAutoNum type="arabicParenR"/>
            </a:pPr>
            <a:r>
              <a:rPr lang="zh-CN" altLang="en-US" sz="1100" b="1" dirty="0"/>
              <a:t>想：</a:t>
            </a:r>
            <a:r>
              <a:rPr lang="zh-CN" altLang="en-US" sz="1100" dirty="0"/>
              <a:t>是对某事物确认无误，比如对一台电脑，知道它是电脑，而不是其它东西；</a:t>
            </a:r>
            <a:endParaRPr lang="en-US" altLang="zh-CN" sz="1100" dirty="0"/>
          </a:p>
          <a:p>
            <a:pPr marL="685800" lvl="1" indent="-228600">
              <a:spcAft>
                <a:spcPts val="600"/>
              </a:spcAft>
              <a:buFont typeface="+mj-lt"/>
              <a:buAutoNum type="arabicParenR"/>
            </a:pPr>
            <a:r>
              <a:rPr lang="zh-CN" altLang="en-US" sz="1100" b="1" dirty="0"/>
              <a:t>烦恼：</a:t>
            </a:r>
            <a:r>
              <a:rPr lang="zh-CN" altLang="en-US" sz="1100" dirty="0"/>
              <a:t>是贪嗔痴中任何一种；</a:t>
            </a:r>
            <a:endParaRPr lang="en-US" altLang="zh-CN" sz="1100" dirty="0"/>
          </a:p>
          <a:p>
            <a:pPr marL="685800" lvl="1" indent="-228600">
              <a:spcAft>
                <a:spcPts val="600"/>
              </a:spcAft>
              <a:buFont typeface="+mj-lt"/>
              <a:buAutoNum type="arabicParenR"/>
            </a:pPr>
            <a:r>
              <a:rPr lang="zh-CN" altLang="en-US" sz="1100" b="1" dirty="0"/>
              <a:t>等起：</a:t>
            </a:r>
            <a:r>
              <a:rPr lang="zh-CN" altLang="en-US" sz="1100" dirty="0"/>
              <a:t>是对此事物的占有欲。</a:t>
            </a:r>
            <a:endParaRPr lang="en-US" altLang="zh-CN" sz="1100" dirty="0"/>
          </a:p>
          <a:p>
            <a:pPr>
              <a:spcAft>
                <a:spcPts val="600"/>
              </a:spcAft>
            </a:pPr>
            <a:r>
              <a:rPr lang="en-US" altLang="zh-CN" sz="1100" b="1" dirty="0"/>
              <a:t>3</a:t>
            </a:r>
            <a:r>
              <a:rPr lang="zh-CN" altLang="en-US" sz="1100" b="1" dirty="0"/>
              <a:t>，贪欲的加行：</a:t>
            </a:r>
            <a:r>
              <a:rPr lang="zh-CN" altLang="en-US" sz="1100" dirty="0"/>
              <a:t>是对所欲求的事物真实发起进趣。 比如，生起追求心后，一再往所欲方面希求获得。</a:t>
            </a:r>
            <a:endParaRPr lang="en-US" altLang="zh-CN" sz="1100" dirty="0"/>
          </a:p>
          <a:p>
            <a:pPr>
              <a:spcAft>
                <a:spcPts val="600"/>
              </a:spcAft>
            </a:pPr>
            <a:r>
              <a:rPr lang="en-US" altLang="zh-CN" sz="1100" b="1" dirty="0"/>
              <a:t>4</a:t>
            </a:r>
            <a:r>
              <a:rPr lang="zh-CN" altLang="en-US" sz="1100" b="1" dirty="0"/>
              <a:t>，贪欲之究竟，分三：真实，圆满之量，非圆满贪欲。</a:t>
            </a:r>
            <a:r>
              <a:rPr lang="zh-CN" altLang="en-US" sz="1100" dirty="0"/>
              <a:t> 　　　　　　　</a:t>
            </a:r>
            <a:endParaRPr lang="en-US" altLang="zh-CN" sz="1100" dirty="0"/>
          </a:p>
          <a:p>
            <a:pPr>
              <a:spcAft>
                <a:spcPts val="600"/>
              </a:spcAft>
            </a:pPr>
            <a:r>
              <a:rPr lang="en-US" altLang="zh-CN" sz="1100" dirty="0"/>
              <a:t>            </a:t>
            </a:r>
            <a:r>
              <a:rPr lang="en-US" altLang="zh-CN" sz="1100" b="1" dirty="0"/>
              <a:t>A</a:t>
            </a:r>
            <a:r>
              <a:rPr lang="zh-CN" altLang="en-US" sz="1100" b="1" dirty="0"/>
              <a:t>，</a:t>
            </a:r>
            <a:r>
              <a:rPr lang="en-US" altLang="zh-CN" sz="1100" dirty="0"/>
              <a:t> </a:t>
            </a:r>
            <a:r>
              <a:rPr lang="zh-CN" altLang="en-US" sz="1100" b="1" dirty="0"/>
              <a:t>真实</a:t>
            </a:r>
            <a:r>
              <a:rPr lang="en-US" altLang="zh-CN" sz="1100" b="1" dirty="0"/>
              <a:t>:</a:t>
            </a:r>
            <a:r>
              <a:rPr lang="zh-CN" altLang="en-US" sz="1100" b="1" dirty="0"/>
              <a:t> </a:t>
            </a:r>
            <a:r>
              <a:rPr lang="zh-CN" altLang="en-US" sz="1100" dirty="0"/>
              <a:t>贪欲的究竟，是对彼事决定企图占为己有，也就是心想：愿此财物归我所有。 　　　　　　　　</a:t>
            </a:r>
            <a:endParaRPr lang="en-US" altLang="zh-CN" sz="1100" dirty="0"/>
          </a:p>
          <a:p>
            <a:pPr>
              <a:spcAft>
                <a:spcPts val="600"/>
              </a:spcAft>
            </a:pPr>
            <a:r>
              <a:rPr lang="en-US" altLang="zh-CN" sz="1100" dirty="0"/>
              <a:t>            </a:t>
            </a:r>
            <a:r>
              <a:rPr lang="en-US" altLang="zh-CN" sz="1100" b="1" dirty="0"/>
              <a:t>B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 </a:t>
            </a:r>
            <a:r>
              <a:rPr lang="zh-CN" altLang="en-US" sz="1100" b="1" dirty="0"/>
              <a:t>圆满之量 </a:t>
            </a:r>
            <a:r>
              <a:rPr lang="en-US" altLang="zh-CN" sz="1100" dirty="0"/>
              <a:t>:</a:t>
            </a:r>
            <a:r>
              <a:rPr lang="zh-CN" altLang="en-US" sz="1100" dirty="0"/>
              <a:t>贪心圆满之量，必须具足以下五相（法）： 　　</a:t>
            </a:r>
            <a:endParaRPr lang="en-US" altLang="zh-CN" sz="1100" dirty="0"/>
          </a:p>
          <a:p>
            <a:pPr marL="1143000" lvl="2" indent="-228600">
              <a:spcAft>
                <a:spcPts val="600"/>
              </a:spcAft>
              <a:buFont typeface="+mj-lt"/>
              <a:buAutoNum type="arabicParenR"/>
            </a:pPr>
            <a:r>
              <a:rPr lang="zh-CN" altLang="en-US" sz="1100" b="1" dirty="0"/>
              <a:t>有耽著心：</a:t>
            </a:r>
            <a:r>
              <a:rPr lang="zh-CN" altLang="en-US" sz="1100" dirty="0"/>
              <a:t>贪求财物成为己有。 　　</a:t>
            </a:r>
            <a:endParaRPr lang="en-US" altLang="zh-CN" sz="1100" dirty="0"/>
          </a:p>
          <a:p>
            <a:pPr marL="1143000" lvl="2" indent="-228600">
              <a:spcAft>
                <a:spcPts val="600"/>
              </a:spcAft>
              <a:buFont typeface="+mj-lt"/>
              <a:buAutoNum type="arabicParenR"/>
            </a:pPr>
            <a:r>
              <a:rPr lang="zh-CN" altLang="en-US" sz="1100" b="1" dirty="0"/>
              <a:t>有贪婪心：</a:t>
            </a:r>
            <a:r>
              <a:rPr lang="zh-CN" altLang="en-US" sz="1100" dirty="0"/>
              <a:t>希求财物辗转增长。 　　</a:t>
            </a:r>
            <a:endParaRPr lang="en-US" altLang="zh-CN" sz="1100" dirty="0"/>
          </a:p>
          <a:p>
            <a:pPr marL="1143000" lvl="2" indent="-228600">
              <a:spcAft>
                <a:spcPts val="600"/>
              </a:spcAft>
              <a:buFont typeface="+mj-lt"/>
              <a:buAutoNum type="arabicParenR"/>
            </a:pPr>
            <a:r>
              <a:rPr lang="zh-CN" altLang="en-US" sz="1100" b="1" dirty="0"/>
              <a:t>有饕餮心：</a:t>
            </a:r>
            <a:r>
              <a:rPr lang="zh-CN" altLang="en-US" sz="1100" dirty="0"/>
              <a:t>对他人所有的资财等事，心中分别此是殊胜美好而深深生起爱恋。 　　</a:t>
            </a:r>
            <a:endParaRPr lang="en-US" altLang="zh-CN" sz="1100" dirty="0"/>
          </a:p>
          <a:p>
            <a:pPr marL="1143000" lvl="2" indent="-228600">
              <a:spcAft>
                <a:spcPts val="600"/>
              </a:spcAft>
              <a:buFont typeface="+mj-lt"/>
              <a:buAutoNum type="arabicParenR"/>
            </a:pPr>
            <a:r>
              <a:rPr lang="zh-CN" altLang="en-US" sz="1100" b="1" dirty="0"/>
              <a:t>有谋略心：</a:t>
            </a:r>
            <a:r>
              <a:rPr lang="zh-CN" altLang="en-US" sz="1100" dirty="0"/>
              <a:t>即内心图谋：此等财物如何归属于我。 　</a:t>
            </a:r>
            <a:endParaRPr lang="en-US" altLang="zh-CN" sz="1100" dirty="0"/>
          </a:p>
          <a:p>
            <a:pPr marL="1143000" lvl="2" indent="-228600">
              <a:spcAft>
                <a:spcPts val="600"/>
              </a:spcAft>
              <a:buFont typeface="+mj-lt"/>
              <a:buAutoNum type="arabicParenR"/>
            </a:pPr>
            <a:r>
              <a:rPr lang="zh-CN" altLang="en-US" sz="1100" b="1" dirty="0"/>
              <a:t>有覆蔽心：</a:t>
            </a:r>
            <a:r>
              <a:rPr lang="zh-CN" altLang="en-US" sz="1100" dirty="0"/>
              <a:t>被贪欲覆蔽，自己不觉羞耻，不了知贪欲过患及从贪欲中出离。 　</a:t>
            </a:r>
            <a:endParaRPr lang="en-US" altLang="zh-CN" sz="1100" dirty="0"/>
          </a:p>
          <a:p>
            <a:pPr>
              <a:spcAft>
                <a:spcPts val="600"/>
              </a:spcAft>
            </a:pPr>
            <a:r>
              <a:rPr lang="zh-CN" altLang="en-US" sz="1100" dirty="0"/>
              <a:t>在生起前四心时，心中若能认识贪欲的过患，就能止息贪欲发展，而从贪欲中出离。可见，知过患是因，出离是果。</a:t>
            </a:r>
            <a:endParaRPr lang="en-US" altLang="zh-CN" sz="1100" dirty="0"/>
          </a:p>
          <a:p>
            <a:pPr>
              <a:spcAft>
                <a:spcPts val="600"/>
              </a:spcAft>
            </a:pPr>
            <a:r>
              <a:rPr lang="zh-CN" altLang="en-US" sz="1100" dirty="0"/>
              <a:t> 　       </a:t>
            </a:r>
            <a:r>
              <a:rPr lang="en-US" altLang="zh-CN" sz="1100" b="1" dirty="0"/>
              <a:t>C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 </a:t>
            </a:r>
            <a:r>
              <a:rPr lang="en-US" altLang="zh-CN" sz="1100" dirty="0"/>
              <a:t> </a:t>
            </a:r>
            <a:r>
              <a:rPr lang="zh-CN" altLang="en-US" sz="1100" b="1" dirty="0"/>
              <a:t>非圆满贪欲</a:t>
            </a:r>
            <a:r>
              <a:rPr lang="en-US" altLang="zh-CN" sz="1100" dirty="0"/>
              <a:t>:</a:t>
            </a:r>
            <a:r>
              <a:rPr lang="zh-CN" altLang="en-US" sz="1100" dirty="0"/>
              <a:t> 以上五心，缺少其一，贪欲的心相便不圆满。 　　</a:t>
            </a:r>
            <a:endParaRPr lang="en-US" altLang="zh-CN" sz="1100" dirty="0"/>
          </a:p>
          <a:p>
            <a:pPr>
              <a:spcAft>
                <a:spcPts val="600"/>
              </a:spcAft>
            </a:pPr>
            <a:r>
              <a:rPr lang="zh-CN" altLang="en-US" sz="1100" dirty="0"/>
              <a:t>有人怀疑：贪欲只有意乐，为什么还说加行？答：这是依据</a:t>
            </a:r>
            <a:r>
              <a:rPr lang="en-US" altLang="zh-CN" sz="1100" dirty="0"/>
              <a:t>《</a:t>
            </a:r>
            <a:r>
              <a:rPr lang="zh-CN" altLang="en-US" sz="1100" dirty="0"/>
              <a:t>瑜伽师地论</a:t>
            </a:r>
            <a:r>
              <a:rPr lang="en-US" altLang="zh-CN" sz="1100" dirty="0"/>
              <a:t>》</a:t>
            </a:r>
            <a:r>
              <a:rPr lang="zh-CN" altLang="en-US" sz="1100" dirty="0"/>
              <a:t>而宣说的，该论中对十不善业都说了加行。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950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4128F-CA66-4FFD-900D-AC582AD0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502538"/>
          </a:xfrm>
        </p:spPr>
        <p:txBody>
          <a:bodyPr anchor="b">
            <a:norm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贪心的果报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BE87E-B220-45F6-9882-DEC569D310C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6251" y="1426355"/>
                <a:ext cx="11239499" cy="4823443"/>
              </a:xfrm>
            </p:spPr>
            <p:txBody>
              <a:bodyPr anchor="ctr">
                <a:normAutofit fontScale="25000" lnSpcReduction="20000"/>
              </a:bodyPr>
              <a:lstStyle/>
              <a:p>
                <a:pPr>
                  <a:lnSpc>
                    <a:spcPct val="90000"/>
                  </a:lnSpc>
                </a:pPr>
                <a:endParaRPr lang="en-US" altLang="zh-CN" sz="5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64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一，贪心的异熟果</a:t>
                </a:r>
                <a:r>
                  <a:rPr lang="en-US" altLang="zh-CN" sz="6400" b="1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+mn-ea"/>
                  </a:rPr>
                  <a:t>十不善业中任何一种罪业的异熟果都有两种安立：</a:t>
                </a:r>
                <a:endParaRPr lang="en-US" altLang="zh-CN" sz="480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4800" b="1" dirty="0">
                    <a:solidFill>
                      <a:schemeClr val="tx1"/>
                    </a:solidFill>
                    <a:effectLst/>
                    <a:latin typeface="+mn-ea"/>
                  </a:rPr>
                  <a:t>以贪嗔痴安立</a:t>
                </a: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+mn-ea"/>
                  </a:rPr>
                  <a:t>：嗔心所致堕入地狱，贪心所致堕入饿鬼，痴心所致堕入旁生；</a:t>
                </a:r>
                <a:endParaRPr lang="en-US" altLang="zh-CN" sz="480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4800" b="1" dirty="0">
                    <a:solidFill>
                      <a:schemeClr val="tx1"/>
                    </a:solidFill>
                    <a:effectLst/>
                    <a:latin typeface="+mn-ea"/>
                  </a:rPr>
                  <a:t>以贪嗔痴烦恼的强度和时间长短安立：</a:t>
                </a: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+mn-ea"/>
                  </a:rPr>
                  <a:t>分三品：上品堕地狱，中品堕饿鬼，下品堕旁生。</a:t>
                </a:r>
                <a:endParaRPr lang="en-US" altLang="zh-CN" sz="480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4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nor/>
                      </m:rPr>
                      <a:rPr lang="zh-CN" altLang="en-US" sz="4800">
                        <a:solidFill>
                          <a:schemeClr val="tx1"/>
                        </a:solidFill>
                        <a:effectLst/>
                        <a:latin typeface="+mn-ea"/>
                      </a:rPr>
                      <m:t>因果益西</m:t>
                    </m:r>
                    <m:r>
                      <a:rPr lang="zh-CN" altLang="en-US" sz="4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+mn-ea"/>
                  </a:rPr>
                  <a:t>中对贪欲重罪和异熟果的</a:t>
                </a:r>
                <a:r>
                  <a:rPr lang="zh-CN" altLang="en-US" sz="4800" b="1" dirty="0">
                    <a:solidFill>
                      <a:schemeClr val="tx1"/>
                    </a:solidFill>
                    <a:effectLst/>
                    <a:latin typeface="+mn-ea"/>
                  </a:rPr>
                  <a:t>具体描述</a:t>
                </a: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+mn-ea"/>
                  </a:rPr>
                  <a:t>如下：</a:t>
                </a:r>
                <a:endParaRPr lang="en-US" altLang="zh-CN" sz="480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+mn-ea"/>
                  </a:rPr>
                  <a:t>由事故</a:t>
                </a:r>
                <a:r>
                  <a:rPr lang="zh-CN" altLang="en-US" sz="4800" b="1" dirty="0">
                    <a:solidFill>
                      <a:schemeClr val="tx1"/>
                    </a:solidFill>
                    <a:effectLst/>
                    <a:latin typeface="+mn-ea"/>
                  </a:rPr>
                  <a:t>贪欲业严重</a:t>
                </a: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+mn-ea"/>
                  </a:rPr>
                  <a:t>，有以下情况：</a:t>
                </a:r>
                <a:r>
                  <a:rPr lang="zh-CN" altLang="en-US" sz="4800" b="1" dirty="0">
                    <a:solidFill>
                      <a:schemeClr val="tx1"/>
                    </a:solidFill>
                    <a:effectLst/>
                    <a:latin typeface="+mn-ea"/>
                  </a:rPr>
                  <a:t>从资产上言</a:t>
                </a: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+mn-ea"/>
                  </a:rPr>
                  <a:t>，对僧团、佛塔所属的财物生起占有欲；</a:t>
                </a:r>
                <a:r>
                  <a:rPr lang="zh-CN" altLang="en-US" sz="4800" b="1" dirty="0">
                    <a:solidFill>
                      <a:schemeClr val="tx1"/>
                    </a:solidFill>
                    <a:effectLst/>
                    <a:latin typeface="+mn-ea"/>
                  </a:rPr>
                  <a:t>从名誉上言</a:t>
                </a: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+mn-ea"/>
                  </a:rPr>
                  <a:t>，对自己的功德生起增上慢；乃至</a:t>
                </a:r>
                <a:r>
                  <a:rPr lang="zh-CN" altLang="en-US" sz="4800" b="1" dirty="0">
                    <a:solidFill>
                      <a:schemeClr val="tx1"/>
                    </a:solidFill>
                    <a:effectLst/>
                    <a:latin typeface="+mn-ea"/>
                  </a:rPr>
                  <a:t>从利养恭敬上言</a:t>
                </a: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+mn-ea"/>
                  </a:rPr>
                  <a:t>，对国王等世间境及具智慧的同梵行者处，起增上贪欲，贪求利养恭敬。</a:t>
                </a:r>
                <a:endParaRPr lang="en-US" altLang="zh-CN" sz="480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+mn-ea"/>
                  </a:rPr>
                  <a:t>贪欲的异熟果是堕入三恶道，堕入地狱，痛苦极为深重，转生饿鬼道和旁生道时，也是没有衣食，即便是抛弃的粪秽也难以得到，如此在恶趣中历经漫长的痛苦。即使以善业力恢复了人身，仍然贫穷下劣，乞讨也是一无所获，纵然有少许收获也被人剥夺，没有自在享受的福分。</a:t>
                </a:r>
                <a:endParaRPr lang="en-US" altLang="zh-CN" sz="480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6400" b="1" dirty="0">
                    <a:solidFill>
                      <a:schemeClr val="tx1"/>
                    </a:solidFill>
                    <a:effectLst/>
                    <a:latin typeface="+mn-ea"/>
                  </a:rPr>
                  <a:t>二，贪心的等流果</a:t>
                </a:r>
                <a:endParaRPr lang="en-US" altLang="zh-CN" sz="6400" b="1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4800" b="1" dirty="0">
                    <a:solidFill>
                      <a:schemeClr val="tx1"/>
                    </a:solidFill>
                    <a:effectLst/>
                    <a:latin typeface="+mn-ea"/>
                  </a:rPr>
                  <a:t>    </a:t>
                </a:r>
                <a:r>
                  <a:rPr lang="en-US" altLang="zh-CN" sz="4800" b="1" dirty="0">
                    <a:solidFill>
                      <a:schemeClr val="tx1"/>
                    </a:solidFill>
                    <a:effectLst/>
                    <a:latin typeface="+mn-ea"/>
                  </a:rPr>
                  <a:t>1</a:t>
                </a:r>
                <a:r>
                  <a:rPr lang="zh-CN" altLang="en-US" sz="4800" b="1" dirty="0">
                    <a:solidFill>
                      <a:schemeClr val="tx1"/>
                    </a:solidFill>
                    <a:effectLst/>
                    <a:latin typeface="+mn-ea"/>
                  </a:rPr>
                  <a:t>，贪心的感受等流果：</a:t>
                </a:r>
                <a:endParaRPr lang="en-US" altLang="zh-CN" sz="4800" b="1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4800" dirty="0">
                    <a:solidFill>
                      <a:schemeClr val="tx1"/>
                    </a:solidFill>
                    <a:latin typeface="+mn-ea"/>
                  </a:rPr>
                  <a:t>大圆满前行引导文</a:t>
                </a:r>
                <a:r>
                  <a:rPr lang="en-US" altLang="zh-CN" sz="4800" dirty="0">
                    <a:solidFill>
                      <a:schemeClr val="tx1"/>
                    </a:solidFill>
                    <a:latin typeface="+mn-ea"/>
                  </a:rPr>
                  <a:t>•</a:t>
                </a:r>
                <a:r>
                  <a:rPr lang="zh-CN" altLang="en-US" sz="4800" dirty="0">
                    <a:solidFill>
                      <a:schemeClr val="tx1"/>
                    </a:solidFill>
                    <a:latin typeface="+mn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zh-CN" altLang="en-US" sz="4800" dirty="0">
                    <a:solidFill>
                      <a:schemeClr val="tx1"/>
                    </a:solidFill>
                    <a:latin typeface="+mn-ea"/>
                  </a:rPr>
                  <a:t>：凡</a:t>
                </a: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+mn-ea"/>
                  </a:rPr>
                  <a:t>事不能称心如意，经常事与愿违，遭遇不幸。</a:t>
                </a:r>
                <a:endParaRPr lang="en-US" altLang="zh-CN" sz="480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480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正法念处经讲记</a:t>
                </a:r>
                <a14:m>
                  <m:oMath xmlns:m="http://schemas.openxmlformats.org/officeDocument/2006/math">
                    <m:r>
                      <a:rPr lang="zh-CN" altLang="en-US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480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益西彭措堪布：如</a:t>
                </a: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果业力消减转生为人，贪心也很重，</a:t>
                </a:r>
                <a:r>
                  <a:rPr lang="en-US" altLang="en-US" sz="4800" dirty="0" err="1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会得穷苦报或者无故被人掠夺欺凌</a:t>
                </a:r>
                <a:r>
                  <a:rPr lang="zh-CN" altLang="en-US" sz="480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，</a:t>
                </a: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即使得到一些财物，也不会自己拥有，会被国家的权力机构剥夺，或者被盗贼偷抢，或者由于水灾、火灾、风灾、地震等因缘突然间失去，恒常感受贫穷困苦。</a:t>
                </a:r>
                <a:r>
                  <a:rPr lang="en-US" altLang="en-US" sz="48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lang="en-US" altLang="zh-CN" sz="4800" dirty="0">
                  <a:solidFill>
                    <a:schemeClr val="tx1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4800" b="1" dirty="0">
                    <a:solidFill>
                      <a:schemeClr val="tx1"/>
                    </a:solidFill>
                    <a:effectLst/>
                    <a:latin typeface="+mn-ea"/>
                  </a:rPr>
                  <a:t>    </a:t>
                </a:r>
                <a:r>
                  <a:rPr lang="en-US" altLang="zh-CN" sz="4800" b="1" dirty="0">
                    <a:solidFill>
                      <a:schemeClr val="tx1"/>
                    </a:solidFill>
                    <a:effectLst/>
                    <a:latin typeface="+mn-ea"/>
                  </a:rPr>
                  <a:t>2</a:t>
                </a:r>
                <a:r>
                  <a:rPr lang="zh-CN" altLang="en-US" sz="4800" b="1" dirty="0">
                    <a:solidFill>
                      <a:schemeClr val="tx1"/>
                    </a:solidFill>
                    <a:effectLst/>
                    <a:latin typeface="+mn-ea"/>
                  </a:rPr>
                  <a:t>，贪心的行等流果：</a:t>
                </a:r>
                <a:endParaRPr lang="en-US" altLang="zh-CN" sz="4800" b="1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4800" dirty="0">
                    <a:solidFill>
                      <a:schemeClr val="tx1"/>
                    </a:solidFill>
                    <a:effectLst/>
                    <a:latin typeface="+mn-ea"/>
                  </a:rPr>
                  <a:t>下一世生而为人时仍然很贪心。</a:t>
                </a:r>
                <a:endParaRPr lang="en-US" altLang="zh-CN" sz="4800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>
                  <a:lnSpc>
                    <a:spcPct val="90000"/>
                  </a:lnSpc>
                </a:pPr>
                <a:endParaRPr lang="en-US" sz="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BE87E-B220-45F6-9882-DEC569D31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6251" y="1426355"/>
                <a:ext cx="11239499" cy="4823443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929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11522</Words>
  <Application>Microsoft Office PowerPoint</Application>
  <PresentationFormat>Widescreen</PresentationFormat>
  <Paragraphs>233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DengXian</vt:lpstr>
      <vt:lpstr>SimSun</vt:lpstr>
      <vt:lpstr>SimSun</vt:lpstr>
      <vt:lpstr>Arial</vt:lpstr>
      <vt:lpstr>Cambria Math</vt:lpstr>
      <vt:lpstr>Century Gothic</vt:lpstr>
      <vt:lpstr>Wingdings 3</vt:lpstr>
      <vt:lpstr>Ion Boardroom</vt:lpstr>
      <vt:lpstr>十不善业之八-贪心  串讲概要</vt:lpstr>
      <vt:lpstr>PowerPoint Presentation</vt:lpstr>
      <vt:lpstr>意恶业</vt:lpstr>
      <vt:lpstr>PowerPoint Presentation</vt:lpstr>
      <vt:lpstr>贪心的含义 </vt:lpstr>
      <vt:lpstr>贪心的具足条件  根据上师教授教言</vt:lpstr>
      <vt:lpstr>贪心的具足条件和五法  益西彭措堪布《菩提道次第广论——业果章讲义》原文与解释文 </vt:lpstr>
      <vt:lpstr>贪心的具足条件和五法  益西彭措堪布《菩提道次第广论——业果章讲义》解释文</vt:lpstr>
      <vt:lpstr>贪心的果报</vt:lpstr>
      <vt:lpstr>贪心的果报：</vt:lpstr>
      <vt:lpstr>贪心的忏悔与对治</vt:lpstr>
      <vt:lpstr>贪心的对治——如何面对贪心 ≪慧灯之光十册≫</vt:lpstr>
      <vt:lpstr>贪心的对治——如何面对贪心—慧灯之光十册</vt:lpstr>
      <vt:lpstr>贪心业公案1 以理与事例教诫学人（因果益西）</vt:lpstr>
      <vt:lpstr>贪心业公案2 以理与事例教诫学人（因果益西）</vt:lpstr>
      <vt:lpstr>    贪心的故事分享3 ≪渔夫和金鱼≫ (俄国普希金著童话) </vt:lpstr>
      <vt:lpstr>串讲主要参考资料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十不善业之八-贪心  串讲概要</dc:title>
  <dc:creator>Joyce Liu</dc:creator>
  <cp:lastModifiedBy>Joyce Liu</cp:lastModifiedBy>
  <cp:revision>104</cp:revision>
  <dcterms:created xsi:type="dcterms:W3CDTF">2020-03-17T18:59:23Z</dcterms:created>
  <dcterms:modified xsi:type="dcterms:W3CDTF">2020-03-18T19:14:49Z</dcterms:modified>
</cp:coreProperties>
</file>