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94" r:id="rId5"/>
    <p:sldId id="295" r:id="rId6"/>
    <p:sldId id="297" r:id="rId7"/>
    <p:sldId id="298" r:id="rId8"/>
    <p:sldId id="299" r:id="rId9"/>
    <p:sldId id="300" r:id="rId10"/>
    <p:sldId id="260" r:id="rId11"/>
    <p:sldId id="259" r:id="rId12"/>
    <p:sldId id="283" r:id="rId13"/>
    <p:sldId id="292"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1C0C-2505-4E06-8CEB-0B29B9683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B08EE83-7C8F-4902-9DCA-0C532863C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E588FB8-1F9E-465D-BE7D-6F8E2C20AD5B}"/>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5" name="Footer Placeholder 4">
            <a:extLst>
              <a:ext uri="{FF2B5EF4-FFF2-40B4-BE49-F238E27FC236}">
                <a16:creationId xmlns:a16="http://schemas.microsoft.com/office/drawing/2014/main" id="{1DBC04E1-23CF-4DBF-989B-383BC3AD9C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1DD19B-7B60-4330-BC31-49C03D197FB1}"/>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56573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50C2-2F02-405B-A7C2-0C12E8FE08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E47923-403A-46D6-9407-3DCF811D35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6F1D08-9407-425D-8FD4-41F19627FCE4}"/>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5" name="Footer Placeholder 4">
            <a:extLst>
              <a:ext uri="{FF2B5EF4-FFF2-40B4-BE49-F238E27FC236}">
                <a16:creationId xmlns:a16="http://schemas.microsoft.com/office/drawing/2014/main" id="{F071C062-05E9-4F52-B4B6-B1AE979713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24AFAD-C62C-40DC-8DE0-B7DC82EB92FA}"/>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159646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67D6A-00CF-41DE-86D2-64753B5E9A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A18DD43-6A14-42E2-898D-4B0345F9D9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392F9E-BB8A-4275-AA51-599617A57813}"/>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5" name="Footer Placeholder 4">
            <a:extLst>
              <a:ext uri="{FF2B5EF4-FFF2-40B4-BE49-F238E27FC236}">
                <a16:creationId xmlns:a16="http://schemas.microsoft.com/office/drawing/2014/main" id="{062F0343-F1E0-4D8E-BBDC-4B828AC5D6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308590-DFE0-428D-A594-48C33E74F29B}"/>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98399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3418-0510-4C8A-A461-649EB7CAA7B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B9D0FE1-4915-422C-95EE-D96485917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A4441A-4564-433D-B599-1B2561933D9D}"/>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5" name="Footer Placeholder 4">
            <a:extLst>
              <a:ext uri="{FF2B5EF4-FFF2-40B4-BE49-F238E27FC236}">
                <a16:creationId xmlns:a16="http://schemas.microsoft.com/office/drawing/2014/main" id="{CE823DA0-9A6B-43CB-AE7A-B76061C6AA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841F4E-13ED-4C9F-B2D4-CD69F67C16C9}"/>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02382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8204-2017-41CD-88E9-EFFA0BE99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C558FE-0F4D-4F6A-A56A-EB3BD7226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F1C01A-1E38-424D-92F9-879BC4D579B9}"/>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5" name="Footer Placeholder 4">
            <a:extLst>
              <a:ext uri="{FF2B5EF4-FFF2-40B4-BE49-F238E27FC236}">
                <a16:creationId xmlns:a16="http://schemas.microsoft.com/office/drawing/2014/main" id="{441E11C3-57CD-4CC3-AE47-F71148FEBC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199CF7-78C5-4051-8A03-E4EF542F50FA}"/>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84313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D0D7-6D15-4C16-A664-7B17C92B95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2BA359-9F64-4ED4-823F-6605D59569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8967E5A-7655-4E7F-A66E-F0265DBA7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0DFA00-DF2E-41A8-9701-68A36B512769}"/>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6" name="Footer Placeholder 5">
            <a:extLst>
              <a:ext uri="{FF2B5EF4-FFF2-40B4-BE49-F238E27FC236}">
                <a16:creationId xmlns:a16="http://schemas.microsoft.com/office/drawing/2014/main" id="{0AD77F67-5709-4403-B0BD-CE25CACABD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12471B-D7DE-4D8D-AC6F-0416AC49AA89}"/>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90614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3523-9ECF-4096-9FF1-4D83BFEDF0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6A9BFF-FDB5-4028-9B4F-328FE11DF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CCB134-5702-478C-8EF1-7B7C81BCD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3830946-4BEA-476B-BF2A-D70DF8E4B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4FA07C-68A2-40DA-8A49-827AED0FF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FCE84C7-E73E-4E3D-B807-316B7E88C447}"/>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8" name="Footer Placeholder 7">
            <a:extLst>
              <a:ext uri="{FF2B5EF4-FFF2-40B4-BE49-F238E27FC236}">
                <a16:creationId xmlns:a16="http://schemas.microsoft.com/office/drawing/2014/main" id="{CA459075-3965-4C54-8422-C1FD010DF28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0E2D697-97CD-4351-831C-C5A73FDD2706}"/>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135070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AC90-21FD-4DA9-8456-ECC9E2BC48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47644DF-CD6B-45EE-AF93-A6D167B97762}"/>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4" name="Footer Placeholder 3">
            <a:extLst>
              <a:ext uri="{FF2B5EF4-FFF2-40B4-BE49-F238E27FC236}">
                <a16:creationId xmlns:a16="http://schemas.microsoft.com/office/drawing/2014/main" id="{09FC31BC-8DC2-4809-BEE3-060962737F2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5861DB-715F-46B0-88A8-DDA15C07ECB1}"/>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16327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CD2A9-9E87-461E-9D8D-55B89870CC6D}"/>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3" name="Footer Placeholder 2">
            <a:extLst>
              <a:ext uri="{FF2B5EF4-FFF2-40B4-BE49-F238E27FC236}">
                <a16:creationId xmlns:a16="http://schemas.microsoft.com/office/drawing/2014/main" id="{36FB24F2-0037-4B1B-B273-105D70354CE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737EB3-9581-44F6-B0B7-F2D0C7FCDCC4}"/>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62228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0E60-3F5A-413E-A86D-6F7E0E3E1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BF15355-1408-4ACC-8F33-8808B68A2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80F1E54-21B2-4EC6-B035-CDCF77557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87498-6B0A-4296-8358-F470E99296B3}"/>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6" name="Footer Placeholder 5">
            <a:extLst>
              <a:ext uri="{FF2B5EF4-FFF2-40B4-BE49-F238E27FC236}">
                <a16:creationId xmlns:a16="http://schemas.microsoft.com/office/drawing/2014/main" id="{C1EECE2B-4337-4081-A211-71712502258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6C718C1-5783-4B4B-8492-77490447439D}"/>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17202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230F-3D79-41BD-B2EA-77D2338D6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20E4B3-7ED1-4083-AD41-E5FCDAA30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9CC2B58-3982-4102-BFDC-9A5A136D7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31B7D-F9C8-4767-AC39-D0AC77995452}"/>
              </a:ext>
            </a:extLst>
          </p:cNvPr>
          <p:cNvSpPr>
            <a:spLocks noGrp="1"/>
          </p:cNvSpPr>
          <p:nvPr>
            <p:ph type="dt" sz="half" idx="10"/>
          </p:nvPr>
        </p:nvSpPr>
        <p:spPr/>
        <p:txBody>
          <a:bodyPr/>
          <a:lstStyle/>
          <a:p>
            <a:fld id="{891A80DF-955A-4336-AEF3-2DB548B185AF}" type="datetimeFigureOut">
              <a:rPr lang="en-CA" smtClean="0"/>
              <a:t>2021-10-11</a:t>
            </a:fld>
            <a:endParaRPr lang="en-CA"/>
          </a:p>
        </p:txBody>
      </p:sp>
      <p:sp>
        <p:nvSpPr>
          <p:cNvPr id="6" name="Footer Placeholder 5">
            <a:extLst>
              <a:ext uri="{FF2B5EF4-FFF2-40B4-BE49-F238E27FC236}">
                <a16:creationId xmlns:a16="http://schemas.microsoft.com/office/drawing/2014/main" id="{6FCEBFC4-8861-4800-B108-DFE60BB344F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1F0BD91-7FFD-451F-910A-2E99BF351FFF}"/>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8579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ACC74-02D6-497C-B7D0-5A570E50C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2EEC73-D859-44CA-935D-B3B5CCB023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FE0E61-4839-447B-AFE5-C4B335E94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A80DF-955A-4336-AEF3-2DB548B185AF}" type="datetimeFigureOut">
              <a:rPr lang="en-CA" smtClean="0"/>
              <a:t>2021-10-11</a:t>
            </a:fld>
            <a:endParaRPr lang="en-CA"/>
          </a:p>
        </p:txBody>
      </p:sp>
      <p:sp>
        <p:nvSpPr>
          <p:cNvPr id="5" name="Footer Placeholder 4">
            <a:extLst>
              <a:ext uri="{FF2B5EF4-FFF2-40B4-BE49-F238E27FC236}">
                <a16:creationId xmlns:a16="http://schemas.microsoft.com/office/drawing/2014/main" id="{C6B7A908-E439-4E76-877A-986B56E3C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7C6467E-AFC7-44E2-8240-0500C0C40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B7D86-9C98-40BF-978D-7C2C786F28AB}" type="slidenum">
              <a:rPr lang="en-CA" smtClean="0"/>
              <a:t>‹#›</a:t>
            </a:fld>
            <a:endParaRPr lang="en-CA"/>
          </a:p>
        </p:txBody>
      </p:sp>
    </p:spTree>
    <p:extLst>
      <p:ext uri="{BB962C8B-B14F-4D97-AF65-F5344CB8AC3E}">
        <p14:creationId xmlns:p14="http://schemas.microsoft.com/office/powerpoint/2010/main" val="2957444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FF37-BC14-4DDC-BDB5-AD0C1027A260}"/>
              </a:ext>
            </a:extLst>
          </p:cNvPr>
          <p:cNvSpPr>
            <a:spLocks noGrp="1"/>
          </p:cNvSpPr>
          <p:nvPr>
            <p:ph type="ctrTitle"/>
          </p:nvPr>
        </p:nvSpPr>
        <p:spPr>
          <a:xfrm>
            <a:off x="1524000" y="2235200"/>
            <a:ext cx="9144000" cy="2387600"/>
          </a:xfrm>
        </p:spPr>
        <p:txBody>
          <a:bodyPr>
            <a:normAutofit fontScale="90000"/>
          </a:bodyPr>
          <a:lstStyle/>
          <a:p>
            <a:r>
              <a:rPr lang="zh-CN" altLang="en-US" dirty="0"/>
              <a:t>因果不虚</a:t>
            </a:r>
            <a:br>
              <a:rPr lang="en-CA" altLang="zh-CN" dirty="0"/>
            </a:br>
            <a:r>
              <a:rPr lang="zh-CN" altLang="en-US" dirty="0"/>
              <a:t> </a:t>
            </a:r>
            <a:br>
              <a:rPr lang="en-CA" altLang="zh-CN" dirty="0"/>
            </a:br>
            <a:r>
              <a:rPr lang="zh-CN" altLang="en-US" dirty="0"/>
              <a:t>复习（开示</a:t>
            </a:r>
            <a:r>
              <a:rPr lang="en-US" altLang="zh-CN" dirty="0"/>
              <a:t>1-4</a:t>
            </a:r>
            <a:r>
              <a:rPr lang="zh-CN" altLang="en-US" dirty="0"/>
              <a:t>）</a:t>
            </a:r>
            <a:endParaRPr lang="en-CA" dirty="0"/>
          </a:p>
        </p:txBody>
      </p:sp>
    </p:spTree>
    <p:extLst>
      <p:ext uri="{BB962C8B-B14F-4D97-AF65-F5344CB8AC3E}">
        <p14:creationId xmlns:p14="http://schemas.microsoft.com/office/powerpoint/2010/main" val="140495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C531-97FF-45D8-9497-CBA05CF3AFF1}"/>
              </a:ext>
            </a:extLst>
          </p:cNvPr>
          <p:cNvSpPr>
            <a:spLocks noGrp="1"/>
          </p:cNvSpPr>
          <p:nvPr>
            <p:ph type="title"/>
          </p:nvPr>
        </p:nvSpPr>
        <p:spPr/>
        <p:txBody>
          <a:bodyPr/>
          <a:lstStyle/>
          <a:p>
            <a:r>
              <a:rPr lang="zh-CN" altLang="en-US" dirty="0"/>
              <a:t>开示</a:t>
            </a:r>
            <a:r>
              <a:rPr lang="en-US" altLang="zh-CN" dirty="0"/>
              <a:t>2</a:t>
            </a:r>
            <a:endParaRPr lang="en-CA" dirty="0"/>
          </a:p>
        </p:txBody>
      </p:sp>
      <p:sp>
        <p:nvSpPr>
          <p:cNvPr id="3" name="Content Placeholder 2">
            <a:extLst>
              <a:ext uri="{FF2B5EF4-FFF2-40B4-BE49-F238E27FC236}">
                <a16:creationId xmlns:a16="http://schemas.microsoft.com/office/drawing/2014/main" id="{F52A823D-EFF2-4A0A-9492-2DFAB5574247}"/>
              </a:ext>
            </a:extLst>
          </p:cNvPr>
          <p:cNvSpPr>
            <a:spLocks noGrp="1"/>
          </p:cNvSpPr>
          <p:nvPr>
            <p:ph idx="1"/>
          </p:nvPr>
        </p:nvSpPr>
        <p:spPr>
          <a:xfrm>
            <a:off x="838200" y="1825625"/>
            <a:ext cx="10515600" cy="4351338"/>
          </a:xfrm>
        </p:spPr>
        <p:txBody>
          <a:bodyPr>
            <a:noAutofit/>
          </a:bodyPr>
          <a:lstStyle/>
          <a:p>
            <a:pPr marL="0" indent="0">
              <a:buNone/>
            </a:pPr>
            <a:r>
              <a:rPr lang="zh-CN" altLang="en-US" sz="2600" dirty="0"/>
              <a:t>杀生的代价</a:t>
            </a:r>
            <a:endParaRPr lang="en-CA" altLang="zh-CN" sz="2600" dirty="0"/>
          </a:p>
          <a:p>
            <a:r>
              <a:rPr lang="zh-CN" altLang="en-US" sz="2000" dirty="0"/>
              <a:t>对于所有生命来说，自己的生命是最重要最珍贵的</a:t>
            </a:r>
            <a:endParaRPr lang="en-CA" altLang="zh-CN" sz="2000" dirty="0"/>
          </a:p>
          <a:p>
            <a:r>
              <a:rPr lang="zh-CN" altLang="en-US" sz="2000" dirty="0"/>
              <a:t>剥夺众生的生命为什么不需要付出代价，这是说不过去的</a:t>
            </a:r>
            <a:endParaRPr lang="en-CA" altLang="zh-CN" sz="2000" dirty="0"/>
          </a:p>
          <a:p>
            <a:r>
              <a:rPr lang="zh-CN" altLang="en-US" sz="2000" dirty="0"/>
              <a:t>带来了这么严重的伤害，付出代价是天经地义的事情</a:t>
            </a:r>
            <a:endParaRPr lang="en-CA" altLang="zh-CN" sz="2000" dirty="0"/>
          </a:p>
          <a:p>
            <a:r>
              <a:rPr lang="en-US" altLang="zh-CN" sz="2000" dirty="0"/>
              <a:t>《</a:t>
            </a:r>
            <a:r>
              <a:rPr lang="zh-CN" altLang="en-US" sz="2000" dirty="0"/>
              <a:t>稻秆经</a:t>
            </a:r>
            <a:r>
              <a:rPr lang="en-US" altLang="zh-CN" sz="2000" dirty="0"/>
              <a:t>》</a:t>
            </a:r>
            <a:r>
              <a:rPr lang="zh-CN" altLang="en-US" sz="2000" dirty="0"/>
              <a:t>讲万事万物都在因果当中循环，因和果之间有相似的关系</a:t>
            </a:r>
            <a:endParaRPr lang="en-CA" altLang="zh-CN" sz="2000" dirty="0"/>
          </a:p>
          <a:p>
            <a:pPr lvl="1"/>
            <a:r>
              <a:rPr lang="zh-CN" altLang="en-US" sz="2000" dirty="0"/>
              <a:t>种瓜得瓜，种豆得豆</a:t>
            </a:r>
            <a:endParaRPr lang="en-CA" altLang="zh-CN" sz="2000" dirty="0"/>
          </a:p>
          <a:p>
            <a:pPr lvl="1"/>
            <a:r>
              <a:rPr lang="zh-CN" altLang="en-US" sz="2000" dirty="0"/>
              <a:t>狗生狗，鸡生鸡</a:t>
            </a:r>
            <a:endParaRPr lang="en-CA" altLang="zh-CN" sz="2000" dirty="0"/>
          </a:p>
          <a:p>
            <a:pPr lvl="1"/>
            <a:r>
              <a:rPr lang="zh-CN" altLang="en-US" sz="2000" dirty="0"/>
              <a:t>善有善报，恶有恶报</a:t>
            </a:r>
            <a:endParaRPr lang="en-CA" altLang="zh-CN" sz="2000" dirty="0"/>
          </a:p>
          <a:p>
            <a:pPr marL="0" indent="0">
              <a:buNone/>
            </a:pPr>
            <a:endParaRPr lang="en-CA" sz="2200" dirty="0"/>
          </a:p>
          <a:p>
            <a:pPr marL="0" indent="0">
              <a:buNone/>
            </a:pPr>
            <a:r>
              <a:rPr lang="zh-CN" altLang="en-US" sz="2600" dirty="0"/>
              <a:t>以一个客观公正的态度去分析研究，可以知道因果是大自然的规律。这种结论叫做智信</a:t>
            </a:r>
            <a:endParaRPr lang="en-CA" sz="2600" dirty="0"/>
          </a:p>
        </p:txBody>
      </p:sp>
    </p:spTree>
    <p:extLst>
      <p:ext uri="{BB962C8B-B14F-4D97-AF65-F5344CB8AC3E}">
        <p14:creationId xmlns:p14="http://schemas.microsoft.com/office/powerpoint/2010/main" val="124327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开示</a:t>
            </a:r>
            <a:r>
              <a:rPr lang="en-US" altLang="zh-CN" dirty="0"/>
              <a:t>2</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600" dirty="0"/>
              <a:t>准确的因果不是我们能推理出来的</a:t>
            </a:r>
            <a:endParaRPr lang="en-CA" sz="2600" dirty="0"/>
          </a:p>
          <a:p>
            <a:r>
              <a:rPr lang="zh-CN" altLang="en-US" sz="2000" dirty="0"/>
              <a:t>用逻辑思维推理出准确的因果是非常难的（只能推出大概）</a:t>
            </a:r>
            <a:endParaRPr lang="en-CA" altLang="zh-CN" sz="2000" dirty="0"/>
          </a:p>
          <a:p>
            <a:r>
              <a:rPr lang="zh-CN" altLang="en-US" sz="2000" dirty="0"/>
              <a:t>只有佛陀的智慧才能知道准确的因果</a:t>
            </a:r>
            <a:endParaRPr lang="en-CA" altLang="zh-CN" sz="2000" dirty="0"/>
          </a:p>
          <a:p>
            <a:pPr lvl="1"/>
            <a:r>
              <a:rPr lang="zh-CN" altLang="en-US" sz="2000" dirty="0"/>
              <a:t>现有的感官无法观察的事太多了</a:t>
            </a:r>
            <a:endParaRPr lang="en-CA" altLang="zh-CN" sz="2000" dirty="0"/>
          </a:p>
          <a:p>
            <a:pPr lvl="1"/>
            <a:r>
              <a:rPr lang="zh-CN" altLang="en-US" sz="2000" dirty="0"/>
              <a:t>不要自以为是，自欺欺人</a:t>
            </a:r>
            <a:endParaRPr lang="en-CA" sz="2000" dirty="0"/>
          </a:p>
        </p:txBody>
      </p:sp>
    </p:spTree>
    <p:extLst>
      <p:ext uri="{BB962C8B-B14F-4D97-AF65-F5344CB8AC3E}">
        <p14:creationId xmlns:p14="http://schemas.microsoft.com/office/powerpoint/2010/main" val="387789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2</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忏悔的重要性</a:t>
            </a:r>
            <a:endParaRPr lang="en-CA" sz="2600" dirty="0"/>
          </a:p>
          <a:p>
            <a:r>
              <a:rPr lang="zh-CN" altLang="en-US" sz="2000" dirty="0"/>
              <a:t>我们的阿赖耶识当中有成千上万个善恶的种子</a:t>
            </a:r>
            <a:endParaRPr lang="en-CA" altLang="zh-CN" sz="2000" dirty="0"/>
          </a:p>
          <a:p>
            <a:r>
              <a:rPr lang="zh-CN" altLang="en-US" sz="2000" dirty="0"/>
              <a:t>就算这一生没有造恶业，也会遇到很多因果的惩罚</a:t>
            </a:r>
            <a:endParaRPr lang="en-CA" altLang="zh-CN" sz="2000" dirty="0"/>
          </a:p>
          <a:p>
            <a:r>
              <a:rPr lang="zh-CN" altLang="en-US" sz="2000" dirty="0"/>
              <a:t>通过忏悔，上一世和这一世的罪过能量可以全部清除</a:t>
            </a:r>
            <a:endParaRPr lang="en-CA" altLang="zh-CN" sz="2000" dirty="0"/>
          </a:p>
        </p:txBody>
      </p:sp>
    </p:spTree>
    <p:extLst>
      <p:ext uri="{BB962C8B-B14F-4D97-AF65-F5344CB8AC3E}">
        <p14:creationId xmlns:p14="http://schemas.microsoft.com/office/powerpoint/2010/main" val="53554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2</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学习因果的重要性</a:t>
            </a:r>
            <a:endParaRPr lang="en-CA" sz="2600" dirty="0"/>
          </a:p>
          <a:p>
            <a:r>
              <a:rPr lang="zh-CN" altLang="en-US" sz="2200" dirty="0"/>
              <a:t>轮</a:t>
            </a:r>
            <a:r>
              <a:rPr lang="zh-CN" altLang="en-US" sz="2000" dirty="0"/>
              <a:t>回是一个非常漫长的过程，用我们现在的眼光来判断人生是绝对错误的</a:t>
            </a:r>
            <a:endParaRPr lang="en-CA" altLang="zh-CN" sz="2000" dirty="0"/>
          </a:p>
          <a:p>
            <a:r>
              <a:rPr lang="zh-CN" altLang="en-US" sz="2000" dirty="0"/>
              <a:t>我们要深入的去了解，对因果要有一个坚定不移的信心，以后学佛会容易</a:t>
            </a:r>
            <a:endParaRPr lang="en-CA" altLang="zh-CN" sz="2000" dirty="0"/>
          </a:p>
          <a:p>
            <a:r>
              <a:rPr lang="zh-CN" altLang="en-US" sz="2000" dirty="0"/>
              <a:t>佛陀没有叫我们无条件的相信因果，而是让我们自己去了解。信不信是自己的选择</a:t>
            </a:r>
            <a:endParaRPr lang="en-CA" sz="2000" dirty="0"/>
          </a:p>
        </p:txBody>
      </p:sp>
    </p:spTree>
    <p:extLst>
      <p:ext uri="{BB962C8B-B14F-4D97-AF65-F5344CB8AC3E}">
        <p14:creationId xmlns:p14="http://schemas.microsoft.com/office/powerpoint/2010/main" val="8272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2</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关于因果⽅⾯的经典</a:t>
            </a:r>
          </a:p>
          <a:p>
            <a:r>
              <a:rPr lang="zh-CN" altLang="en-US" sz="2000" dirty="0"/>
              <a:t>学习佛经，建⽴对因果的信任，我们去修因果不虚才有前提</a:t>
            </a:r>
          </a:p>
          <a:p>
            <a:r>
              <a:rPr lang="zh-CN" altLang="en-US" sz="2000" dirty="0"/>
              <a:t>讲因果的经典有</a:t>
            </a:r>
            <a:r>
              <a:rPr lang="en-US" altLang="zh-CN" sz="2000" dirty="0"/>
              <a:t>《</a:t>
            </a:r>
            <a:r>
              <a:rPr lang="zh-CN" altLang="en-US" sz="2000" dirty="0"/>
              <a:t>百业经</a:t>
            </a:r>
            <a:r>
              <a:rPr lang="en-US" altLang="zh-CN" sz="2000" dirty="0"/>
              <a:t>》</a:t>
            </a:r>
            <a:r>
              <a:rPr lang="zh-CN" altLang="en-US" sz="2000" dirty="0"/>
              <a:t>，清楚地描述了因果循环，因果关系。</a:t>
            </a:r>
            <a:r>
              <a:rPr lang="en-US" altLang="zh-CN" sz="2000" dirty="0"/>
              <a:t>《</a:t>
            </a:r>
            <a:r>
              <a:rPr lang="zh-CN" altLang="en-US" sz="2000" dirty="0"/>
              <a:t>贤愚经</a:t>
            </a:r>
            <a:r>
              <a:rPr lang="en-US" altLang="zh-CN" sz="2000" dirty="0"/>
              <a:t>》</a:t>
            </a:r>
            <a:r>
              <a:rPr lang="zh-CN" altLang="en-US" sz="2000" dirty="0"/>
              <a:t>，全⾯地阐述了佛教的因果观念。</a:t>
            </a:r>
            <a:r>
              <a:rPr lang="en-US" altLang="zh-CN" sz="2000" dirty="0"/>
              <a:t>《</a:t>
            </a:r>
            <a:r>
              <a:rPr lang="zh-CN" altLang="en-US" sz="2000" dirty="0"/>
              <a:t>正法念处经</a:t>
            </a:r>
            <a:r>
              <a:rPr lang="en-US" altLang="zh-CN" sz="2000" dirty="0"/>
              <a:t>》</a:t>
            </a:r>
            <a:r>
              <a:rPr lang="zh-CN" altLang="en-US" sz="2000" dirty="0"/>
              <a:t>，⾮常重要，是了解因果的⼩乘经典。宗喀巴⼤师</a:t>
            </a:r>
            <a:r>
              <a:rPr lang="en-US" altLang="zh-CN" sz="2000" dirty="0"/>
              <a:t>《</a:t>
            </a:r>
            <a:r>
              <a:rPr lang="zh-CN" altLang="en-US" sz="2000" dirty="0"/>
              <a:t>菩提道次第⼴论</a:t>
            </a:r>
            <a:r>
              <a:rPr lang="en-US" altLang="zh-CN" sz="2000" dirty="0"/>
              <a:t>》</a:t>
            </a:r>
            <a:r>
              <a:rPr lang="zh-CN" altLang="en-US" sz="2000" dirty="0"/>
              <a:t>。⻰钦巴尊者</a:t>
            </a:r>
            <a:r>
              <a:rPr lang="en-US" altLang="zh-CN" sz="2000" dirty="0"/>
              <a:t>《⼤</a:t>
            </a:r>
            <a:r>
              <a:rPr lang="zh-CN" altLang="en-US" sz="2000" dirty="0"/>
              <a:t>圆满⼼性休息</a:t>
            </a:r>
            <a:r>
              <a:rPr lang="en-US" altLang="zh-CN" sz="2000" dirty="0"/>
              <a:t>》</a:t>
            </a:r>
            <a:endParaRPr lang="zh-CN" altLang="en-US" sz="2000" dirty="0"/>
          </a:p>
          <a:p>
            <a:r>
              <a:rPr lang="zh-CN" altLang="en-US" sz="2000" dirty="0"/>
              <a:t>这些经⾥的公案，逻辑也没法去证明。这些因果⽅⾯⾮常重要的经典⾥看起来有很⼀些不符合现代科学的讲法。这就要明⽩佛经⾥有了义和不了义</a:t>
            </a:r>
            <a:endParaRPr lang="en-CA" altLang="zh-CN" sz="2000" dirty="0"/>
          </a:p>
          <a:p>
            <a:pPr lvl="1"/>
            <a:r>
              <a:rPr lang="zh-CN" altLang="en-US" sz="1800" dirty="0"/>
              <a:t>了义：毫⽆保留，佛把真实的东⻄直接告诉我们。</a:t>
            </a:r>
          </a:p>
          <a:p>
            <a:pPr lvl="1"/>
            <a:r>
              <a:rPr lang="zh-CN" altLang="en-US" sz="1800" dirty="0"/>
              <a:t>不了义：有所保留。不是佛的本意。佛舍不得断掉这些⼈的善根，所以先用能让他们能理解和接受的方式来接引他们进⼊佛⻔，然后再慢慢告诉真相</a:t>
            </a:r>
            <a:endParaRPr lang="en-CA" sz="1800" dirty="0"/>
          </a:p>
        </p:txBody>
      </p:sp>
    </p:spTree>
    <p:extLst>
      <p:ext uri="{BB962C8B-B14F-4D97-AF65-F5344CB8AC3E}">
        <p14:creationId xmlns:p14="http://schemas.microsoft.com/office/powerpoint/2010/main" val="245673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2</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因果观修的三步骤</a:t>
            </a:r>
          </a:p>
          <a:p>
            <a:pPr marL="0" indent="0">
              <a:buNone/>
            </a:pPr>
            <a:r>
              <a:rPr lang="zh-CN" altLang="en-US" sz="2000" dirty="0"/>
              <a:t>以杀⽣为例分三步：</a:t>
            </a:r>
            <a:endParaRPr lang="en-US" altLang="zh-CN" sz="2000" dirty="0"/>
          </a:p>
          <a:p>
            <a:pPr marL="514350" indent="-514350">
              <a:buFont typeface="+mj-lt"/>
              <a:buAutoNum type="arabicPeriod"/>
            </a:pPr>
            <a:r>
              <a:rPr lang="zh-CN" altLang="en-US" sz="2000" dirty="0"/>
              <a:t>什么是杀⽣？（有罪过和⽆罪过）；</a:t>
            </a:r>
            <a:endParaRPr lang="en-CA" altLang="zh-CN" sz="2000" dirty="0"/>
          </a:p>
          <a:p>
            <a:pPr marL="514350" indent="-514350">
              <a:buFont typeface="+mj-lt"/>
              <a:buAutoNum type="arabicPeriod"/>
            </a:pPr>
            <a:r>
              <a:rPr lang="zh-CN" altLang="en-US" sz="2000" dirty="0"/>
              <a:t>杀⽣的四种果报，思考我有没有杀过⽣？我的果报会是什么？ </a:t>
            </a:r>
            <a:endParaRPr lang="en-CA" altLang="zh-CN" sz="2000" dirty="0"/>
          </a:p>
          <a:p>
            <a:pPr marL="514350" indent="-514350">
              <a:buFont typeface="+mj-lt"/>
              <a:buAutoNum type="arabicPeriod"/>
            </a:pPr>
            <a:r>
              <a:rPr lang="zh-CN" altLang="en-US" sz="2000" dirty="0"/>
              <a:t>对杀生这个罪过⽣起后悔之⼼，发誓不再造杀⽣罪并身体⼒⾏，并如法忏悔</a:t>
            </a:r>
            <a:endParaRPr lang="en-CA" altLang="zh-CN" sz="2000" dirty="0"/>
          </a:p>
        </p:txBody>
      </p:sp>
    </p:spTree>
    <p:extLst>
      <p:ext uri="{BB962C8B-B14F-4D97-AF65-F5344CB8AC3E}">
        <p14:creationId xmlns:p14="http://schemas.microsoft.com/office/powerpoint/2010/main" val="86033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3</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因果不虚实修的要求</a:t>
            </a:r>
            <a:endParaRPr lang="en-CA" altLang="zh-CN" sz="2600" dirty="0"/>
          </a:p>
          <a:p>
            <a:r>
              <a:rPr lang="zh-CN" altLang="en-US" sz="2000" dirty="0"/>
              <a:t>心平静下来，没有干扰的情况下思维思考，心专注于题目</a:t>
            </a:r>
          </a:p>
          <a:p>
            <a:r>
              <a:rPr lang="zh-CN" altLang="en-US" sz="2000" dirty="0"/>
              <a:t>每天保证一个小时，共</a:t>
            </a:r>
            <a:r>
              <a:rPr lang="en-US" altLang="zh-CN" sz="2000" dirty="0"/>
              <a:t>150</a:t>
            </a:r>
            <a:r>
              <a:rPr lang="zh-CN" altLang="en-US" sz="2000" dirty="0"/>
              <a:t>个小时，大约</a:t>
            </a:r>
            <a:r>
              <a:rPr lang="en-US" altLang="zh-CN" sz="2000" dirty="0"/>
              <a:t>4-5</a:t>
            </a:r>
            <a:r>
              <a:rPr lang="zh-CN" altLang="en-US" sz="2000" dirty="0"/>
              <a:t>个月</a:t>
            </a:r>
          </a:p>
          <a:p>
            <a:r>
              <a:rPr lang="zh-CN" altLang="en-US" sz="2000" dirty="0"/>
              <a:t>仪轨上用“开显解脱道”</a:t>
            </a:r>
            <a:endParaRPr lang="en-CA" altLang="zh-CN" sz="2000" dirty="0"/>
          </a:p>
          <a:p>
            <a:pPr marL="0" indent="0">
              <a:buNone/>
            </a:pPr>
            <a:endParaRPr lang="zh-CN" altLang="en-US" sz="2000" dirty="0"/>
          </a:p>
          <a:p>
            <a:pPr marL="0" indent="0">
              <a:buNone/>
            </a:pPr>
            <a:r>
              <a:rPr lang="zh-CN" altLang="en-US" sz="2600" dirty="0"/>
              <a:t>实修的内容</a:t>
            </a:r>
          </a:p>
          <a:p>
            <a:r>
              <a:rPr lang="en-US" altLang="zh-CN" sz="2000" dirty="0"/>
              <a:t>«</a:t>
            </a:r>
            <a:r>
              <a:rPr lang="zh-CN" altLang="en-US" sz="2000" dirty="0"/>
              <a:t>稻杆经</a:t>
            </a:r>
            <a:r>
              <a:rPr lang="en-US" altLang="zh-CN" sz="2000" dirty="0"/>
              <a:t>» </a:t>
            </a:r>
            <a:r>
              <a:rPr lang="zh-CN" altLang="en-US" sz="2000" dirty="0"/>
              <a:t>中的内容</a:t>
            </a:r>
            <a:endParaRPr lang="en-CA" altLang="zh-CN" sz="2000" dirty="0"/>
          </a:p>
          <a:p>
            <a:r>
              <a:rPr lang="zh-CN" altLang="en-US" sz="2000" dirty="0"/>
              <a:t>前两次因果不虚的开示</a:t>
            </a:r>
            <a:endParaRPr lang="en-CA" altLang="zh-CN" sz="2000" dirty="0"/>
          </a:p>
          <a:p>
            <a:r>
              <a:rPr lang="zh-CN" altLang="en-US" sz="2000" dirty="0"/>
              <a:t>思考理论，提出问题，根据佛教的理论来回答这些问题，逐步可以对因果深信不疑</a:t>
            </a:r>
            <a:endParaRPr lang="en-CA" altLang="zh-CN" sz="2000" dirty="0"/>
          </a:p>
        </p:txBody>
      </p:sp>
    </p:spTree>
    <p:extLst>
      <p:ext uri="{BB962C8B-B14F-4D97-AF65-F5344CB8AC3E}">
        <p14:creationId xmlns:p14="http://schemas.microsoft.com/office/powerpoint/2010/main" val="179031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3</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a:xfrm>
            <a:off x="838200" y="1852258"/>
            <a:ext cx="10515600" cy="4351338"/>
          </a:xfrm>
        </p:spPr>
        <p:txBody>
          <a:bodyPr>
            <a:normAutofit/>
          </a:bodyPr>
          <a:lstStyle/>
          <a:p>
            <a:pPr marL="0" indent="0">
              <a:buNone/>
            </a:pPr>
            <a:r>
              <a:rPr lang="zh-CN" altLang="en-US" sz="2600" dirty="0"/>
              <a:t>如何确定佛经是真实的（</a:t>
            </a:r>
            <a:r>
              <a:rPr lang="en-US" altLang="zh-CN" sz="2600" dirty="0"/>
              <a:t>«</a:t>
            </a:r>
            <a:r>
              <a:rPr lang="zh-CN" altLang="en-US" sz="2600" dirty="0"/>
              <a:t>四依法</a:t>
            </a:r>
            <a:r>
              <a:rPr lang="en-US" altLang="zh-CN" sz="2600" dirty="0"/>
              <a:t>»</a:t>
            </a:r>
            <a:r>
              <a:rPr lang="zh-CN" altLang="en-US" sz="2600" dirty="0"/>
              <a:t>、</a:t>
            </a:r>
            <a:r>
              <a:rPr lang="en-US" altLang="zh-CN" sz="2600" dirty="0"/>
              <a:t>«</a:t>
            </a:r>
            <a:r>
              <a:rPr lang="zh-CN" altLang="en-US" sz="2600" dirty="0"/>
              <a:t>四法印</a:t>
            </a:r>
            <a:r>
              <a:rPr lang="en-US" altLang="zh-CN" sz="2600" dirty="0"/>
              <a:t>» </a:t>
            </a:r>
            <a:r>
              <a:rPr lang="zh-CN" altLang="en-US" sz="2600" dirty="0"/>
              <a:t>中讲过）</a:t>
            </a:r>
            <a:endParaRPr lang="en-US" altLang="zh-CN" sz="2600" dirty="0"/>
          </a:p>
        </p:txBody>
      </p:sp>
      <p:pic>
        <p:nvPicPr>
          <p:cNvPr id="7" name="Picture 6">
            <a:extLst>
              <a:ext uri="{FF2B5EF4-FFF2-40B4-BE49-F238E27FC236}">
                <a16:creationId xmlns:a16="http://schemas.microsoft.com/office/drawing/2014/main" id="{17E01DD2-FC80-4850-96C9-E34ED635A428}"/>
              </a:ext>
            </a:extLst>
          </p:cNvPr>
          <p:cNvPicPr>
            <a:picLocks noChangeAspect="1"/>
          </p:cNvPicPr>
          <p:nvPr/>
        </p:nvPicPr>
        <p:blipFill>
          <a:blip r:embed="rId2"/>
          <a:stretch>
            <a:fillRect/>
          </a:stretch>
        </p:blipFill>
        <p:spPr>
          <a:xfrm>
            <a:off x="2114967" y="2318425"/>
            <a:ext cx="7962066" cy="2895851"/>
          </a:xfrm>
          <a:prstGeom prst="rect">
            <a:avLst/>
          </a:prstGeom>
        </p:spPr>
      </p:pic>
    </p:spTree>
    <p:extLst>
      <p:ext uri="{BB962C8B-B14F-4D97-AF65-F5344CB8AC3E}">
        <p14:creationId xmlns:p14="http://schemas.microsoft.com/office/powerpoint/2010/main" val="407854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3</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迷信和智信</a:t>
            </a:r>
            <a:endParaRPr lang="en-CA" altLang="zh-CN" sz="2600" dirty="0"/>
          </a:p>
          <a:p>
            <a:r>
              <a:rPr lang="zh-CN" altLang="en-US" sz="2000" dirty="0"/>
              <a:t>迷信：我对这些一无所知，只是因为其他的原因去相信</a:t>
            </a:r>
          </a:p>
          <a:p>
            <a:r>
              <a:rPr lang="zh-CN" altLang="en-US" sz="2000" dirty="0"/>
              <a:t>智信：我通过了解以后，知道明白了这个道理以后我选择相信</a:t>
            </a:r>
          </a:p>
          <a:p>
            <a:r>
              <a:rPr lang="zh-CN" altLang="en-US" sz="2000" dirty="0"/>
              <a:t>佛对阿难说：不要因为我是佛，就相信我；不要因为我是你的亲戚，就相信我；不要因为我长相庄严，就相信我。你要自己到安静的地方，去思考。这叫智信，叫坚信，这样就不容易动摇</a:t>
            </a:r>
          </a:p>
          <a:p>
            <a:r>
              <a:rPr lang="zh-CN" altLang="en-US" sz="2000" dirty="0"/>
              <a:t>佛教的理论精确度是很高很高的，如果通过闻思修，建立起来的信心是很难动摇的</a:t>
            </a:r>
          </a:p>
          <a:p>
            <a:r>
              <a:rPr lang="zh-CN" altLang="en-US" sz="2000" dirty="0"/>
              <a:t>每一个理论都是要去实修实践，如果一个理论不能实践，那么这个理论就是没用的</a:t>
            </a:r>
          </a:p>
        </p:txBody>
      </p:sp>
    </p:spTree>
    <p:extLst>
      <p:ext uri="{BB962C8B-B14F-4D97-AF65-F5344CB8AC3E}">
        <p14:creationId xmlns:p14="http://schemas.microsoft.com/office/powerpoint/2010/main" val="298400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3</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为何要相信佛？</a:t>
            </a:r>
          </a:p>
          <a:p>
            <a:r>
              <a:rPr lang="zh-CN" altLang="en-US" sz="2000" dirty="0"/>
              <a:t>现量（通过感官我们已经信任佛陀说的真实语）</a:t>
            </a:r>
          </a:p>
          <a:p>
            <a:r>
              <a:rPr lang="zh-CN" altLang="en-US" sz="2000" dirty="0"/>
              <a:t>比量（完全符合逻辑的推理，也证实了佛陀没有骗我们，而且佛陀的觉察力和智慧力是超凡的）</a:t>
            </a:r>
          </a:p>
          <a:p>
            <a:r>
              <a:rPr lang="zh-CN" altLang="en-US" sz="2000" dirty="0"/>
              <a:t>圣教量（佛所说的是金刚语）</a:t>
            </a:r>
          </a:p>
          <a:p>
            <a:r>
              <a:rPr lang="zh-CN" altLang="en-US" sz="2000" dirty="0"/>
              <a:t>比如：</a:t>
            </a:r>
            <a:endParaRPr lang="en-CA" altLang="zh-CN" sz="2000" dirty="0"/>
          </a:p>
          <a:p>
            <a:pPr lvl="1"/>
            <a:r>
              <a:rPr lang="en-US" altLang="zh-CN" sz="1800" dirty="0"/>
              <a:t>2500</a:t>
            </a:r>
            <a:r>
              <a:rPr lang="zh-CN" altLang="en-US" sz="1800" dirty="0"/>
              <a:t>年前，佛讲一滴水中有许多微生物，直到有显微镜才知道</a:t>
            </a:r>
            <a:endParaRPr lang="en-CA" altLang="zh-CN" sz="1800" dirty="0"/>
          </a:p>
          <a:p>
            <a:pPr lvl="1"/>
            <a:r>
              <a:rPr lang="zh-CN" altLang="en-US" sz="1800" dirty="0"/>
              <a:t>一张桌子一刹那一刹那的生灭，运动，实际上桌子的寿命只有一秒钟的百万分之一的寿命。我们感官永远也不知道，但是现在显微镜有了也知道了</a:t>
            </a:r>
            <a:endParaRPr lang="en-CA" altLang="zh-CN" sz="1800" dirty="0"/>
          </a:p>
          <a:p>
            <a:pPr lvl="1"/>
            <a:r>
              <a:rPr lang="zh-CN" altLang="en-US" sz="1800" dirty="0"/>
              <a:t>尤其是微观世界跟今天的量子力学吻合而且远远超过了现在目前科学的结论</a:t>
            </a:r>
          </a:p>
        </p:txBody>
      </p:sp>
    </p:spTree>
    <p:extLst>
      <p:ext uri="{BB962C8B-B14F-4D97-AF65-F5344CB8AC3E}">
        <p14:creationId xmlns:p14="http://schemas.microsoft.com/office/powerpoint/2010/main" val="17672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9AE1-E7B4-480C-A5BD-9954CFFAE020}"/>
              </a:ext>
            </a:extLst>
          </p:cNvPr>
          <p:cNvSpPr>
            <a:spLocks noGrp="1"/>
          </p:cNvSpPr>
          <p:nvPr>
            <p:ph type="title"/>
          </p:nvPr>
        </p:nvSpPr>
        <p:spPr/>
        <p:txBody>
          <a:bodyPr/>
          <a:lstStyle/>
          <a:p>
            <a:r>
              <a:rPr lang="zh-CN" altLang="en-US" dirty="0"/>
              <a:t>发菩提心</a:t>
            </a:r>
            <a:endParaRPr lang="en-CA" dirty="0"/>
          </a:p>
        </p:txBody>
      </p:sp>
      <p:sp>
        <p:nvSpPr>
          <p:cNvPr id="3" name="Content Placeholder 2">
            <a:extLst>
              <a:ext uri="{FF2B5EF4-FFF2-40B4-BE49-F238E27FC236}">
                <a16:creationId xmlns:a16="http://schemas.microsoft.com/office/drawing/2014/main" id="{2A1B95D9-EAA7-4102-A780-C4EA193CBA0E}"/>
              </a:ext>
            </a:extLst>
          </p:cNvPr>
          <p:cNvSpPr>
            <a:spLocks noGrp="1"/>
          </p:cNvSpPr>
          <p:nvPr>
            <p:ph idx="1"/>
          </p:nvPr>
        </p:nvSpPr>
        <p:spPr/>
        <p:txBody>
          <a:bodyPr/>
          <a:lstStyle/>
          <a:p>
            <a:pPr marL="0" indent="0">
              <a:buNone/>
            </a:pPr>
            <a:r>
              <a:rPr lang="zh-CN" altLang="en-US" dirty="0"/>
              <a:t>发两个决心</a:t>
            </a:r>
            <a:endParaRPr lang="en-CA" altLang="zh-CN" dirty="0"/>
          </a:p>
          <a:p>
            <a:r>
              <a:rPr lang="zh-CN" altLang="en-US" dirty="0"/>
              <a:t>从现在开始，生生世世要利益众生</a:t>
            </a:r>
            <a:endParaRPr lang="en-CA" altLang="zh-CN" dirty="0"/>
          </a:p>
          <a:p>
            <a:r>
              <a:rPr lang="zh-CN" altLang="en-US" dirty="0"/>
              <a:t>为了达到这个目标而成佛</a:t>
            </a:r>
            <a:endParaRPr lang="en-CA" altLang="zh-CN" dirty="0"/>
          </a:p>
        </p:txBody>
      </p:sp>
    </p:spTree>
    <p:extLst>
      <p:ext uri="{BB962C8B-B14F-4D97-AF65-F5344CB8AC3E}">
        <p14:creationId xmlns:p14="http://schemas.microsoft.com/office/powerpoint/2010/main" val="3105096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3</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因果超越神通</a:t>
            </a:r>
            <a:endParaRPr lang="en-CA" altLang="zh-CN" sz="2600" dirty="0"/>
          </a:p>
          <a:p>
            <a:r>
              <a:rPr lang="zh-CN" altLang="en-US" sz="2000" dirty="0"/>
              <a:t>当因果和神通同时在一个人身上时，一定是因果超越神通，神通在因果面前是没有用的</a:t>
            </a:r>
          </a:p>
          <a:p>
            <a:r>
              <a:rPr lang="zh-CN" altLang="en-US" sz="2000" dirty="0"/>
              <a:t>佛经公案举例</a:t>
            </a:r>
            <a:endParaRPr lang="en-CA" altLang="zh-CN" sz="2000" dirty="0"/>
          </a:p>
          <a:p>
            <a:pPr lvl="1"/>
            <a:r>
              <a:rPr lang="en-US" altLang="zh-CN" sz="2000" dirty="0"/>
              <a:t>“</a:t>
            </a:r>
            <a:r>
              <a:rPr lang="zh-CN" altLang="en-US" sz="2000" dirty="0"/>
              <a:t>佛陀故乡大屠杀的个案”：</a:t>
            </a:r>
            <a:r>
              <a:rPr lang="en-US" altLang="zh-CN" sz="2000" dirty="0"/>
              <a:t>7</a:t>
            </a:r>
            <a:r>
              <a:rPr lang="zh-CN" altLang="en-US" sz="2000" dirty="0"/>
              <a:t>万加毗罗卫国人全部被杀，佛之前是知道的，但是佛也没有办法，因为果已经成熟了没有办法改变</a:t>
            </a:r>
            <a:endParaRPr lang="en-CA" altLang="zh-CN" sz="2000" dirty="0"/>
          </a:p>
          <a:p>
            <a:pPr lvl="1"/>
            <a:r>
              <a:rPr lang="zh-CN" altLang="en-US" sz="2000" dirty="0"/>
              <a:t>阿罗汉都也没有办法还是要面对这个共业</a:t>
            </a:r>
            <a:endParaRPr lang="en-CA" altLang="zh-CN" sz="2000" dirty="0"/>
          </a:p>
          <a:p>
            <a:pPr lvl="1"/>
            <a:r>
              <a:rPr lang="zh-CN" altLang="en-US" sz="2000" dirty="0"/>
              <a:t>佛示现头疼（佛不是真正的头疼这是不了义，是为了给大家讲因果的严重性。佛已经超越了因果</a:t>
            </a:r>
            <a:r>
              <a:rPr lang="zh-CN" altLang="en-US" sz="1800" dirty="0"/>
              <a:t>）</a:t>
            </a:r>
          </a:p>
          <a:p>
            <a:pPr marL="0" indent="0">
              <a:buNone/>
            </a:pPr>
            <a:endParaRPr lang="zh-CN" altLang="en-US" sz="1800" dirty="0"/>
          </a:p>
        </p:txBody>
      </p:sp>
    </p:spTree>
    <p:extLst>
      <p:ext uri="{BB962C8B-B14F-4D97-AF65-F5344CB8AC3E}">
        <p14:creationId xmlns:p14="http://schemas.microsoft.com/office/powerpoint/2010/main" val="367966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3</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小因生大果</a:t>
            </a:r>
            <a:endParaRPr lang="en-CA" altLang="zh-CN" sz="2600" dirty="0"/>
          </a:p>
          <a:p>
            <a:r>
              <a:rPr lang="zh-CN" altLang="en-US" sz="2000" dirty="0"/>
              <a:t>很小的一个因可以生很大的一个果。比如庄稼，大树的种子（外在的自然和内在的善恶是一样的）</a:t>
            </a:r>
          </a:p>
          <a:p>
            <a:r>
              <a:rPr lang="zh-CN" altLang="en-US" sz="2000" dirty="0"/>
              <a:t>“稻杆经”里面有讲到两个非常关键的问题：因和果是相似的、因会长出比它大上万倍的果</a:t>
            </a:r>
          </a:p>
          <a:p>
            <a:r>
              <a:rPr lang="zh-CN" altLang="en-US" sz="2000" dirty="0"/>
              <a:t>万事万物都是这样的自然规则，我们要去修，要去思考</a:t>
            </a:r>
          </a:p>
          <a:p>
            <a:pPr marL="0" indent="0">
              <a:buNone/>
            </a:pPr>
            <a:endParaRPr lang="zh-CN" altLang="en-US" sz="1800" dirty="0"/>
          </a:p>
        </p:txBody>
      </p:sp>
    </p:spTree>
    <p:extLst>
      <p:ext uri="{BB962C8B-B14F-4D97-AF65-F5344CB8AC3E}">
        <p14:creationId xmlns:p14="http://schemas.microsoft.com/office/powerpoint/2010/main" val="2909054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4</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lnSpcReduction="10000"/>
          </a:bodyPr>
          <a:lstStyle/>
          <a:p>
            <a:pPr marL="0" indent="0">
              <a:buNone/>
            </a:pPr>
            <a:r>
              <a:rPr lang="zh-CN" altLang="en-US" sz="2600" dirty="0"/>
              <a:t>修⼗不善</a:t>
            </a:r>
          </a:p>
          <a:p>
            <a:pPr marL="0" indent="0">
              <a:buNone/>
            </a:pPr>
            <a:r>
              <a:rPr lang="zh-CN" altLang="en-US" sz="2000" dirty="0"/>
              <a:t>⼗不善包括三个身造罪、四个语造罪、三个意造罪。十不善不是佛陀制定的，⽽是因为它们本质就是罪业，⽆论什么身份，有⽆信仰等犯了都是罪过，都要受相应的果报</a:t>
            </a:r>
            <a:endParaRPr lang="en-CA" altLang="zh-CN" sz="2000" dirty="0"/>
          </a:p>
          <a:p>
            <a:r>
              <a:rPr lang="zh-CN" altLang="en-US" sz="2000" dirty="0"/>
              <a:t>具体去修的时候，还是以毗卢七法，⼼静下来，去思考</a:t>
            </a:r>
            <a:endParaRPr lang="en-CA" altLang="zh-CN" sz="2000" dirty="0"/>
          </a:p>
          <a:p>
            <a:r>
              <a:rPr lang="zh-CN" altLang="en-US" sz="2000" dirty="0"/>
              <a:t>首先思考什么是十不善的杀生，然后思维我有没有造过这种罪</a:t>
            </a:r>
            <a:endParaRPr lang="en-CA" altLang="zh-CN" sz="2000" dirty="0"/>
          </a:p>
          <a:p>
            <a:r>
              <a:rPr lang="zh-CN" altLang="en-US" sz="2000" dirty="0"/>
              <a:t>思考杀生的四种果报</a:t>
            </a:r>
            <a:endParaRPr lang="en-CA" altLang="zh-CN" sz="2000" dirty="0"/>
          </a:p>
          <a:p>
            <a:r>
              <a:rPr lang="zh-CN" altLang="en-US" sz="2000" b="0" i="0" u="none" strike="noStrike" baseline="0" dirty="0"/>
              <a:t>思考将</a:t>
            </a:r>
            <a:r>
              <a:rPr lang="zh-CN" altLang="en-US" sz="2000" dirty="0"/>
              <a:t>来我⽆论是否愿意都要</a:t>
            </a:r>
            <a:r>
              <a:rPr lang="zh-CN" altLang="en-US" sz="2000" b="0" i="0" u="none" strike="noStrike" baseline="0" dirty="0"/>
              <a:t>承受这样的果报，这个果报都会成熟在我的身体和精神上。这个时候我应该怎么办</a:t>
            </a:r>
            <a:endParaRPr lang="en-CA" altLang="zh-CN" sz="2000" b="0" i="0" u="none" strike="noStrike" baseline="0" dirty="0"/>
          </a:p>
          <a:p>
            <a:endParaRPr lang="en-CA" altLang="zh-CN" sz="2000" dirty="0"/>
          </a:p>
          <a:p>
            <a:pPr marL="0" indent="0">
              <a:buNone/>
            </a:pPr>
            <a:r>
              <a:rPr lang="zh-CN" altLang="en-US" sz="2000" b="0" i="0" u="none" strike="noStrike" baseline="0" dirty="0"/>
              <a:t>偷盗、邪淫等⼗不善的思维⽅式也是同样的分这三个阶段。根据⾃⼰的情况⽽定，以⾃⼰感触最深、效果最好的⽅式去修。前提条件是我们坚定不移地相信因果的关系，在这个基础上去修，否则我们思考这些是没有⽤的</a:t>
            </a:r>
          </a:p>
          <a:p>
            <a:pPr marL="0" indent="0">
              <a:buNone/>
            </a:pPr>
            <a:endParaRPr lang="zh-CN" altLang="en-US" sz="2000" dirty="0"/>
          </a:p>
        </p:txBody>
      </p:sp>
    </p:spTree>
    <p:extLst>
      <p:ext uri="{BB962C8B-B14F-4D97-AF65-F5344CB8AC3E}">
        <p14:creationId xmlns:p14="http://schemas.microsoft.com/office/powerpoint/2010/main" val="2708109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4</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修⼗善</a:t>
            </a:r>
          </a:p>
          <a:p>
            <a:r>
              <a:rPr lang="zh-CN" altLang="en-US" sz="2000" dirty="0"/>
              <a:t>⼗善也是以这种⽅法去思考</a:t>
            </a:r>
            <a:endParaRPr lang="en-CA" altLang="zh-CN" sz="2000" dirty="0"/>
          </a:p>
          <a:p>
            <a:r>
              <a:rPr lang="zh-CN" altLang="en-US" sz="2000" dirty="0"/>
              <a:t>不杀⽣、不去偷盗实际上不是善，只是没有造罪⽽已</a:t>
            </a:r>
            <a:endParaRPr lang="en-CA" altLang="zh-CN" sz="2000" dirty="0"/>
          </a:p>
          <a:p>
            <a:r>
              <a:rPr lang="zh-CN" altLang="en-US" sz="2000" dirty="0"/>
              <a:t>如何把不造罪变成善？那就是发⼼和决⼼不杀⽣、不偷盗等，才算⼗善（⼀般的十善）</a:t>
            </a:r>
            <a:endParaRPr lang="en-CA" altLang="zh-CN" sz="2000" dirty="0"/>
          </a:p>
          <a:p>
            <a:r>
              <a:rPr lang="zh-CN" altLang="en-US" sz="2000" dirty="0"/>
              <a:t>不仅不杀⽣还去放⽣、救命；不仅不去偷盗还是布施、给予；除了不邪淫还守戒（特别的⼗善）</a:t>
            </a:r>
            <a:endParaRPr lang="en-CA" altLang="zh-CN" sz="2000" dirty="0"/>
          </a:p>
          <a:p>
            <a:r>
              <a:rPr lang="zh-CN" altLang="en-US" sz="2000" dirty="0"/>
              <a:t>然后去思考我曾经是否⾏过这样的善？这样的善有什么果报？</a:t>
            </a:r>
            <a:endParaRPr lang="en-CA" altLang="zh-CN" sz="2000" dirty="0"/>
          </a:p>
          <a:p>
            <a:r>
              <a:rPr lang="zh-CN" altLang="en-US" sz="2000" dirty="0"/>
              <a:t>之前如果没有去做，我应该怎么办？若以前⾏过善就要继续去做</a:t>
            </a:r>
          </a:p>
          <a:p>
            <a:pPr marL="0" indent="0">
              <a:buNone/>
            </a:pPr>
            <a:endParaRPr lang="en-CA" altLang="zh-CN" sz="2000" dirty="0"/>
          </a:p>
        </p:txBody>
      </p:sp>
    </p:spTree>
    <p:extLst>
      <p:ext uri="{BB962C8B-B14F-4D97-AF65-F5344CB8AC3E}">
        <p14:creationId xmlns:p14="http://schemas.microsoft.com/office/powerpoint/2010/main" val="1085938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4</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修十不善和⼗善得到的两个结果</a:t>
            </a:r>
            <a:endParaRPr lang="en-CA" altLang="zh-CN" sz="2600" dirty="0"/>
          </a:p>
          <a:p>
            <a:r>
              <a:rPr lang="zh-CN" altLang="en-US" sz="2000" dirty="0"/>
              <a:t>十不善</a:t>
            </a:r>
            <a:endParaRPr lang="en-CA" altLang="zh-CN" sz="2000" dirty="0"/>
          </a:p>
          <a:p>
            <a:pPr lvl="1"/>
            <a:r>
              <a:rPr lang="zh-CN" altLang="en-US" sz="2000" dirty="0"/>
              <a:t>造这样的罪一定会有这样的果报，要坚定不移地相信这个因果关系</a:t>
            </a:r>
            <a:endParaRPr lang="en-CA" altLang="zh-CN" sz="2000" dirty="0"/>
          </a:p>
          <a:p>
            <a:pPr lvl="1"/>
            <a:r>
              <a:rPr lang="zh-CN" altLang="en-US" sz="2000" dirty="0"/>
              <a:t>我造过这样的罪，所以我下定决⼼去忏悔</a:t>
            </a:r>
            <a:endParaRPr lang="en-CA" altLang="zh-CN" sz="2000" dirty="0"/>
          </a:p>
          <a:p>
            <a:pPr lvl="1"/>
            <a:endParaRPr lang="en-CA" altLang="zh-CN" sz="2000" dirty="0"/>
          </a:p>
          <a:p>
            <a:r>
              <a:rPr lang="zh-CN" altLang="en-US" sz="2000" dirty="0"/>
              <a:t>⼗善</a:t>
            </a:r>
            <a:endParaRPr lang="en-CA" altLang="zh-CN" sz="2000" dirty="0"/>
          </a:p>
          <a:p>
            <a:pPr lvl="1"/>
            <a:r>
              <a:rPr lang="zh-CN" altLang="en-US" sz="2000" dirty="0"/>
              <a:t>要坚定不移地相信善因得善果这个因果关系</a:t>
            </a:r>
            <a:endParaRPr lang="en-CA" altLang="zh-CN" sz="2000" dirty="0"/>
          </a:p>
          <a:p>
            <a:pPr lvl="1"/>
            <a:r>
              <a:rPr lang="zh-CN" altLang="en-US" sz="2000" dirty="0"/>
              <a:t>⾏善有这么好的果报，如果发现我们没有⾏善，那我现在⼀定要去⾏善。不能忽略任何⼀个善和善业，哪怕是很⼩很⼩的善根我都不能忽略，⼀定要去做。</a:t>
            </a:r>
            <a:endParaRPr lang="en-CA" altLang="zh-CN" sz="2000" dirty="0"/>
          </a:p>
          <a:p>
            <a:pPr marL="0" indent="0">
              <a:buNone/>
            </a:pPr>
            <a:endParaRPr lang="en-CA" altLang="zh-CN" sz="2000" dirty="0"/>
          </a:p>
          <a:p>
            <a:pPr marL="0" indent="0">
              <a:buNone/>
            </a:pPr>
            <a:r>
              <a:rPr lang="zh-CN" altLang="en-US" sz="2000" dirty="0"/>
              <a:t>这样⼗不善和⼗善都有三个不同的阶段，分别有三⼗个这样的思维，加起来⼀共有六⼗个不同阶段的思维，四个结论</a:t>
            </a:r>
          </a:p>
          <a:p>
            <a:endParaRPr lang="en-CA" altLang="zh-CN" sz="2000" dirty="0"/>
          </a:p>
          <a:p>
            <a:pPr lvl="1"/>
            <a:endParaRPr lang="zh-CN" altLang="en-US" sz="2000" dirty="0"/>
          </a:p>
          <a:p>
            <a:pPr marL="457200" lvl="1" indent="0">
              <a:buNone/>
            </a:pPr>
            <a:endParaRPr lang="en-CA" altLang="zh-CN" sz="2000" dirty="0"/>
          </a:p>
        </p:txBody>
      </p:sp>
    </p:spTree>
    <p:extLst>
      <p:ext uri="{BB962C8B-B14F-4D97-AF65-F5344CB8AC3E}">
        <p14:creationId xmlns:p14="http://schemas.microsoft.com/office/powerpoint/2010/main" val="147246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4</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杀生的区别</a:t>
            </a:r>
            <a:endParaRPr lang="en-CA" altLang="zh-CN" sz="2600" dirty="0"/>
          </a:p>
          <a:p>
            <a:r>
              <a:rPr lang="zh-CN" altLang="en-US" sz="2000" dirty="0"/>
              <a:t>⼗不善中的杀⽣必须具备四个条件，有些杀⽣是有罪过的，有些杀⽣是没有罪过的，有些杀⽣是有功德的</a:t>
            </a:r>
          </a:p>
          <a:p>
            <a:r>
              <a:rPr lang="zh-CN" altLang="en-US" sz="2000" dirty="0"/>
              <a:t>有功德的杀⽣是⼤乘佛教的概念，⼩乘佛教则认为只要是杀⽣都有罪过</a:t>
            </a:r>
          </a:p>
          <a:p>
            <a:r>
              <a:rPr lang="zh-CN" altLang="en-US" sz="2000" dirty="0"/>
              <a:t>⼤乘佛教会看你为什么要杀⽣。如果是为了救更多的⽣命，⾥⾯没有任何⾃私的成分（不是因为贪嗔痴），完全是站在利他的⻆度去思考，⼤乘佛教就认为，这个杀⽣不仅没有罪过⽽且有很⼤的功德</a:t>
            </a:r>
          </a:p>
          <a:p>
            <a:r>
              <a:rPr lang="zh-CN" altLang="en-US" sz="2000" dirty="0"/>
              <a:t>所以⼤乘佛教有三种杀⽣，⼩乘佛教只有两种杀⽣。</a:t>
            </a:r>
            <a:endParaRPr lang="en-CA" altLang="zh-CN" sz="2000" dirty="0"/>
          </a:p>
          <a:p>
            <a:endParaRPr lang="en-CA" altLang="zh-CN" sz="2000" dirty="0"/>
          </a:p>
          <a:p>
            <a:pPr marL="0" indent="0" algn="l">
              <a:buNone/>
            </a:pPr>
            <a:r>
              <a:rPr lang="zh-CN" altLang="en-US" sz="2000" dirty="0"/>
              <a:t>杀生的主要动机就是贪嗔痴。以这三种动机所犯下的杀生都是有罪过的</a:t>
            </a:r>
            <a:endParaRPr lang="en-CA" sz="1800" b="0" i="0" u="none" strike="noStrike" baseline="0" dirty="0"/>
          </a:p>
          <a:p>
            <a:pPr marL="0" indent="0">
              <a:buNone/>
            </a:pPr>
            <a:endParaRPr lang="en-CA" altLang="zh-CN" sz="2000" dirty="0"/>
          </a:p>
          <a:p>
            <a:pPr lvl="1"/>
            <a:endParaRPr lang="zh-CN" altLang="en-US" sz="2000" dirty="0"/>
          </a:p>
          <a:p>
            <a:pPr marL="457200" lvl="1" indent="0">
              <a:buNone/>
            </a:pPr>
            <a:endParaRPr lang="en-CA" altLang="zh-CN" sz="2000" dirty="0"/>
          </a:p>
        </p:txBody>
      </p:sp>
    </p:spTree>
    <p:extLst>
      <p:ext uri="{BB962C8B-B14F-4D97-AF65-F5344CB8AC3E}">
        <p14:creationId xmlns:p14="http://schemas.microsoft.com/office/powerpoint/2010/main" val="2393284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4</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杀⽣的四个条件</a:t>
            </a:r>
          </a:p>
          <a:p>
            <a:pPr marL="514350" indent="-514350">
              <a:buFont typeface="+mj-lt"/>
              <a:buAutoNum type="arabicPeriod"/>
            </a:pPr>
            <a:r>
              <a:rPr lang="zh-CN" altLang="en-US" sz="2000" dirty="0"/>
              <a:t>对境：确定对⽅是⽣命</a:t>
            </a:r>
            <a:endParaRPr lang="en-CA" altLang="zh-CN" sz="2000" dirty="0"/>
          </a:p>
          <a:p>
            <a:pPr marL="514350" indent="-514350">
              <a:buFont typeface="+mj-lt"/>
              <a:buAutoNum type="arabicPeriod"/>
            </a:pPr>
            <a:r>
              <a:rPr lang="zh-CN" altLang="en-US" sz="2000" dirty="0"/>
              <a:t>动机：杀⽣的想法</a:t>
            </a:r>
            <a:endParaRPr lang="en-CA" altLang="zh-CN" sz="2000" dirty="0"/>
          </a:p>
          <a:p>
            <a:pPr marL="514350" indent="-514350">
              <a:buFont typeface="+mj-lt"/>
              <a:buAutoNum type="arabicPeriod"/>
            </a:pPr>
            <a:r>
              <a:rPr lang="en-US" altLang="zh-CN" sz="2000" dirty="0"/>
              <a:t>⾏</a:t>
            </a:r>
            <a:r>
              <a:rPr lang="zh-CN" altLang="en-US" sz="2000" dirty="0"/>
              <a:t>动：实施杀害的⾏为</a:t>
            </a:r>
            <a:endParaRPr lang="en-CA" altLang="zh-CN" sz="2000" dirty="0"/>
          </a:p>
          <a:p>
            <a:pPr marL="514350" indent="-514350">
              <a:buFont typeface="+mj-lt"/>
              <a:buAutoNum type="arabicPeriod"/>
            </a:pPr>
            <a:r>
              <a:rPr lang="zh-CN" altLang="en-US" sz="2000" dirty="0"/>
              <a:t>结果：被杀者的⽣命结束</a:t>
            </a:r>
            <a:endParaRPr lang="en-CA" altLang="zh-CN" sz="2000" dirty="0"/>
          </a:p>
          <a:p>
            <a:pPr marL="0" indent="0">
              <a:buNone/>
            </a:pPr>
            <a:endParaRPr lang="zh-CN" altLang="en-US" sz="2000" dirty="0"/>
          </a:p>
          <a:p>
            <a:pPr marL="0" indent="0">
              <a:buNone/>
            </a:pPr>
            <a:r>
              <a:rPr lang="zh-CN" altLang="en-US" sz="2000" dirty="0"/>
              <a:t>我们每个⼈都造了很多的罪过，如果不忏悔到时候果报是⾮常可怕的</a:t>
            </a:r>
          </a:p>
        </p:txBody>
      </p:sp>
    </p:spTree>
    <p:extLst>
      <p:ext uri="{BB962C8B-B14F-4D97-AF65-F5344CB8AC3E}">
        <p14:creationId xmlns:p14="http://schemas.microsoft.com/office/powerpoint/2010/main" val="654043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4</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十不善业的异熟果</a:t>
            </a:r>
          </a:p>
          <a:p>
            <a:r>
              <a:rPr lang="zh-CN" altLang="en-US" sz="2000" dirty="0"/>
              <a:t>不会成熟在没有情感的物质上面，只会成熟在我们的身体和精神上面</a:t>
            </a:r>
            <a:endParaRPr lang="en-CA" altLang="zh-CN" sz="2000" dirty="0"/>
          </a:p>
          <a:p>
            <a:r>
              <a:rPr lang="zh-CN" altLang="en-US" sz="2000" dirty="0"/>
              <a:t>跟动机和严重程度有关：</a:t>
            </a:r>
          </a:p>
          <a:p>
            <a:pPr lvl="1"/>
            <a:r>
              <a:rPr lang="zh-CN" altLang="en-US" sz="2000" dirty="0"/>
              <a:t>嗔恨  、烦恼大，时间长的上品恶业</a:t>
            </a:r>
            <a:r>
              <a:rPr lang="en-US" altLang="zh-CN" sz="2000" dirty="0"/>
              <a:t>----</a:t>
            </a:r>
            <a:r>
              <a:rPr lang="zh-CN" altLang="en-US" sz="2000" dirty="0"/>
              <a:t>地狱</a:t>
            </a:r>
            <a:endParaRPr lang="en-CA" altLang="zh-CN" sz="2000" dirty="0"/>
          </a:p>
          <a:p>
            <a:pPr lvl="1"/>
            <a:r>
              <a:rPr lang="zh-CN" altLang="en-US" sz="2000" dirty="0"/>
              <a:t>贪心、中品的恶业 </a:t>
            </a:r>
            <a:r>
              <a:rPr lang="en-US" altLang="zh-CN" sz="2000" dirty="0"/>
              <a:t>---- </a:t>
            </a:r>
            <a:r>
              <a:rPr lang="zh-CN" altLang="en-US" sz="2000" dirty="0"/>
              <a:t>饿鬼</a:t>
            </a:r>
            <a:endParaRPr lang="en-CA" altLang="zh-CN" sz="2000" dirty="0"/>
          </a:p>
          <a:p>
            <a:pPr lvl="1"/>
            <a:r>
              <a:rPr lang="zh-CN" altLang="en-US" sz="2000" dirty="0"/>
              <a:t>愚痴、下品的恶业 </a:t>
            </a:r>
            <a:r>
              <a:rPr lang="en-US" altLang="zh-CN" sz="2000" dirty="0"/>
              <a:t>---- </a:t>
            </a:r>
            <a:r>
              <a:rPr lang="zh-CN" altLang="en-US" sz="2000" dirty="0"/>
              <a:t>旁生</a:t>
            </a:r>
          </a:p>
          <a:p>
            <a:r>
              <a:rPr lang="zh-CN" altLang="en-US" sz="2000" dirty="0"/>
              <a:t>怎么办： 通过忏悔把异熟果变成不定业，做得好的话，可以没果报</a:t>
            </a:r>
            <a:endParaRPr lang="en-US" altLang="zh-CN" sz="2000" dirty="0"/>
          </a:p>
          <a:p>
            <a:pPr marL="0" indent="0">
              <a:buNone/>
            </a:pPr>
            <a:endParaRPr lang="en-US" altLang="zh-CN" sz="2000" dirty="0"/>
          </a:p>
          <a:p>
            <a:pPr marL="0" indent="0">
              <a:buNone/>
            </a:pPr>
            <a:r>
              <a:rPr lang="zh-CN" altLang="en-US" sz="2000" dirty="0"/>
              <a:t>行善也是一样的，不能轻视，因为小因会生大果。以三殊胜的步骤去做： 发心、正行、回向  </a:t>
            </a:r>
          </a:p>
        </p:txBody>
      </p:sp>
    </p:spTree>
    <p:extLst>
      <p:ext uri="{BB962C8B-B14F-4D97-AF65-F5344CB8AC3E}">
        <p14:creationId xmlns:p14="http://schemas.microsoft.com/office/powerpoint/2010/main" val="3707324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4</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十不善业的等流果</a:t>
            </a:r>
          </a:p>
          <a:p>
            <a:r>
              <a:rPr lang="zh-CN" altLang="en-US" sz="2000" dirty="0"/>
              <a:t>来自与彼相似理论。所以有“等”有相同相似的意思，“流”指流出生出</a:t>
            </a:r>
            <a:endParaRPr lang="en-CA" altLang="zh-CN" sz="2000" dirty="0"/>
          </a:p>
          <a:p>
            <a:r>
              <a:rPr lang="zh-CN" altLang="en-US" sz="2000" dirty="0"/>
              <a:t>同行等流果：喜欢做以前做过的善 、 恶很相同相似业报的事情。 比如兴趣，天赋</a:t>
            </a:r>
            <a:endParaRPr lang="en-CA" altLang="zh-CN" sz="2000" dirty="0"/>
          </a:p>
          <a:p>
            <a:r>
              <a:rPr lang="zh-CN" altLang="en-US" sz="2000" dirty="0"/>
              <a:t>感受等流果： 在感受上与以前对别人做过的善或者恶相似的果报</a:t>
            </a:r>
            <a:endParaRPr lang="en-CA" altLang="zh-CN" sz="2000" dirty="0"/>
          </a:p>
        </p:txBody>
      </p:sp>
    </p:spTree>
    <p:extLst>
      <p:ext uri="{BB962C8B-B14F-4D97-AF65-F5344CB8AC3E}">
        <p14:creationId xmlns:p14="http://schemas.microsoft.com/office/powerpoint/2010/main" val="3430400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4</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十不善业的增上果</a:t>
            </a:r>
            <a:endParaRPr lang="en-CA" altLang="zh-CN" sz="2600" dirty="0"/>
          </a:p>
          <a:p>
            <a:r>
              <a:rPr lang="zh-CN" altLang="en-US" sz="2000" dirty="0"/>
              <a:t>成熟于环境，比如喜欢杀生的人就会投生到自然灾害多，生命易受到威胁的地方</a:t>
            </a:r>
            <a:endParaRPr lang="en-CA" altLang="zh-CN" sz="20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buNone/>
            </a:pPr>
            <a:endParaRPr lang="en-CA" altLang="zh-CN" sz="2600" dirty="0"/>
          </a:p>
          <a:p>
            <a:pPr marL="0" indent="0">
              <a:buNone/>
            </a:pPr>
            <a:r>
              <a:rPr lang="zh-CN" altLang="en-US" sz="2600" dirty="0"/>
              <a:t>十不善业的士用果</a:t>
            </a:r>
            <a:endParaRPr lang="en-CA" altLang="zh-CN" sz="2600" dirty="0"/>
          </a:p>
          <a:p>
            <a:r>
              <a:rPr lang="zh-CN" altLang="en-US" sz="2000" dirty="0"/>
              <a:t>善、恶业都会与日俱增，生生世世越来越多</a:t>
            </a:r>
            <a:endParaRPr lang="en-CA" altLang="zh-CN" sz="2000" dirty="0"/>
          </a:p>
        </p:txBody>
      </p:sp>
    </p:spTree>
    <p:extLst>
      <p:ext uri="{BB962C8B-B14F-4D97-AF65-F5344CB8AC3E}">
        <p14:creationId xmlns:p14="http://schemas.microsoft.com/office/powerpoint/2010/main" val="383654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开示</a:t>
            </a:r>
            <a:r>
              <a:rPr lang="en-US" altLang="zh-CN" dirty="0"/>
              <a:t>1</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600" dirty="0"/>
              <a:t>修四加行的目的，就是要让人有一种从轮回中解脱的决心：</a:t>
            </a:r>
            <a:endParaRPr lang="en-CA" altLang="zh-CN" sz="2600" dirty="0"/>
          </a:p>
          <a:p>
            <a:r>
              <a:rPr lang="zh-CN" altLang="en-US" sz="2000" dirty="0"/>
              <a:t>“人身难得”阐述学佛的人身得来不易，若没有这个正见，就不会去修行</a:t>
            </a:r>
            <a:endParaRPr lang="en-CA" altLang="zh-CN" sz="2000" dirty="0"/>
          </a:p>
          <a:p>
            <a:r>
              <a:rPr lang="en-US" altLang="zh-CN" sz="2000" dirty="0"/>
              <a:t>“</a:t>
            </a:r>
            <a:r>
              <a:rPr lang="zh-CN" altLang="en-US" sz="2000" dirty="0"/>
              <a:t>寿命无常”则教诫我们如珍宝般的人身不可能长期存留，它将因无常而毁坏，所以修法要有紧迫感</a:t>
            </a:r>
            <a:endParaRPr lang="en-US" altLang="zh-CN" sz="2000" dirty="0"/>
          </a:p>
          <a:p>
            <a:r>
              <a:rPr lang="en-US" altLang="zh-CN" sz="2000" dirty="0"/>
              <a:t>“</a:t>
            </a:r>
            <a:r>
              <a:rPr lang="zh-CN" altLang="en-US" sz="2000" dirty="0"/>
              <a:t>轮回过患”揭示了三界轮回犹如火宅，修行当以出离心摄持，不能只求人天福报等暂时利益，必须要超出三界轮回</a:t>
            </a:r>
            <a:endParaRPr lang="en-US" altLang="zh-CN" sz="2000" dirty="0"/>
          </a:p>
          <a:p>
            <a:r>
              <a:rPr lang="zh-CN" altLang="en-US" sz="2000" dirty="0"/>
              <a:t>“因果不虚”，则要说明的是，众生随善恶业而流转轮回，不可能不受因果束缚，想什么就做什么，只有遵循善知识言教行持善法，将来才会得到快乐，否则前方永远是一片黑暗和痛苦。所以要谨慎取舍因果</a:t>
            </a:r>
            <a:endParaRPr lang="en-CA" sz="2000" dirty="0"/>
          </a:p>
        </p:txBody>
      </p:sp>
    </p:spTree>
    <p:extLst>
      <p:ext uri="{BB962C8B-B14F-4D97-AF65-F5344CB8AC3E}">
        <p14:creationId xmlns:p14="http://schemas.microsoft.com/office/powerpoint/2010/main" val="176481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开示</a:t>
            </a:r>
            <a:r>
              <a:rPr lang="en-US" altLang="zh-CN" dirty="0"/>
              <a:t>4</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600" dirty="0"/>
              <a:t>强调四加行的重要性</a:t>
            </a:r>
          </a:p>
          <a:p>
            <a:r>
              <a:rPr lang="zh-CN" altLang="en-US" sz="2000" dirty="0"/>
              <a:t>理论上知道，但修行上还是很懒惰，原因是没有深入思考打坐。人身难得修的好的话自然而然就会去打坐</a:t>
            </a:r>
            <a:endParaRPr lang="en-CA" altLang="zh-CN" sz="2000" dirty="0"/>
          </a:p>
          <a:p>
            <a:r>
              <a:rPr lang="zh-CN" altLang="en-US" sz="2000" dirty="0"/>
              <a:t>出离心来自于自己知道道理，然后打坐观修思维，想明白了就知道应该追求什么，这时候出离心自然就有了</a:t>
            </a:r>
            <a:endParaRPr lang="en-CA" altLang="zh-CN" sz="2000" dirty="0"/>
          </a:p>
          <a:p>
            <a:r>
              <a:rPr lang="zh-CN" altLang="en-US" sz="2000" dirty="0"/>
              <a:t>在数量和质量上要打牢四加行的基础，才能往下走</a:t>
            </a:r>
          </a:p>
        </p:txBody>
      </p:sp>
    </p:spTree>
    <p:extLst>
      <p:ext uri="{BB962C8B-B14F-4D97-AF65-F5344CB8AC3E}">
        <p14:creationId xmlns:p14="http://schemas.microsoft.com/office/powerpoint/2010/main" val="74292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开示</a:t>
            </a:r>
            <a:r>
              <a:rPr lang="en-US" altLang="zh-CN" dirty="0"/>
              <a:t>1</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600" dirty="0"/>
              <a:t>因果和轮回的关联：</a:t>
            </a:r>
          </a:p>
          <a:p>
            <a:r>
              <a:rPr lang="zh-CN" altLang="en-US" sz="2000" dirty="0"/>
              <a:t>六道轮回不是无因无缘也不是造物主安排</a:t>
            </a:r>
          </a:p>
          <a:p>
            <a:r>
              <a:rPr lang="zh-CN" altLang="en-US" sz="2000" dirty="0"/>
              <a:t>是因果关系</a:t>
            </a:r>
            <a:r>
              <a:rPr lang="en-US" altLang="zh-CN" sz="2000" dirty="0"/>
              <a:t>---</a:t>
            </a:r>
            <a:r>
              <a:rPr lang="zh-CN" altLang="en-US" sz="2000" dirty="0"/>
              <a:t>业。轮回是由业力所生、由业果所成</a:t>
            </a:r>
            <a:endParaRPr lang="en-CA" altLang="zh-CN" sz="2000" dirty="0"/>
          </a:p>
          <a:p>
            <a:pPr marL="0" indent="0">
              <a:buNone/>
            </a:pPr>
            <a:endParaRPr lang="en-CA" altLang="zh-CN" sz="2600" dirty="0"/>
          </a:p>
          <a:p>
            <a:pPr marL="0" indent="0">
              <a:buNone/>
            </a:pPr>
            <a:r>
              <a:rPr lang="zh-CN" altLang="en-US" sz="2600" dirty="0"/>
              <a:t>因果是什么？</a:t>
            </a:r>
          </a:p>
          <a:p>
            <a:r>
              <a:rPr lang="zh-CN" altLang="en-US" sz="2000" dirty="0"/>
              <a:t>广义：所有法离不开因果，外器世界、有情众生的幸福、快乐产生全部是因果的显现</a:t>
            </a:r>
          </a:p>
          <a:p>
            <a:r>
              <a:rPr lang="zh-CN" altLang="en-US" sz="2000" dirty="0"/>
              <a:t>狭义：因果相似，是宇宙的自然规律</a:t>
            </a:r>
            <a:endParaRPr lang="en-CA" altLang="zh-CN" sz="2000" dirty="0"/>
          </a:p>
          <a:p>
            <a:pPr lvl="1"/>
            <a:r>
              <a:rPr lang="zh-CN" altLang="en-US" sz="2000" dirty="0"/>
              <a:t>行善得快乐，造恶得痛苦；</a:t>
            </a:r>
            <a:endParaRPr lang="en-CA" altLang="zh-CN" sz="2000" dirty="0"/>
          </a:p>
          <a:p>
            <a:pPr lvl="1"/>
            <a:r>
              <a:rPr lang="zh-CN" altLang="en-US" sz="2000" dirty="0"/>
              <a:t>善有善报，恶有恶报；</a:t>
            </a:r>
            <a:endParaRPr lang="en-CA" altLang="zh-CN" sz="2000" dirty="0"/>
          </a:p>
          <a:p>
            <a:pPr lvl="1"/>
            <a:r>
              <a:rPr lang="zh-CN" altLang="en-US" sz="2000" dirty="0"/>
              <a:t>种瓜得瓜，种豆得豆。</a:t>
            </a:r>
          </a:p>
          <a:p>
            <a:pPr marL="0" indent="0">
              <a:buNone/>
            </a:pPr>
            <a:endParaRPr lang="en-CA" sz="2000" dirty="0"/>
          </a:p>
        </p:txBody>
      </p:sp>
    </p:spTree>
    <p:extLst>
      <p:ext uri="{BB962C8B-B14F-4D97-AF65-F5344CB8AC3E}">
        <p14:creationId xmlns:p14="http://schemas.microsoft.com/office/powerpoint/2010/main" val="229571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开示</a:t>
            </a:r>
            <a:r>
              <a:rPr lang="en-US" altLang="zh-CN" dirty="0"/>
              <a:t>1</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600" dirty="0"/>
              <a:t>轮回非常漫长，种的因何时成熟，我们不知道，我们选择相信佛的智慧</a:t>
            </a:r>
          </a:p>
          <a:p>
            <a:r>
              <a:rPr lang="zh-CN" altLang="en-US" sz="2000" dirty="0"/>
              <a:t>外因缘：就是生命的结果。只要这个东西跟结果有关系的，都叫外因缘。比方说，你会生长在什么样的家庭，长大以后会跟谁结婚，会从事什么样的职业，今生的成就有多大，只要跟生命的结果有关系的，这个因缘只要一句话就可以解释，叫“万般皆是业，半点不由人”</a:t>
            </a:r>
            <a:endParaRPr lang="en-CA" altLang="zh-CN" sz="2000" dirty="0"/>
          </a:p>
          <a:p>
            <a:r>
              <a:rPr lang="zh-CN" altLang="en-US" sz="2000" dirty="0"/>
              <a:t>内因缘：内在的心念，种子、思想。可以决定未来。这是我们要下功夫的地方，因为此生种下的种子，就是来世的果报，我们努力是有希望的</a:t>
            </a:r>
            <a:endParaRPr lang="en-CA" altLang="zh-CN" sz="2000" dirty="0"/>
          </a:p>
          <a:p>
            <a:r>
              <a:rPr lang="zh-CN" altLang="en-US" sz="2000" dirty="0"/>
              <a:t>近因、远因：以种地为例，种果树要</a:t>
            </a:r>
            <a:r>
              <a:rPr lang="en-US" altLang="zh-CN" sz="2000" dirty="0"/>
              <a:t>2-3</a:t>
            </a:r>
            <a:r>
              <a:rPr lang="zh-CN" altLang="en-US" sz="2000" dirty="0"/>
              <a:t>年有水果吃；粮食要半年成熟；蔬菜半个月就可以</a:t>
            </a:r>
          </a:p>
          <a:p>
            <a:pPr marL="0" indent="0">
              <a:buNone/>
            </a:pPr>
            <a:r>
              <a:rPr lang="zh-CN" altLang="en-US" sz="2000" dirty="0"/>
              <a:t>吃。成熟有早晚，善恶的果报也是一样，符合自然法则</a:t>
            </a:r>
            <a:endParaRPr lang="en-CA" altLang="zh-CN" sz="2000" dirty="0"/>
          </a:p>
          <a:p>
            <a:r>
              <a:rPr lang="zh-CN" altLang="en-US" sz="2000" dirty="0"/>
              <a:t>我们的感官很局限，看到的是假的或者看不全面，但看不见的东西我们不能否定。宇宙不是这么简单，一切皆有内在因果联系</a:t>
            </a:r>
            <a:endParaRPr lang="en-CA" sz="2000" dirty="0"/>
          </a:p>
        </p:txBody>
      </p:sp>
    </p:spTree>
    <p:extLst>
      <p:ext uri="{BB962C8B-B14F-4D97-AF65-F5344CB8AC3E}">
        <p14:creationId xmlns:p14="http://schemas.microsoft.com/office/powerpoint/2010/main" val="281410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开示</a:t>
            </a:r>
            <a:r>
              <a:rPr lang="en-US" altLang="zh-CN" dirty="0"/>
              <a:t>1</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600" dirty="0"/>
              <a:t>四业</a:t>
            </a:r>
            <a:endParaRPr lang="en-CA" altLang="zh-CN" sz="2600" dirty="0"/>
          </a:p>
          <a:p>
            <a:r>
              <a:rPr lang="zh-CN" altLang="en-US" sz="2000" dirty="0"/>
              <a:t>顺现生法受：现世受报，这一生造，这一生受。一般是非常严重的罪过或非常伟大的善</a:t>
            </a:r>
            <a:endParaRPr lang="en-CA" altLang="zh-CN" sz="2000" dirty="0"/>
          </a:p>
          <a:p>
            <a:r>
              <a:rPr lang="zh-CN" altLang="en-US" sz="2000" dirty="0"/>
              <a:t>顺后生：来世受报，一定会在下一生受。比如五无间罪的罪过</a:t>
            </a:r>
            <a:endParaRPr lang="en-CA" altLang="zh-CN" sz="2000" dirty="0"/>
          </a:p>
          <a:p>
            <a:r>
              <a:rPr lang="zh-CN" altLang="en-US" sz="2000" dirty="0"/>
              <a:t>顺后受业：以后受报，第三世以后才受</a:t>
            </a:r>
            <a:endParaRPr lang="en-CA" altLang="zh-CN" sz="2000" dirty="0"/>
          </a:p>
          <a:p>
            <a:r>
              <a:rPr lang="zh-CN" altLang="en-US" sz="2000" dirty="0"/>
              <a:t>不定受业：业不一定，不一定会受果报，因为果报很小</a:t>
            </a:r>
            <a:endParaRPr lang="en-CA" altLang="zh-CN" sz="2000" dirty="0"/>
          </a:p>
          <a:p>
            <a:endParaRPr lang="en-CA" altLang="zh-CN" sz="2000" dirty="0"/>
          </a:p>
          <a:p>
            <a:pPr marL="0" indent="0">
              <a:buNone/>
            </a:pPr>
            <a:r>
              <a:rPr lang="zh-CN" altLang="en-US" sz="2600" dirty="0"/>
              <a:t>只有佛的广大无限的神通才能看到善恶到底什么时候才会成熟</a:t>
            </a:r>
            <a:endParaRPr lang="en-CA" altLang="zh-CN" sz="2600" dirty="0"/>
          </a:p>
        </p:txBody>
      </p:sp>
    </p:spTree>
    <p:extLst>
      <p:ext uri="{BB962C8B-B14F-4D97-AF65-F5344CB8AC3E}">
        <p14:creationId xmlns:p14="http://schemas.microsoft.com/office/powerpoint/2010/main" val="4654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开示</a:t>
            </a:r>
            <a:r>
              <a:rPr lang="en-US" altLang="zh-CN" dirty="0"/>
              <a:t>1</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600" dirty="0"/>
              <a:t>阿赖耶识是我们最基础</a:t>
            </a:r>
            <a:r>
              <a:rPr lang="en-US" altLang="zh-CN" sz="2600" dirty="0"/>
              <a:t>/</a:t>
            </a:r>
            <a:r>
              <a:rPr lang="zh-CN" altLang="en-US" sz="2600" dirty="0"/>
              <a:t>基本的精神和意识</a:t>
            </a:r>
            <a:endParaRPr lang="en-CA" altLang="zh-CN" sz="2600" dirty="0"/>
          </a:p>
          <a:p>
            <a:r>
              <a:rPr lang="zh-CN" altLang="en-US" sz="2000" dirty="0"/>
              <a:t>我们做的任何一件事情，表面的行为结束了，但是它有一个能量一个种子，储存在我们的阿赖耶识里</a:t>
            </a:r>
            <a:endParaRPr lang="en-CA" altLang="zh-CN" sz="2000" dirty="0"/>
          </a:p>
          <a:p>
            <a:r>
              <a:rPr lang="zh-CN" altLang="en-US" sz="2000" dirty="0"/>
              <a:t>我们的阿赖耶识就像电脑的硬盘，善和恶各种各样的种子，就像硬盘上的数据储存在里面</a:t>
            </a:r>
            <a:endParaRPr lang="en-CA" altLang="zh-CN" sz="2000" dirty="0"/>
          </a:p>
          <a:p>
            <a:r>
              <a:rPr lang="zh-CN" altLang="en-US" sz="2000" dirty="0"/>
              <a:t>成千上万这样的种子，有成千上万的善恶能量，这个能量会一个一个成熟</a:t>
            </a:r>
            <a:endParaRPr lang="en-CA" altLang="zh-CN" sz="2000" dirty="0"/>
          </a:p>
        </p:txBody>
      </p:sp>
    </p:spTree>
    <p:extLst>
      <p:ext uri="{BB962C8B-B14F-4D97-AF65-F5344CB8AC3E}">
        <p14:creationId xmlns:p14="http://schemas.microsoft.com/office/powerpoint/2010/main" val="333053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开示</a:t>
            </a:r>
            <a:r>
              <a:rPr lang="en-US" altLang="zh-CN" dirty="0"/>
              <a:t>1</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600" dirty="0"/>
              <a:t>通过思维建立自己的因果观</a:t>
            </a:r>
            <a:endParaRPr lang="en-CA" altLang="zh-CN" sz="2600" dirty="0"/>
          </a:p>
          <a:p>
            <a:r>
              <a:rPr lang="zh-CN" altLang="en-US" sz="2000" dirty="0"/>
              <a:t>佛教讲闻思修，我们先去听，在听的过程中我们就学到了一些思考思维的方式，通过推理，得出结论</a:t>
            </a:r>
            <a:endParaRPr lang="en-CA" altLang="zh-CN" sz="2000" dirty="0"/>
          </a:p>
          <a:p>
            <a:r>
              <a:rPr lang="zh-CN" altLang="en-US" sz="2000" dirty="0"/>
              <a:t>要真正接受因果理论，我们需要靠自己去实修，佛不能代替我们去思考</a:t>
            </a:r>
            <a:endParaRPr lang="en-CA" altLang="zh-CN" sz="2000" dirty="0"/>
          </a:p>
        </p:txBody>
      </p:sp>
    </p:spTree>
    <p:extLst>
      <p:ext uri="{BB962C8B-B14F-4D97-AF65-F5344CB8AC3E}">
        <p14:creationId xmlns:p14="http://schemas.microsoft.com/office/powerpoint/2010/main" val="201231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开示</a:t>
            </a:r>
            <a:r>
              <a:rPr lang="en-US" altLang="zh-CN" dirty="0"/>
              <a:t>2</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600" dirty="0"/>
              <a:t>建立坚定不移的信心，再开始修行</a:t>
            </a:r>
            <a:endParaRPr lang="en-CA" altLang="zh-CN" sz="2600" dirty="0"/>
          </a:p>
          <a:p>
            <a:pPr lvl="1"/>
            <a:r>
              <a:rPr lang="zh-CN" altLang="en-US" sz="2000" dirty="0"/>
              <a:t>我们必须先学习关于因果的一些知识；真正的信心来自于智慧（智信），而不是迷信</a:t>
            </a:r>
            <a:endParaRPr lang="en-CA" altLang="zh-CN" sz="2000" dirty="0"/>
          </a:p>
          <a:p>
            <a:pPr lvl="1"/>
            <a:r>
              <a:rPr lang="zh-CN" altLang="en-US" sz="2000" dirty="0"/>
              <a:t>很多人对因果、轮回疑心很重，这是因为闻思的时间不够，没有深入的去了解佛法，缺乏系统的佛教教育</a:t>
            </a:r>
            <a:endParaRPr lang="en-CA" altLang="zh-CN" sz="2000" dirty="0"/>
          </a:p>
          <a:p>
            <a:pPr lvl="1"/>
            <a:r>
              <a:rPr lang="zh-CN" altLang="en-US" sz="2000" dirty="0"/>
              <a:t>对佛法僧有不恭敬的念头</a:t>
            </a:r>
            <a:endParaRPr lang="en-CA" altLang="zh-CN" sz="2000" dirty="0"/>
          </a:p>
          <a:p>
            <a:pPr lvl="2"/>
            <a:r>
              <a:rPr lang="zh-CN" altLang="en-US" sz="1800" dirty="0"/>
              <a:t>长时间认为佛教是迷信而产生的后遗症（通过学习解决）</a:t>
            </a:r>
            <a:endParaRPr lang="en-CA" altLang="zh-CN" sz="1800" dirty="0"/>
          </a:p>
          <a:p>
            <a:pPr lvl="2"/>
            <a:r>
              <a:rPr lang="zh-CN" altLang="en-US" sz="1800" dirty="0"/>
              <a:t>修行的障碍（通过学习和念莲师心咒、修莲师的上师瑜伽解决）</a:t>
            </a:r>
            <a:endParaRPr lang="en-CA" sz="1800" dirty="0"/>
          </a:p>
        </p:txBody>
      </p:sp>
    </p:spTree>
    <p:extLst>
      <p:ext uri="{BB962C8B-B14F-4D97-AF65-F5344CB8AC3E}">
        <p14:creationId xmlns:p14="http://schemas.microsoft.com/office/powerpoint/2010/main" val="1617639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TotalTime>
  <Words>4439</Words>
  <Application>Microsoft Office PowerPoint</Application>
  <PresentationFormat>Widescreen</PresentationFormat>
  <Paragraphs>205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因果不虚   复习（开示1-4）</vt:lpstr>
      <vt:lpstr>发菩提心</vt:lpstr>
      <vt:lpstr>开示1</vt:lpstr>
      <vt:lpstr>开示1</vt:lpstr>
      <vt:lpstr>开示1</vt:lpstr>
      <vt:lpstr>开示1</vt:lpstr>
      <vt:lpstr>开示1</vt:lpstr>
      <vt:lpstr>开示1</vt:lpstr>
      <vt:lpstr>开示2</vt:lpstr>
      <vt:lpstr>开示2</vt:lpstr>
      <vt:lpstr>开示2</vt:lpstr>
      <vt:lpstr>开示2</vt:lpstr>
      <vt:lpstr>开示2</vt:lpstr>
      <vt:lpstr>开示2</vt:lpstr>
      <vt:lpstr>开示2</vt:lpstr>
      <vt:lpstr>开示3</vt:lpstr>
      <vt:lpstr>开示3</vt:lpstr>
      <vt:lpstr>开示3</vt:lpstr>
      <vt:lpstr>开示3</vt:lpstr>
      <vt:lpstr>开示3</vt:lpstr>
      <vt:lpstr>开示3</vt:lpstr>
      <vt:lpstr>开示4</vt:lpstr>
      <vt:lpstr>开示4</vt:lpstr>
      <vt:lpstr>开示4</vt:lpstr>
      <vt:lpstr>开示4</vt:lpstr>
      <vt:lpstr>开示4</vt:lpstr>
      <vt:lpstr>开示4</vt:lpstr>
      <vt:lpstr>开示4</vt:lpstr>
      <vt:lpstr>开示4</vt:lpstr>
      <vt:lpstr>开示4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佛教的物种起源说</dc:title>
  <dc:creator>che oscar</dc:creator>
  <cp:lastModifiedBy>che oscar</cp:lastModifiedBy>
  <cp:revision>92</cp:revision>
  <dcterms:created xsi:type="dcterms:W3CDTF">2019-09-09T22:11:19Z</dcterms:created>
  <dcterms:modified xsi:type="dcterms:W3CDTF">2021-10-11T19:16:09Z</dcterms:modified>
</cp:coreProperties>
</file>