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7" r:id="rId4"/>
    <p:sldId id="258" r:id="rId5"/>
    <p:sldId id="1769" r:id="rId6"/>
    <p:sldId id="799" r:id="rId7"/>
    <p:sldId id="1740" r:id="rId8"/>
    <p:sldId id="837" r:id="rId9"/>
    <p:sldId id="1739" r:id="rId10"/>
    <p:sldId id="1857" r:id="rId12"/>
    <p:sldId id="1966" r:id="rId13"/>
    <p:sldId id="1970" r:id="rId14"/>
    <p:sldId id="1930" r:id="rId15"/>
    <p:sldId id="1969" r:id="rId16"/>
    <p:sldId id="1967" r:id="rId17"/>
    <p:sldId id="1971" r:id="rId18"/>
    <p:sldId id="1972" r:id="rId19"/>
    <p:sldId id="1926" r:id="rId20"/>
    <p:sldId id="1936" r:id="rId21"/>
    <p:sldId id="1974" r:id="rId22"/>
    <p:sldId id="1976" r:id="rId23"/>
    <p:sldId id="1977" r:id="rId24"/>
    <p:sldId id="1975" r:id="rId25"/>
    <p:sldId id="1979" r:id="rId26"/>
    <p:sldId id="1925" r:id="rId27"/>
    <p:sldId id="1978" r:id="rId28"/>
    <p:sldId id="1981" r:id="rId29"/>
    <p:sldId id="1982" r:id="rId30"/>
    <p:sldId id="1984" r:id="rId31"/>
    <p:sldId id="1983" r:id="rId32"/>
    <p:sldId id="1985" r:id="rId33"/>
    <p:sldId id="1986" r:id="rId34"/>
    <p:sldId id="1987" r:id="rId35"/>
    <p:sldId id="1988" r:id="rId36"/>
    <p:sldId id="1927" r:id="rId37"/>
    <p:sldId id="1980" r:id="rId38"/>
    <p:sldId id="1461" r:id="rId39"/>
    <p:sldId id="1766" r:id="rId40"/>
    <p:sldId id="1076" r:id="rId41"/>
    <p:sldId id="298" r:id="rId42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FBC"/>
    <a:srgbClr val="8D341F"/>
    <a:srgbClr val="A20000"/>
    <a:srgbClr val="D7D7D7"/>
    <a:srgbClr val="00339A"/>
    <a:srgbClr val="81301D"/>
    <a:srgbClr val="000000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60"/>
    <p:restoredTop sz="46247"/>
  </p:normalViewPr>
  <p:slideViewPr>
    <p:cSldViewPr snapToObjects="1" showGuides="1">
      <p:cViewPr varScale="1">
        <p:scale>
          <a:sx n="89" d="100"/>
          <a:sy n="89" d="100"/>
        </p:scale>
        <p:origin x="110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E2A121-B304-48EC-947C-B4F7D5BB29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 w="12700"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zh-CN" alt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/>
          </p:nvPr>
        </p:nvSpPr>
        <p:spPr>
          <a:ln w="12700"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dirty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54000"/>
            <a:ext cx="2073275" cy="62849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254000"/>
            <a:ext cx="6069013" cy="62849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2"/>
          <a:srcRect t="1688" b="27"/>
          <a:stretch>
            <a:fillRect/>
          </a:stretch>
        </p:blipFill>
        <p:spPr>
          <a:xfrm>
            <a:off x="-33337" y="0"/>
            <a:ext cx="91773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5925" y="254000"/>
            <a:ext cx="8291513" cy="7096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184275"/>
            <a:ext cx="8291513" cy="5354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56C70A-144D-4DD4-8E23-CF38C371AE4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34DB57-1686-4EFE-8AD0-E2606F73CF8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"/>
          <p:cNvPicPr>
            <a:picLocks noChangeAspect="1"/>
          </p:cNvPicPr>
          <p:nvPr/>
        </p:nvPicPr>
        <p:blipFill>
          <a:blip r:embed="rId12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1841D6-DE91-45CE-BD47-A8E0052E16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D3EC04-C3BB-477A-9EA7-E535E9709E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GIF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679450" y="1892300"/>
            <a:ext cx="7772400" cy="5715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zh-CN" sz="4000" dirty="0">
                <a:solidFill>
                  <a:srgbClr val="990000"/>
                </a:solidFill>
              </a:rPr>
              <a:t>大 圆 满 前 行 引 导 文</a:t>
            </a:r>
            <a:endParaRPr lang="zh-CN" altLang="zh-CN" sz="4000" dirty="0">
              <a:solidFill>
                <a:srgbClr val="99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/>
          </p:nvPr>
        </p:nvSpPr>
        <p:spPr>
          <a:xfrm>
            <a:off x="679450" y="2740025"/>
            <a:ext cx="7759700" cy="14097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anose="02010509060101010101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华智仁波切        著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索达吉仁波切    宣讲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生西法师        辅导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00" name="Picture 3" descr="华智仁波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7288" y="4162425"/>
            <a:ext cx="1738312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8457" y="0"/>
              </a:cxn>
              <a:cxn ang="0">
                <a:pos x="176918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1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2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3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4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5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90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28691" name="矩形 3"/>
          <p:cNvSpPr/>
          <p:nvPr/>
        </p:nvSpPr>
        <p:spPr>
          <a:xfrm>
            <a:off x="561975" y="1068388"/>
            <a:ext cx="7056438" cy="57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lang="en-US" altLang="zh-CN" sz="600" b="1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2" name="文本框 1"/>
          <p:cNvSpPr txBox="1"/>
          <p:nvPr/>
        </p:nvSpPr>
        <p:spPr>
          <a:xfrm>
            <a:off x="949325" y="1800225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皈依三宝能令自己斩断恶业</a:t>
            </a:r>
            <a:endParaRPr lang="zh-CN" altLang="en-US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887413" y="2386013"/>
            <a:ext cx="7932738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相反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假如将皈依、祈祷三宝弃之一旁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，即使你现在的出离心等非常善妙，表面上行持善法也不错，但由于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形形色色的外境善于蛊惑人心，电视、网络等媒体上的信息，十之八九都在引人造恶。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再加上我们自身智慧浅薄、无有主见，不像古大德那样，就算到眼花缭乱的城市里去，心也像山王一样不为所动。而我们只要换了一个环境，就很容易被外境诱惑，心随着外境不断在转。这样一来，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纵然我们现在奉行善法，但到了一定的时候，也很可能把这一切抛之脑后，轻而易举地走向罪恶，有这个危险性。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因此，我们务必要清楚认识到：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若想今后彻底斩断不善业的相续，再没有比皈依更为殊胜的了。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69183" y="0"/>
              </a:cxn>
              <a:cxn ang="0">
                <a:pos x="138366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25" name="直接连接符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55650" y="955675"/>
            <a:ext cx="7672388" cy="577850"/>
          </a:xfrm>
          <a:prstGeom prst="roundRect">
            <a:avLst>
              <a:gd name="adj" fmla="val 10828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上师开示：祈祷三宝，遣除修行违缘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+mj-ea"/>
              <a:ea typeface="+mj-ea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0727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900113" y="1628775"/>
            <a:ext cx="7775575" cy="4852282"/>
          </a:xfrm>
          <a:prstGeom prst="roundRect">
            <a:avLst>
              <a:gd name="adj" fmla="val 3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不管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是出世间法，还是世间法，信心都非常重要。尤其是我们发心人员，还是要有一种信心，有一种积极性。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否则，就像石头一样，做什么都没有感觉，这样不行，行持善法方面还是要有信心。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大庄严论经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云：“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信亦如河箭，驶流甚迅速，能令于心意，速疾至善法。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”所以，有了信心的话，你的动作不得不快，做任何事都会有效率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完全依靠自力的话，一般人很难把握自己不受外在的影响。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就像有些父母送孩子去外地读书，临走前会谆谆告诫：“你一个人出门在外，千万不要跟人学坏了！”孩子虽然也常提醒自己，但由于外境的诱惑太大，不由自主就会随波逐流。或者像有些道友放假回去，一切行为很难完全如理如法，此时</a:t>
            </a:r>
            <a:r>
              <a:rPr kumimoji="0" lang="zh-CN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一方面自己要有正知正念，不能一点也没有“刹车”的能力，同时，最关键的是什么？就是要皈依三宝、祈祷三宝</a:t>
            </a:r>
            <a:r>
              <a:rPr kumimoji="0" lang="zh-CN" altLang="en-US" sz="16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600" b="1" i="0" u="sng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尤其在黑暗的末法时代，要想遣除修行中的违缘，</a:t>
            </a:r>
            <a:r>
              <a:rPr kumimoji="0" lang="zh-CN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祈祷度母和莲师尤为殊胜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，这也是我自己的经验之谈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0731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30732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69183" y="0"/>
              </a:cxn>
              <a:cxn ang="0">
                <a:pos x="138366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773" name="直接连接符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55650" y="955675"/>
            <a:ext cx="7672388" cy="577850"/>
          </a:xfrm>
          <a:prstGeom prst="roundRect">
            <a:avLst>
              <a:gd name="adj" fmla="val 10828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上师开示：祈祷三宝，遣除修行违缘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+mj-ea"/>
              <a:ea typeface="+mj-ea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2775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7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900113" y="1628775"/>
            <a:ext cx="7272338" cy="3869336"/>
          </a:xfrm>
          <a:prstGeom prst="roundRect">
            <a:avLst>
              <a:gd name="adj" fmla="val 3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现在很多人都希望行持善法善始善终，许多出家人也想终生清净戒律、闻思修行，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但有时候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魔众干扰相当厉害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，自己虽不愿意做不如法的事情，然而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随着外缘的诱惑，内心的烦恼逐渐增上，最终也会身不由己，被恶业的河流卷走。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所以，这个时候一定要祈祷。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我原来也讲过，我们寺院有个老修行人叫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拉雪堪布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，他经常说：“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依靠正知正念来对治烦恼固然重要，但最主要的，还是常常祈祷三宝。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法王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如意宝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也讲过：“</a:t>
            </a:r>
            <a:r>
              <a:rPr kumimoji="0" lang="zh-CN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我们出门也好、在家也好，时时刻刻要有祈祷三宝的意念。若能如此，不管你到什么地方、住在哪里，修行的境界和善良的人格都会保持下去，延续下去。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这是非常重要的，大家应该好好记住，并再三思维这些金刚语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！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2779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32780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481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482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482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2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3482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4" name="矩形 10"/>
          <p:cNvSpPr/>
          <p:nvPr/>
        </p:nvSpPr>
        <p:spPr>
          <a:xfrm>
            <a:off x="585788" y="1905000"/>
            <a:ext cx="8231187" cy="2249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再者，正如人们所说的 “精进行者魔众尤憎恨” 以及 “法深之时黑魔亦猖獗”。我们都很清楚，如今正值五浊恶世，修持甚深法义、行持广大善举，经常会面临着现世尘间的种种诱惑、亲朋好友的屡屡阻挠、病痛魔障的层层违缘，再加上自己的心里也是疑惑重重、妄念纷纷等等，正法的障碍变化多端来摧毁善业资粮。</a:t>
            </a:r>
            <a:r>
              <a:rPr lang="zh-CN" altLang="en-US" sz="1800" b="1" u="sng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如果下定决心精进修持皈依三宝等一系列的对治法，修行的所有障碍就会变成顺缘并使善法越来越增上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8457" y="0"/>
              </a:cxn>
              <a:cxn ang="0">
                <a:pos x="176918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58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58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58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6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8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58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35859" name="矩形 3"/>
          <p:cNvSpPr/>
          <p:nvPr/>
        </p:nvSpPr>
        <p:spPr>
          <a:xfrm>
            <a:off x="561975" y="1068388"/>
            <a:ext cx="7056438" cy="57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lang="en-US" altLang="zh-CN" sz="600" b="1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860" name="文本框 1"/>
          <p:cNvSpPr txBox="1"/>
          <p:nvPr/>
        </p:nvSpPr>
        <p:spPr>
          <a:xfrm>
            <a:off x="949325" y="1743075"/>
            <a:ext cx="7683500" cy="423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皈依三宝能使修行逆缘变顺缘</a:t>
            </a:r>
            <a:endParaRPr lang="zh-CN" altLang="en-US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887413" y="2241550"/>
            <a:ext cx="7932738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在修行的过程中，正如人们所说：“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精进行者，魔众尤憎恨。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虚幻休息妙车疏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中也引用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宝积经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讲了，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不精进、不好好闻思修的人，魔众不会加害，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这种人身体特别壮，不容易生病，也不会有任何违缘；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而越是精进的人，魔众越喜欢干扰。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俗话说：“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法深之时，黑魔亦猖獗。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道高一尺，魔高一丈。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”如今正值五浊恶世，我们修持甚深法义、行持广大善举时，常会面临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世间名声、地位的种种诱惑，或亲朋好友的百般阻挠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还有，法越来越殊胜，修行越来越踏实时，还会出现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病痛魔障的层层违缘，心里也会疑惑重重、妄念纷纷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，觉得这里不对、那里不对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各种障碍变化多端，以此摧毁自己的善业资粮。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此时此刻，我们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若能精进地皈依三宝、祈祷三宝，就不容易退失道心，修行的所有障碍也会变成顺缘，并使善法越来越增上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。诚如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舍利弗阿毗昙论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所云：“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若归佛法僧，此归最为安，此归最为上。归依于此处，能离一切苦。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69183" y="0"/>
              </a:cxn>
              <a:cxn ang="0">
                <a:pos x="138366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89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789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7893" name="直接连接符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62000" y="1163638"/>
            <a:ext cx="7672388" cy="577850"/>
          </a:xfrm>
          <a:prstGeom prst="roundRect">
            <a:avLst>
              <a:gd name="adj" fmla="val 10828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上师开示：遣除修行违缘，自己要有坚强意志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+mj-ea"/>
              <a:ea typeface="+mj-ea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7895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6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7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1403350" y="2136775"/>
            <a:ext cx="6100763" cy="1895662"/>
          </a:xfrm>
          <a:prstGeom prst="roundRect">
            <a:avLst>
              <a:gd name="adj" fmla="val 3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在学佛的过程中，我们就算暂时遇到一些违缘，比如家人的阻挠、自身的疾病等，如果自己很坚强，不会因为今天感冒了，就“我不行了，以后再也不看书了，再也不念皈依了”，魔众便不会有机可乘，善法也不会因此而断灭。所以，</a:t>
            </a:r>
            <a:r>
              <a:rPr kumimoji="0" lang="zh-CN" alt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大家在修行时，一定要有坚强的意志，这是不可缺少的！</a:t>
            </a:r>
            <a:endParaRPr kumimoji="0" lang="zh-CN" altLang="en-US" sz="1600" b="1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37899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37900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9530"/>
          <a:stretch>
            <a:fillRect/>
          </a:stretch>
        </p:blipFill>
        <p:spPr>
          <a:xfrm>
            <a:off x="4860032" y="4638378"/>
            <a:ext cx="2553642" cy="144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99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2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399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4" name="矩形 10"/>
          <p:cNvSpPr/>
          <p:nvPr/>
        </p:nvSpPr>
        <p:spPr>
          <a:xfrm>
            <a:off x="555625" y="1500188"/>
            <a:ext cx="8231188" cy="365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不仅如此，而且当今时代有些在家人说是为了一年当中全家平平安安、除病免灾，而采取一些保护措施，于是乎将一些既没有得过任何灌顶和传承也未曾圆满持诵基数密咒 等的上师僧人们请到家中。这些上师僧人则摆设一个猛修仪轨的坛城，本来没有任何生圆次第境界，只是睁着一双碗大的眼睛，对着一个食团生起忍无可忍的嗔恨心，口中喊着“召召 、杀杀、呀呀、打打”，一听就给人一种面目狰狞的感觉。随后他们唯一做的就是血肉供养。如果好好观察诸如此类的现象，诚如米拉日巴尊者所说的：迎请智慧天尊维护世间的利益，犹如将国王从宝座上拉下来，吩咐他做扫地的事情一样。又如单巴桑吉尊者也亲口说过：“将密宗的坛城设在村子的羊圈里，怎么能对治呢？简直可笑！”像这样的持诵密咒必将沾染上苯波教吟诵的过患。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6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6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6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6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0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2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3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4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5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6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7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78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40979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980" name="文本框 1"/>
          <p:cNvSpPr txBox="1"/>
          <p:nvPr/>
        </p:nvSpPr>
        <p:spPr>
          <a:xfrm>
            <a:off x="971550" y="1503363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有些在家人为祈求庇护的误区</a:t>
            </a:r>
            <a:r>
              <a:rPr lang="en-US" altLang="zh-CN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不如法行持降服法</a:t>
            </a:r>
            <a:endParaRPr lang="zh-CN" altLang="en-US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1" name="文本框 25"/>
          <p:cNvSpPr txBox="1"/>
          <p:nvPr/>
        </p:nvSpPr>
        <p:spPr>
          <a:xfrm>
            <a:off x="992188" y="1958975"/>
            <a:ext cx="7972425" cy="2287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为平安免灾迎请相似的上师僧人设坛城做血肉供养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过去，按照藏地的传统，有些在家人为保佑全家一年平安、除病免灾，需要采取保护措施，于是就将一些既没有得过灌顶和传承、也未曾圆满持诵基数密咒的上师僧人请到家中。这些僧人表面上摆一个猛修仪轨的坛城，明明自己没有生圆次第的境界，只是睁着碗大的眼睛，对着一个食团，生起忍无可忍的嗔心，口中喊着“召召、杀杀、呀呀、打打”，一听就给人面目狰狞的感觉。随后，他们唯一做的，就是血肉供养</a:t>
            </a:r>
            <a:r>
              <a:rPr lang="en-US" altLang="zh-CN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30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30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30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4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5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6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7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8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1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2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3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4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26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43027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028" name="文本框 1"/>
          <p:cNvSpPr txBox="1"/>
          <p:nvPr/>
        </p:nvSpPr>
        <p:spPr>
          <a:xfrm>
            <a:off x="971550" y="1503363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有些在家人为祈求庇护的误区</a:t>
            </a:r>
            <a:r>
              <a:rPr lang="en-US" altLang="zh-CN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不如法行持降服法</a:t>
            </a:r>
            <a:endParaRPr lang="zh-CN" altLang="en-US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9" name="文本框 25"/>
          <p:cNvSpPr txBox="1">
            <a:spLocks noChangeArrowheads="1"/>
          </p:cNvSpPr>
          <p:nvPr/>
        </p:nvSpPr>
        <p:spPr bwMode="auto">
          <a:xfrm>
            <a:off x="992188" y="1958975"/>
            <a:ext cx="79724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1" hangingPunct="1">
              <a:lnSpc>
                <a:spcPct val="13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大成就者对此的评价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若好好观察诸如此类的现象，诚如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米拉日巴尊者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所说：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迎请智慧天尊维护世间的利益，犹如将国王从宝座上拉下来，吩咐他做扫地的事情一样。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米拉日巴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在圆寂之前，还跟弟子们说：“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降伏事业应以慈悲为怀，千万不能有嗔恨心，否则就不是真正的密法，自己也会因此而堕入地狱。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大萨遮尼干子经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亦云：“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若不修慈悲，能行嗔害心，虽行诸善行，死入于泥犁。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帕单巴尊者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亲口说过：“将密宗的坛城设在村子的羊圈里，怎么能对治呢？简直可笑！”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像这样的持诵密咒，必将沾染上苯波教吟诵的过患，所作所为都是在欺骗众生。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D34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公案：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米拉日巴尊者与帕单巴尊者见面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30" name="文本框 2"/>
          <p:cNvSpPr txBox="1"/>
          <p:nvPr/>
        </p:nvSpPr>
        <p:spPr>
          <a:xfrm>
            <a:off x="1835150" y="5513388"/>
            <a:ext cx="604837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（以此公案说明两位尊者断证功德无有差别，见行一致）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69183" y="0"/>
              </a:cxn>
              <a:cxn ang="0">
                <a:pos x="138366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505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506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5061" name="直接连接符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62000" y="1163638"/>
            <a:ext cx="7672388" cy="577850"/>
          </a:xfrm>
          <a:prstGeom prst="roundRect">
            <a:avLst>
              <a:gd name="adj" fmla="val 10828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上师开示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：正确辨别人的过失与法的过失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+mj-ea"/>
              <a:ea typeface="+mj-ea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45063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4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5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1403350" y="1957388"/>
            <a:ext cx="6481763" cy="3424238"/>
          </a:xfrm>
          <a:prstGeom prst="roundRect">
            <a:avLst>
              <a:gd name="adj" fmla="val 3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如今汉地也有个别“上师”，打着密宗旗号，到处宣扬降伏、双运，让大家做不如法的事，这是必须要断绝的。阿底峡尊者当年来藏地时，也是看到个别寺院和僧人的行为与教理不符，就对此作了重新整顿。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那这些是不是密宗的过失呢？并不是，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这是个人的过错，不能说是教法的过失，这个一定要分清楚。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密宗的教义，完全经得起任何观察，就算以显宗教义来衡量，也根本找不到可遮破之处。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但是行持密宗的人，有些因为贪财，有些因为贪色，有些因为贪名声，行为上难免出现种种差错，可这不能怪到法的头上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45067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45068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subTitle"/>
          </p:nvPr>
        </p:nvSpPr>
        <p:spPr>
          <a:xfrm>
            <a:off x="2124075" y="3933825"/>
            <a:ext cx="2573338" cy="1382713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anose="02010509060101010101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/>
            <a:r>
              <a:rPr lang="zh-CN" altLang="zh-CN" sz="1800" b="1" dirty="0"/>
              <a:t>顶礼本师释迦摩尼佛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顶礼文殊智慧勇士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顶礼传承大恩上师</a:t>
            </a:r>
            <a:endParaRPr lang="zh-CN" altLang="zh-CN" sz="1800" b="1" dirty="0"/>
          </a:p>
        </p:txBody>
      </p:sp>
      <p:sp>
        <p:nvSpPr>
          <p:cNvPr id="5123" name="Rectangle 4"/>
          <p:cNvSpPr>
            <a:spLocks noGrp="1"/>
          </p:cNvSpPr>
          <p:nvPr/>
        </p:nvSpPr>
        <p:spPr>
          <a:xfrm>
            <a:off x="4427538" y="3789363"/>
            <a:ext cx="2573337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自大圣境五台山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文殊加持入心间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祈祷晋美彭措足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证悟意传求加持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5"/>
          <p:cNvSpPr>
            <a:spLocks noGrp="1"/>
          </p:cNvSpPr>
          <p:nvPr/>
        </p:nvSpPr>
        <p:spPr>
          <a:xfrm>
            <a:off x="2763838" y="5516563"/>
            <a:ext cx="5367337" cy="48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rgbClr val="82695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zh-CN" sz="2000" b="1" i="1" dirty="0">
                <a:solidFill>
                  <a:srgbClr val="D00000"/>
                </a:solidFill>
                <a:latin typeface="Arial" panose="020B0604020202020204" pitchFamily="34" charset="0"/>
              </a:rPr>
              <a:t>为度化一切众生发无上殊胜的菩提心而学习</a:t>
            </a:r>
            <a:endParaRPr lang="zh-CN" altLang="zh-CN" sz="2000" b="1" i="1" dirty="0">
              <a:solidFill>
                <a:srgbClr val="D00000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6" descr="%MV`K6N{36%5XM2A7BYBQ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1557338"/>
            <a:ext cx="46736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71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71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7109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0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471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12" name="矩形 10"/>
          <p:cNvSpPr/>
          <p:nvPr/>
        </p:nvSpPr>
        <p:spPr>
          <a:xfrm>
            <a:off x="555625" y="1787525"/>
            <a:ext cx="8231188" cy="2578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降伏事业，也只是对于那些没有私心杂念、为了成办广大弘法利生事业的人来说才有开许，也就是可以降伏十大应诛 的怨敌魔障。如果偏执自他而以自相的嗔恨心进行降伏，那么不但不可能降伏对方反而将成为自己堕入地狱之因。根本没有生圆次第的境界、三昧耶不清净的人一味地进行血肉供养，非但不可能修成智慧天尊和护持正法的护法神，反而使黑法方面的所有妖魔鬼神纷纷云集来享用那些供品及食子。虽说这些鬼神眼前似乎给他们做些利益的事，可是从长远来看，只会给他们带来多种不幸。所以我们务必要一心一意皈依三宝。</a:t>
            </a:r>
            <a:endParaRPr lang="en-US" altLang="zh-CN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813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813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813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4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7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8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9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0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1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2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3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4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46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48147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148" name="文本框 1"/>
          <p:cNvSpPr txBox="1"/>
          <p:nvPr/>
        </p:nvSpPr>
        <p:spPr>
          <a:xfrm>
            <a:off x="971550" y="1503363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有些在家人为祈求庇护的误区</a:t>
            </a:r>
            <a:r>
              <a:rPr lang="en-US" altLang="zh-CN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不如法行持降服法</a:t>
            </a:r>
            <a:endParaRPr lang="zh-CN" altLang="en-US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49" name="文本框 25"/>
          <p:cNvSpPr txBox="1"/>
          <p:nvPr/>
        </p:nvSpPr>
        <p:spPr>
          <a:xfrm>
            <a:off x="992188" y="1958975"/>
            <a:ext cx="7972425" cy="3379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具体分析降伏事业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，藏传佛教中的降伏事业，不是人人都能行持的，它只对那些没有私心、能成办广大弘法利生事业的人才有开许。而且，对于理应降伏的十大应诛，有能力的瑜伽士若不作降伏，也是犯了密乘戒。但如果你偏执自他，以自相的嗔心进行降伏，那不但不可能降伏对方，反而将成为自己堕入地狱之因。</a:t>
            </a: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诚如</a:t>
            </a:r>
            <a:r>
              <a:rPr lang="en-US" altLang="zh-CN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正法念处经</a:t>
            </a:r>
            <a:r>
              <a:rPr lang="en-US" altLang="zh-CN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所说：“一切不能护，嗔恚乱心人，于此世他世，能作黑暗果。”对众生嗔恨心特别重的人，根本无法得到三宝的维护，今生来世只能成就黑暗的恶果。所以，我们修密宗的人，千万不能为了害别人，就跑到上师那里去，非要修个降伏法。</a:t>
            </a:r>
            <a:endParaRPr lang="zh-CN" altLang="en-US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17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018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018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2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3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4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5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6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7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8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9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90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91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92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9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4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50195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196" name="文本框 1"/>
          <p:cNvSpPr txBox="1"/>
          <p:nvPr/>
        </p:nvSpPr>
        <p:spPr>
          <a:xfrm>
            <a:off x="971550" y="1503363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有些在家人为祈求庇护的误区</a:t>
            </a:r>
            <a:r>
              <a:rPr lang="en-US" altLang="zh-CN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不如法行持降服法</a:t>
            </a:r>
            <a:endParaRPr lang="zh-CN" altLang="en-US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97" name="文本框 25"/>
          <p:cNvSpPr txBox="1"/>
          <p:nvPr/>
        </p:nvSpPr>
        <p:spPr>
          <a:xfrm>
            <a:off x="992188" y="1958975"/>
            <a:ext cx="7972425" cy="4073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具体分析降伏事业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不过，假如你是以悲心摄持，麦彭仁波切在</a:t>
            </a:r>
            <a:r>
              <a:rPr lang="en-US" altLang="zh-CN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大幻化网总说</a:t>
            </a:r>
            <a:r>
              <a:rPr lang="en-US" altLang="zh-CN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里讲了，即使只能做一个降伏形象，也有不可思议的功德。法王如意宝在梦境中，也从上师托嘎如意宝那里，得过这样的教言。</a:t>
            </a:r>
            <a:endParaRPr lang="zh-CN" altLang="en-US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因此，这些不能一概而论，认为无论是谁都不能修，一见到双身像或降伏法就产生恶心、嗔心，这是特别愚痴的行为。许多不可思议的境界，你不起信心的话，也应当观清净心，因为这不是你智慧的对境。</a:t>
            </a: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没有生圆次第境界、三昧耶不清净的人，以嗔恨心作降伏法，一味进行血肉供养，此举非但不能得到智慧天尊和护法神的护持，反而会使黑法方面的鬼神云集，来享用那些供品及食子。虽说这些鬼神眼前能给你做一些利益，可是从长远来看，只会给你带来诸多不幸。</a:t>
            </a:r>
            <a:endParaRPr lang="zh-CN" altLang="en-US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222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22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29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0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5223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2" name="矩形 10"/>
          <p:cNvSpPr/>
          <p:nvPr/>
        </p:nvSpPr>
        <p:spPr>
          <a:xfrm>
            <a:off x="555625" y="1571625"/>
            <a:ext cx="8231188" cy="365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实际上，迎请那些相续寂静调柔的上师、僧人，念诵十万遍皈依偈是最保险不过的。这样一来，自己已经入于三宝的庇护之下，今生不会出现任何不愉快之事，一切所欲如愿以偿，还会得到善法方面天众的竭力保护，而且黑法方面的诸魔障也无法靠近。举个例子来说，从前一个盗贼被主人逮住，主人一边念皈依偈一边用棍棒打他，比如，念一句皈依佛，打他一下，（这样四句皈依全部念完后）就将他放了。（盗贼想：释迦牟尼佛恩德实在很大，幸好皈依偈只有四句，如果皈依偈有五句的话，我可能已被打死了。）在他心中好像皈依偈的声音与疼痛成了无二无别，脑海里一直回响着朗朗的皈依偈声。他到一个桥下躺了下来。这时，桥上来了许多鬼魔，它们说“这里有一个皈依三宝的人”而不敢过桥害他，便吵吵嚷嚷地逃走了。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325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325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325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4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5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6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7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8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9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0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1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2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3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4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6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66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53267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268" name="文本框 1"/>
          <p:cNvSpPr txBox="1"/>
          <p:nvPr/>
        </p:nvSpPr>
        <p:spPr>
          <a:xfrm>
            <a:off x="971550" y="1503363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有些在家人为祈求庇护的误区</a:t>
            </a:r>
            <a:r>
              <a:rPr lang="en-US" altLang="zh-CN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不如法行持降服法</a:t>
            </a:r>
            <a:endParaRPr lang="zh-CN" altLang="en-US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69" name="文本框 25"/>
          <p:cNvSpPr txBox="1"/>
          <p:nvPr/>
        </p:nvSpPr>
        <p:spPr>
          <a:xfrm>
            <a:off x="992188" y="1958975"/>
            <a:ext cx="7972425" cy="249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祈求平安的方法莫过于念修皈依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若想获得平安吉祥，皈依三宝才是最保险的。</a:t>
            </a: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若想自己平安、家庭和乐，不一定非要作特别大的降伏仪轨，只要迎请那些寂静调柔、戒律清净的上师僧人，来家里念诵十万遍皈依偈，这是最保险不过的。这样一来，你已经入于三宝的庇护下，今生不会出现任何不快之事，一切所欲如愿以偿，还会得到善法天众的竭力保护，黑法魔障也无法靠近。</a:t>
            </a: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7738" y="4221163"/>
            <a:ext cx="7872413" cy="2095500"/>
          </a:xfrm>
          <a:prstGeom prst="roundRect">
            <a:avLst>
              <a:gd name="adj" fmla="val 543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2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大家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这次修十万遍皈依，心里应该非常欢喜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，不要觉得：“哎呀，念十万遍多麻烦，不念又不能听密法，怎么办呢？要不要报个假数？”这是没有必要的。对每个人来讲，一生中能念这么多皈依偈，真的特别幸运。我以前刚听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前行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时，就像枯木逢春般，内心欢喜踊跃，每天都在这种心态中念修。其实能念满十万遍皈依偈的话，不但对众生能赐予平安，自己也能修行圆满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若能念十万遍皈依，对自己是永恒的一种保护，而没有福报的人，肯定没有这个机会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大家一定要念十万遍皈依偈，如此一来，邪魔外道不能亲近你，善法护法神也会经常保护你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529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530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530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2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3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4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5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6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7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8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9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0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1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2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14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55315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316" name="文本框 1"/>
          <p:cNvSpPr txBox="1"/>
          <p:nvPr/>
        </p:nvSpPr>
        <p:spPr>
          <a:xfrm>
            <a:off x="971550" y="1503363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有些在家人为祈求庇护的误区</a:t>
            </a:r>
            <a:r>
              <a:rPr lang="en-US" altLang="zh-CN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不如法行持降服法</a:t>
            </a:r>
            <a:endParaRPr lang="zh-CN" altLang="en-US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7" name="文本框 25"/>
          <p:cNvSpPr txBox="1"/>
          <p:nvPr/>
        </p:nvSpPr>
        <p:spPr>
          <a:xfrm>
            <a:off x="992188" y="1958975"/>
            <a:ext cx="7972425" cy="811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祈求平安的方法莫过于念修皈依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公案：米拉日巴尊者度化亡灵</a:t>
            </a:r>
            <a:endParaRPr lang="en-US" altLang="zh-CN" sz="16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8" name="文本框 25"/>
          <p:cNvSpPr txBox="1"/>
          <p:nvPr/>
        </p:nvSpPr>
        <p:spPr>
          <a:xfrm>
            <a:off x="971550" y="2770188"/>
            <a:ext cx="7777163" cy="288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米拉日巴尊者有个特别富裕的施主，他虽生长在苯波教的家庭里，但却对佛法信仰甚笃，并常将自己的财物供养尊者师徒。</a:t>
            </a: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家人依遗嘱去请米拉日巴师徒，让他们住在二楼；但也迎请了苯波教的教徒，住在楼下。双方同时各作法事。</a:t>
            </a: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尊者说：“那根本不是死者的亡灵，只是他们的骗人把戏。”</a:t>
            </a: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块干牛粪旁边，尊者呼唤亡者的密名，只见牛粪里爬出一条小虫。尊者即向它说法开示，并为其修往生法。小虫立刻死去，虫身上发出一道细长的光，直射融入尊者的心中。尊者稍微安住片刻，小虫的心识变成一个白色“阿”字，由尊者心中放出，渐渐升至空中，越升越高。此时，空中传出声音：“尊者仁波切，您使我得到解脱，实在是恩德广大！”大家亲眼目睹此事后，都对尊者生起了信心。</a:t>
            </a: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31913" y="5897563"/>
            <a:ext cx="6192838" cy="361950"/>
          </a:xfrm>
          <a:prstGeom prst="roundRect">
            <a:avLst>
              <a:gd name="adj" fmla="val 87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2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佛教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的加持力，客观评价的话，确实无与伦比，但真正了知的人并不多。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734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734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7349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0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1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2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3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4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5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6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7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8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59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60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6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62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57363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364" name="文本框 1"/>
          <p:cNvSpPr txBox="1"/>
          <p:nvPr/>
        </p:nvSpPr>
        <p:spPr>
          <a:xfrm>
            <a:off x="971550" y="1503363"/>
            <a:ext cx="76835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有些在家人为祈求庇护的误区</a:t>
            </a:r>
            <a:r>
              <a:rPr lang="en-US" altLang="zh-CN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不如法行持降服法</a:t>
            </a:r>
            <a:endParaRPr lang="zh-CN" altLang="en-US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5" name="文本框 25"/>
          <p:cNvSpPr txBox="1"/>
          <p:nvPr/>
        </p:nvSpPr>
        <p:spPr>
          <a:xfrm>
            <a:off x="992188" y="1958975"/>
            <a:ext cx="7972425" cy="811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祈求平安的方法莫过于念修皈依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公案：盗贼念诵皈依偈不为鬼魔所害</a:t>
            </a:r>
            <a:endParaRPr lang="en-US" altLang="zh-CN" sz="16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6" name="文本框 25"/>
          <p:cNvSpPr txBox="1"/>
          <p:nvPr/>
        </p:nvSpPr>
        <p:spPr>
          <a:xfrm>
            <a:off x="971550" y="2770188"/>
            <a:ext cx="7777163" cy="2709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从前，一个盗贼被主人逮住。主人一边念皈依偈，一边用棍棒打他，念一声“皈依佛”就打一下，这样三句皈依全部念完后，才将他放了。</a:t>
            </a: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盗贼想：“释迦牟尼佛的恩德实在很大，幸好皈依偈只有三句，如果有四句的话，我可能已被打死了。”</a:t>
            </a:r>
            <a:r>
              <a:rPr lang="zh-CN" altLang="en-US" sz="1400" dirty="0">
                <a:solidFill>
                  <a:srgbClr val="003F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在他心中，好像皈依偈的声音与疼痛成了无二无别，脑海里一直回响着朗朗的皈依偈。</a:t>
            </a:r>
            <a:endParaRPr lang="en-US" altLang="zh-CN" sz="1400" dirty="0">
              <a:solidFill>
                <a:srgbClr val="003F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他到一个桥下躺了下来。这时桥上来了许多鬼魔，说“这里有个皈依三宝的人”，都不敢过桥害他，便吵吵嚷嚷地逃走了。</a:t>
            </a: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zh-CN" altLang="zh-CN" sz="14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《大庄严论经》</a:t>
            </a:r>
            <a:r>
              <a:rPr lang="zh-CN" altLang="en-US" sz="14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有此公案</a:t>
            </a:r>
            <a:endParaRPr lang="en-US" altLang="zh-CN" sz="1400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30000"/>
              </a:lnSpc>
              <a:spcBef>
                <a:spcPts val="3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13100" y="5373688"/>
            <a:ext cx="4752975" cy="611188"/>
          </a:xfrm>
          <a:prstGeom prst="roundRect">
            <a:avLst>
              <a:gd name="adj" fmla="val 87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2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就算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在别人的逼迫下，自己口里念诵，或心中忆念皈依偈，也有这么大的功德，三宝的加持确实非常殊胜。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69183" y="0"/>
              </a:cxn>
              <a:cxn ang="0">
                <a:pos x="138366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939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939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9397" name="直接连接符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62000" y="1163638"/>
            <a:ext cx="7672388" cy="577850"/>
          </a:xfrm>
          <a:prstGeom prst="roundRect">
            <a:avLst>
              <a:gd name="adj" fmla="val 10828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上师开示：四皈依并无任何不合理之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处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+mj-ea"/>
              <a:ea typeface="+mj-ea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59399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893763" y="1898650"/>
            <a:ext cx="7710488" cy="4594225"/>
          </a:xfrm>
          <a:prstGeom prst="roundRect">
            <a:avLst>
              <a:gd name="adj" fmla="val 3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现在汉地有些人，引用这个公案反驳藏传佛教的四皈依，说“四皈依害死人”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这完全是一种可笑的谬论。那个盗贼说幸亏没有四皈依，不然就被打死了，是此经中特定的故事情节，不能以此就说四皈依害死人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四皈依并无任何不合理之处。藏传大德在皈依三宝的基础上，加上皈依上师，也不是什么大逆不道的事情。如果上师是魔鬼的话，你不皈依也无可厚非，但不管是汉传佛教、藏传佛教中，上师都是值得皈依的对境，那为什么不能皈依呢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？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汉地的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苏悉地经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云：“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弟子之法，视阿阇梨，犹如三宝。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”还有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大辨邪正经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也说：“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未知者令知，亦当归依真善知识；未觉者令觉，亦当归依真善知识；未悟者令悟，亦当归依真善知识；未通者令通，亦当归依真善知识。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”尽管皈依三宝非常重要，但三宝的教义依靠谁来传给我们呢？就是善知识。没有善知识的话，根本无从得到佛教的真义。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华严经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中也说：“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尊重恭敬诸善知识。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”为什么呢？因为善知识“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满众生心，如如意宝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”。可见，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华严经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说上师就是“宝”，我们皈依三宝和皈依四宝没什么差别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59403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59404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69183" y="0"/>
              </a:cxn>
              <a:cxn ang="0">
                <a:pos x="138366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4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445" name="直接连接符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62000" y="1163638"/>
            <a:ext cx="7672388" cy="577850"/>
          </a:xfrm>
          <a:prstGeom prst="roundRect">
            <a:avLst>
              <a:gd name="adj" fmla="val 10828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上师开示：四皈依并无任何不合理之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处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+mj-ea"/>
              <a:ea typeface="+mj-ea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61447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8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9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893763" y="1898650"/>
            <a:ext cx="7710488" cy="3814763"/>
          </a:xfrm>
          <a:prstGeom prst="roundRect">
            <a:avLst>
              <a:gd name="adj" fmla="val 3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还有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，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大教王经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云：“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此阿阇梨佛无异。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瑜伽大教王经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亦云：“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此金刚阿阇梨，即是一切如来。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”既然上师就是佛陀，那你皈依佛之后，再皈依与佛无别的上师，会不会害死你呢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？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有些人真的太愚痴了，什么道理都不懂，就随便胡言乱语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。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我平时给别人皈依的话，有时候念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圣解脱经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中的“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南无布达雅，南无达玛雅，南无僧嘎雅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”，用的是三皈依；有时候按照藏传佛教的“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皈依师，皈依佛，皈依法，皈依僧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”，念的是四皈依。这两个都是一样的，没有什么差别。就像你从印度请来一个金戒指，上面再镶嵌一个藏地的金刚钻石，这有什么不可以的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？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现在汉地个别人，对自己的语言不负责任，看到一段佛经就断章取义，开始诽谤这个、诽谤那个，这实在是愚痴之举。你连三相推理的基本逻辑都搞不懂，就想推翻藏传佛教的智慧大山，真的是白日做梦，非常可笑。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这样的结果，不会是四皈依害死你，而是你的语言会害死你，让你永远沉溺在地狱中感受无边痛苦，所以说话不可不慎啊</a:t>
            </a:r>
            <a:r>
              <a:rPr kumimoji="0" lang="zh-CN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！</a:t>
            </a:r>
            <a:endParaRPr kumimoji="0" lang="en-US" altLang="zh-CN" sz="1500" b="0" i="0" u="none" strike="noStrike" kern="1200" cap="none" spc="0" normalizeH="0" baseline="0" noProof="0" dirty="0" smtClean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61451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61452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349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349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349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4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6349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6" name="矩形 10"/>
          <p:cNvSpPr/>
          <p:nvPr/>
        </p:nvSpPr>
        <p:spPr>
          <a:xfrm>
            <a:off x="555625" y="1439863"/>
            <a:ext cx="8231188" cy="3713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所以，如果从内心诚挚皈依三宝，那么今生可遣除一切损害，后世将获得解脱和遍知的果位等有不可思议的功德。如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无垢经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》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中说：“皈依之福德，若其具色相，遍满虚空界，彼将胜虚空。”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《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般若摄颂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》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中也说：“皈依福德若具相，此三界亦成小器，大海乃为水宝藏，藏合 岂能衡量耶？”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此外，又如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日藏经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》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中云：“有情谁人皈依佛，俱胝魔众不能害，纵破戒律心散乱，彼亦定能趋涅槃。”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由此可见，</a:t>
            </a:r>
            <a:r>
              <a:rPr lang="zh-CN" altLang="en-US" sz="1800" b="1" u="sng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皈依具有无量功德。所以，我们理当勤奋念修一切正法之根本</a:t>
            </a:r>
            <a:r>
              <a:rPr lang="en-US" altLang="zh-CN" sz="1800" b="1" u="sng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b="1" u="sng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皈依。</a:t>
            </a:r>
            <a:endParaRPr lang="zh-CN" altLang="en-US" sz="1800" b="1" u="sng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6"/>
          <p:cNvSpPr/>
          <p:nvPr/>
        </p:nvSpPr>
        <p:spPr>
          <a:xfrm>
            <a:off x="2727325" y="2616200"/>
            <a:ext cx="4365625" cy="2536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皈依功德若有形，超胜虚空无量倍。</a:t>
            </a:r>
            <a:endParaRPr lang="zh-CN" altLang="en-US" sz="1800" dirty="0">
              <a:solidFill>
                <a:srgbClr val="003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 eaLnBrk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诸妙功德之根本，智者谁人不依之？</a:t>
            </a:r>
            <a:endParaRPr lang="zh-CN" altLang="en-US" sz="1800" dirty="0">
              <a:solidFill>
                <a:srgbClr val="003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 eaLnBrk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百倍诚信而顶礼，弃罪趋寂众至亲，</a:t>
            </a:r>
            <a:endParaRPr lang="zh-CN" altLang="en-US" sz="1800" dirty="0">
              <a:solidFill>
                <a:srgbClr val="003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 eaLnBrk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皈依恩赐三界福，利乐源泉如意树。</a:t>
            </a:r>
            <a:endParaRPr lang="zh-CN" altLang="en-US" sz="1800" dirty="0">
              <a:solidFill>
                <a:srgbClr val="003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 eaLnBrk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赞扬大乐胜德故，诸众谨持正士行，</a:t>
            </a:r>
            <a:endParaRPr lang="zh-CN" altLang="en-US" sz="1800" dirty="0">
              <a:solidFill>
                <a:srgbClr val="003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 eaLnBrk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3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愿依罪业劣境者，疲劳心性今休息。</a:t>
            </a:r>
            <a:endParaRPr lang="zh-CN" altLang="en-US" sz="1800" dirty="0">
              <a:solidFill>
                <a:srgbClr val="003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矩形 8"/>
          <p:cNvSpPr/>
          <p:nvPr/>
        </p:nvSpPr>
        <p:spPr>
          <a:xfrm>
            <a:off x="3108325" y="276225"/>
            <a:ext cx="35131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大圆满心性休息颂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6148" name="矩形 10"/>
          <p:cNvSpPr/>
          <p:nvPr/>
        </p:nvSpPr>
        <p:spPr>
          <a:xfrm>
            <a:off x="2268538" y="908050"/>
            <a:ext cx="4937125" cy="431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200" b="1" dirty="0">
                <a:solidFill>
                  <a:srgbClr val="926F00"/>
                </a:solidFill>
                <a:latin typeface="楷体_GB2312" charset="-122"/>
                <a:ea typeface="楷体_GB2312" charset="-122"/>
                <a:sym typeface="楷体_GB2312" charset="-122"/>
              </a:rPr>
              <a:t>全知无垢光尊者造   索达吉仁波切译</a:t>
            </a:r>
            <a:r>
              <a:rPr lang="zh-CN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 </a:t>
            </a: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TextBox 9"/>
          <p:cNvSpPr/>
          <p:nvPr/>
        </p:nvSpPr>
        <p:spPr>
          <a:xfrm>
            <a:off x="3255963" y="1484313"/>
            <a:ext cx="39497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第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六</a:t>
            </a:r>
            <a:r>
              <a:rPr lang="zh-CN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品</a:t>
            </a: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  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楷体" panose="02010609060101010101" pitchFamily="49" charset="-122"/>
              </a:rPr>
              <a:t>皈 依</a:t>
            </a: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50" name="Picture 7" descr="http://s14.sinaimg.cn/bmiddle/50ebb461gd46c923da44d&amp;6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25" y="334963"/>
            <a:ext cx="1511300" cy="2006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TextBox 6"/>
          <p:cNvSpPr txBox="1"/>
          <p:nvPr/>
        </p:nvSpPr>
        <p:spPr>
          <a:xfrm>
            <a:off x="4071938" y="1976438"/>
            <a:ext cx="1584325" cy="373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b="1" dirty="0">
                <a:solidFill>
                  <a:srgbClr val="5F5F5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（节选）</a:t>
            </a:r>
            <a:endParaRPr lang="zh-CN" altLang="zh-CN" sz="1800" b="1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3800" y="5622925"/>
            <a:ext cx="316388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1600" b="1" i="1" kern="1200" cap="none" spc="0" normalizeH="0" baseline="0" noProof="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楷体_GB2312"/>
                <a:cs typeface="+mn-cs"/>
              </a:rPr>
              <a:t>（第六品  皈依 终）</a:t>
            </a:r>
            <a:endParaRPr kumimoji="0" lang="zh-CN" altLang="en-US" sz="1600" b="1" i="1" kern="1200" cap="none" spc="0" normalizeH="0" baseline="0" noProof="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451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451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451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8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9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0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1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2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3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4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5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6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7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30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64531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以教证说明皈依的功德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029" name="文本框 25"/>
          <p:cNvSpPr txBox="1">
            <a:spLocks noChangeArrowheads="1"/>
          </p:cNvSpPr>
          <p:nvPr/>
        </p:nvSpPr>
        <p:spPr bwMode="auto">
          <a:xfrm>
            <a:off x="984250" y="1557338"/>
            <a:ext cx="79724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假如我们从内心诚挚皈依三宝，不但今生可遣除一切损害，后世也将获得解脱和佛果等，有不可思议的功德。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无垢经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也说：“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皈依之福德，若其具色相，遍满虚空界，彼将胜虚空。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要知道，皈依三宝的功德相当大。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般若摄颂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中云：“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皈依福德若具相，此三界亦成小器，大海乃为水宝藏，藏合岂能衡量耶？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”又如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日藏经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有情谁人皈依佛，俱胝魔众不能害，纵破戒律心散乱，彼亦定能趋涅槃。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大集经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中也有类似的教证说：“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若有众生皈佛者，彼人不畏千亿魔，何况欲度生死流，到于无为涅槃岸。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总而言之，皈依具有无量功德，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圣解脱经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中说，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即使皈依三宝的声音在旁生耳边听到，它们也会不堕恶趣。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因此，我们平时看见待宰的牦牛，或市场上的鱼类，没有能力放生的话，也应多给它们念皈依偈，念阿弥陀佛、释迦牟尼佛的名号。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一切智光明仙人不食肉经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亦云：“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若有畜生类，得闻诸佛名，永离三恶道，不生八难处。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1365" y="0"/>
              </a:cxn>
              <a:cxn ang="0">
                <a:pos x="162734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656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656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656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6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7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8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9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0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1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2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3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4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5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6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78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66579" name="矩形 3"/>
          <p:cNvSpPr/>
          <p:nvPr/>
        </p:nvSpPr>
        <p:spPr>
          <a:xfrm>
            <a:off x="633413" y="989013"/>
            <a:ext cx="7056437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以教证说明皈依的功德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029" name="文本框 25"/>
          <p:cNvSpPr txBox="1">
            <a:spLocks noChangeArrowheads="1"/>
          </p:cNvSpPr>
          <p:nvPr/>
        </p:nvSpPr>
        <p:spPr bwMode="auto">
          <a:xfrm>
            <a:off x="984250" y="1557338"/>
            <a:ext cx="79724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D341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公案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8D341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杂宝藏经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：长者之女依靠皈依得解脱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581" name="文本框 20"/>
          <p:cNvSpPr txBox="1"/>
          <p:nvPr/>
        </p:nvSpPr>
        <p:spPr>
          <a:xfrm>
            <a:off x="984250" y="2352675"/>
            <a:ext cx="7646988" cy="554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这个女儿特别贪财，为了金钱就皈依了。她死后转生于天界，用神通看到生前的因缘，对三宝生起了信心，于是来到人间向佛陀求法，之后获得须陀洹果。</a:t>
            </a:r>
            <a:endParaRPr lang="zh-CN" altLang="en-US" sz="1500" dirty="0">
              <a:latin typeface="Arial" panose="020B0604020202020204" pitchFamily="34" charset="0"/>
            </a:endParaRPr>
          </a:p>
        </p:txBody>
      </p:sp>
      <p:sp>
        <p:nvSpPr>
          <p:cNvPr id="66582" name="文本框 25"/>
          <p:cNvSpPr txBox="1"/>
          <p:nvPr/>
        </p:nvSpPr>
        <p:spPr>
          <a:xfrm>
            <a:off x="992188" y="3062288"/>
            <a:ext cx="7972425" cy="363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20000"/>
              </a:lnSpc>
              <a:spcBef>
                <a:spcPts val="8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纵遇生命危险，也不能舍弃三宝</a:t>
            </a:r>
            <a:endParaRPr lang="en-US" altLang="zh-CN" sz="16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83" name="文本框 22"/>
          <p:cNvSpPr txBox="1"/>
          <p:nvPr/>
        </p:nvSpPr>
        <p:spPr>
          <a:xfrm>
            <a:off x="992188" y="3575050"/>
            <a:ext cx="7645400" cy="304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法王公案</a:t>
            </a:r>
            <a:r>
              <a:rPr lang="zh-CN" altLang="en-US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：以前在“文革”时，有个官员叫慈诚嘉列，对法王一直颇为不满。有一次，他威胁法王必须舍弃三宝，说佛教是迷信。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法王</a:t>
            </a:r>
            <a:r>
              <a:rPr lang="zh-CN" altLang="en-US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不卑不亢地回答：“</a:t>
            </a:r>
            <a:r>
              <a:rPr lang="zh-CN" altLang="en-US" sz="1500" dirty="0">
                <a:solidFill>
                  <a:srgbClr val="003F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要想让我说这句话，比登天还难，佛教完全是正信，即使舍弃生命，我也绝不舍弃三宝。</a:t>
            </a:r>
            <a:r>
              <a:rPr lang="zh-CN" altLang="en-US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…..</a:t>
            </a:r>
            <a:r>
              <a:rPr lang="zh-CN" altLang="en-US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那个官员回去的路上，突然酒瘾大发，一杯接一杯地喝酒，结果口吐鲜血，一命呜呼了。</a:t>
            </a:r>
            <a:endParaRPr lang="en-US" altLang="zh-CN" sz="15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格西兰仁巴公案</a:t>
            </a:r>
            <a:r>
              <a:rPr lang="zh-CN" altLang="en-US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拉萨的一位格西兰仁巴，又名阿旺彭措。在“文革”期间，公开念经要受到批斗，大家都手不敢拿念珠，口不敢诵六字真言。但他仍在自己的僧舍里，敲锣打鼓地诵经做佛事，明目张胆地宣扬三宝功德。别人劝他，说这样做很危险，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兰仁巴</a:t>
            </a:r>
            <a:r>
              <a:rPr lang="zh-CN" altLang="en-US" sz="15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说：“</a:t>
            </a:r>
            <a:r>
              <a:rPr lang="zh-CN" altLang="en-US" sz="1500" dirty="0">
                <a:solidFill>
                  <a:srgbClr val="003FB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灯就是黑夜照明用的，白天何必点灯？在灭法的紧要关头，才需要尽力支撑，以后圣教重兴时，我就可以撒手不管了。</a:t>
            </a:r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5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69183" y="0"/>
              </a:cxn>
              <a:cxn ang="0">
                <a:pos x="138366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86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>
              <a:gd name="txL" fmla="*/ 0 w 323850"/>
              <a:gd name="txT" fmla="*/ 0 h 323850"/>
              <a:gd name="txR" fmla="*/ 323850 w 323850"/>
              <a:gd name="txB" fmla="*/ 323850 h 323850"/>
            </a:gdLst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rect l="txL" t="txT" r="txR" b="txB"/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86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8613" name="直接连接符 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62000" y="1163638"/>
            <a:ext cx="7672388" cy="577850"/>
          </a:xfrm>
          <a:prstGeom prst="roundRect">
            <a:avLst>
              <a:gd name="adj" fmla="val 10828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上师开示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20000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黑体" panose="02010609060101010101" pitchFamily="49" charset="-122"/>
              </a:rPr>
              <a:t>：诚信佛陀教言认真修持皈依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A20000"/>
              </a:solidFill>
              <a:effectLst/>
              <a:uLnTx/>
              <a:uFillTx/>
              <a:latin typeface="+mj-ea"/>
              <a:ea typeface="+mj-ea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68615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6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7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Pct val="100000"/>
              <a:buNone/>
            </a:pPr>
            <a:endParaRPr lang="zh-CN" altLang="en-US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8" name="TextBox 17"/>
          <p:cNvSpPr txBox="1">
            <a:spLocks noChangeArrowheads="1"/>
          </p:cNvSpPr>
          <p:nvPr/>
        </p:nvSpPr>
        <p:spPr bwMode="auto">
          <a:xfrm>
            <a:off x="1403350" y="2146300"/>
            <a:ext cx="5981700" cy="3211513"/>
          </a:xfrm>
          <a:prstGeom prst="roundRect">
            <a:avLst>
              <a:gd name="adj" fmla="val 39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对此我们一定要相信，因为这是佛陀说的，肯定会有这么大功德。佛经云：“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海水可枯竭，修罗宫可堕，日月可坠落，世尊语叵异。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”就算海水会干涸，阿修罗宫殿会倒塌，日月会从空中坠落，佛陀的金刚语永远也不会欺骗人。所以，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我们理当坚信佛陀的语言，认认真真以欢喜心来念修一切正法之根本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——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皈依。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FB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B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若能以闭关的方式修，这是最好不过的；但如果实在没有条件，数量上也要尽量完成。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我前几天也讲过，丹珠喇嘛念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《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普贤行愿品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》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黑体" panose="02010609060101010101" pitchFamily="49" charset="-122"/>
              </a:rPr>
              <a:t>有一百万、观音心咒有六个亿，而你若连十万遍的四句偈都不能念，那就太说不过去了。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黑体" panose="02010609060101010101" pitchFamily="49" charset="-122"/>
            </a:endParaRPr>
          </a:p>
        </p:txBody>
      </p:sp>
      <p:sp>
        <p:nvSpPr>
          <p:cNvPr id="68619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68620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065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066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066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2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7066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4" name="矩形 10"/>
          <p:cNvSpPr/>
          <p:nvPr/>
        </p:nvSpPr>
        <p:spPr>
          <a:xfrm>
            <a:off x="2195513" y="2349500"/>
            <a:ext cx="5456237" cy="191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8A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pitchFamily="49" charset="-122"/>
              </a:rPr>
              <a:t>虽已皈依然而诚信弱，虽受三学然仍舍持戒，</a:t>
            </a:r>
            <a:endParaRPr lang="zh-CN" altLang="en-US" sz="1800" b="1" dirty="0">
              <a:solidFill>
                <a:srgbClr val="8A0000"/>
              </a:solidFill>
              <a:latin typeface="宋体" panose="02010600030101010101" pitchFamily="2" charset="-122"/>
              <a:ea typeface="宋体" panose="02010600030101010101" pitchFamily="2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8A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pitchFamily="49" charset="-122"/>
              </a:rPr>
              <a:t>我与如我无心诸有情，不退坚固信心祈加持。</a:t>
            </a:r>
            <a:endParaRPr lang="zh-CN" altLang="en-US" sz="1800" b="1" dirty="0">
              <a:solidFill>
                <a:srgbClr val="8A0000"/>
              </a:solidFill>
              <a:latin typeface="宋体" panose="02010600030101010101" pitchFamily="2" charset="-122"/>
              <a:ea typeface="宋体" panose="02010600030101010101" pitchFamily="2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               </a:t>
            </a:r>
            <a:r>
              <a:rPr lang="zh-CN" altLang="en-US" sz="1800" b="1" dirty="0">
                <a:solidFill>
                  <a:srgbClr val="8A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黑体" panose="02010609060101010101" pitchFamily="49" charset="-122"/>
              </a:rPr>
              <a:t>一切圣道之基石</a:t>
            </a:r>
            <a:r>
              <a:rPr lang="en-US" altLang="zh-CN" sz="1800" b="1" dirty="0">
                <a:solidFill>
                  <a:srgbClr val="8A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黑体" panose="02010609060101010101" pitchFamily="49" charset="-122"/>
              </a:rPr>
              <a:t>——</a:t>
            </a:r>
            <a:r>
              <a:rPr lang="zh-CN" altLang="en-US" sz="1800" b="1" dirty="0">
                <a:solidFill>
                  <a:srgbClr val="8A0000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黑体" panose="02010609060101010101" pitchFamily="49" charset="-122"/>
              </a:rPr>
              <a:t>皈依之引导终</a:t>
            </a:r>
            <a:endParaRPr lang="zh-CN" altLang="en-US" sz="1800" b="1" dirty="0">
              <a:solidFill>
                <a:srgbClr val="8A0000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01012" y="0"/>
              </a:cxn>
              <a:cxn ang="0">
                <a:pos x="202028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68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68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168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6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7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8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9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0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1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2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3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4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5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6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7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六、依止上师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71698" name="文本框 1"/>
          <p:cNvSpPr txBox="1"/>
          <p:nvPr/>
        </p:nvSpPr>
        <p:spPr>
          <a:xfrm>
            <a:off x="827088" y="1484313"/>
            <a:ext cx="7993062" cy="1052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hangingPunct="1">
              <a:lnSpc>
                <a:spcPct val="130000"/>
              </a:lnSpc>
              <a:buClr>
                <a:srgbClr val="826951"/>
              </a:buClr>
              <a:buNone/>
            </a:pPr>
            <a:r>
              <a:rPr lang="zh-CN" altLang="en-US" sz="1600" dirty="0">
                <a:solidFill>
                  <a:srgbClr val="2828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华智仁波切谦虚地说：虽已皈依三宝很长时间，但信心仍极其微弱；虽已受持戒定慧三学 ，可自己并没有好好持戒。对于我和像我这样的无心者，祈愿三宝加持，信心永远不要退，并且越来越增上。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99" name="TextBox 9"/>
          <p:cNvSpPr txBox="1"/>
          <p:nvPr/>
        </p:nvSpPr>
        <p:spPr>
          <a:xfrm>
            <a:off x="439738" y="982663"/>
            <a:ext cx="6219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b="1" dirty="0">
                <a:solidFill>
                  <a:srgbClr val="A20000"/>
                </a:solidFill>
              </a:rPr>
              <a:t>■</a:t>
            </a:r>
            <a:r>
              <a:rPr lang="en-US" altLang="zh-CN" b="1" dirty="0">
                <a:solidFill>
                  <a:srgbClr val="A20000"/>
                </a:solidFill>
              </a:rPr>
              <a:t>  </a:t>
            </a:r>
            <a:r>
              <a:rPr lang="zh-CN" altLang="en-US" b="1" dirty="0">
                <a:solidFill>
                  <a:srgbClr val="A20000"/>
                </a:solidFill>
              </a:rPr>
              <a:t>总结偈</a:t>
            </a:r>
            <a:endParaRPr lang="zh-CN" altLang="zh-CN" b="1" dirty="0">
              <a:solidFill>
                <a:srgbClr val="A20000"/>
              </a:solidFill>
              <a:sym typeface="Arial" panose="020B0604020202020204" pitchFamily="34" charset="0"/>
            </a:endParaRPr>
          </a:p>
        </p:txBody>
      </p:sp>
      <p:sp>
        <p:nvSpPr>
          <p:cNvPr id="71700" name="文本框 1"/>
          <p:cNvSpPr txBox="1"/>
          <p:nvPr/>
        </p:nvSpPr>
        <p:spPr>
          <a:xfrm>
            <a:off x="827088" y="2708275"/>
            <a:ext cx="7954962" cy="3024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hangingPunct="1">
              <a:lnSpc>
                <a:spcPct val="130000"/>
              </a:lnSpc>
              <a:spcBef>
                <a:spcPts val="800"/>
              </a:spcBef>
              <a:buClr>
                <a:srgbClr val="826951"/>
              </a:buClr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堪布阿琼等高僧大德，每次在修完皈依后，也经常用这个祈祷文来回向。“万法信为先”，如果你有了信心，什么事情都好办，不管是祈祷、磕头、修加行，都会有一种积极性。否则，对修行根本没信心，而看到好吃的东西，眼睛马上睁得大大的，这样就不是修行人了。</a:t>
            </a: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hangingPunct="1">
              <a:lnSpc>
                <a:spcPct val="130000"/>
              </a:lnSpc>
              <a:spcBef>
                <a:spcPts val="800"/>
              </a:spcBef>
              <a:buClr>
                <a:srgbClr val="826951"/>
              </a:buClr>
            </a:pP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我们这个学期已将“皈依”讲完了。前不久，我在元旦贺词中，给外面学会的人说了：从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月起，近五年的时间里，我们用网络、光盘的方式，对外传授了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入菩萨行论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量理宝藏论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般若摄颂</a:t>
            </a:r>
            <a:r>
              <a:rPr lang="en-US" altLang="zh-CN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5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等多部大论。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这样的机会来之不易，以后若没有什么特殊违缘，我希望还是能继续下去。无论如何，闻思修行不能舍弃；无论在哪里，一定要树立这样的佛幢！</a:t>
            </a:r>
            <a:endParaRPr lang="zh-CN" altLang="en-US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hangingPunct="1">
              <a:lnSpc>
                <a:spcPct val="130000"/>
              </a:lnSpc>
              <a:spcBef>
                <a:spcPts val="800"/>
              </a:spcBef>
              <a:buClr>
                <a:srgbClr val="826951"/>
              </a:buClr>
            </a:pPr>
            <a:endParaRPr lang="en-US" altLang="zh-CN" sz="15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9513" y="5548313"/>
            <a:ext cx="42640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152400" algn="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【</a:t>
            </a: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一切圣道之基石</a:t>
            </a:r>
            <a:r>
              <a:rPr kumimoji="0" lang="en-US" altLang="zh-CN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——</a:t>
            </a:r>
            <a:r>
              <a:rPr kumimoji="0" lang="zh-CN" altLang="en-US" sz="1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皈依之引导终</a:t>
            </a:r>
            <a:r>
              <a:rPr kumimoji="0" lang="en-US" altLang="zh-CN" sz="18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】</a:t>
            </a:r>
            <a:endParaRPr kumimoji="0" lang="zh-CN" altLang="en-US" sz="1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2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970" name="Group 2"/>
          <p:cNvGrpSpPr/>
          <p:nvPr/>
        </p:nvGrpSpPr>
        <p:grpSpPr>
          <a:xfrm>
            <a:off x="209550" y="0"/>
            <a:ext cx="2046288" cy="839788"/>
            <a:chOff x="0" y="0"/>
            <a:chExt cx="3223" cy="1322"/>
          </a:xfrm>
        </p:grpSpPr>
        <p:sp>
          <p:nvSpPr>
            <p:cNvPr id="83980" name="Rectangle 3"/>
            <p:cNvSpPr/>
            <p:nvPr/>
          </p:nvSpPr>
          <p:spPr>
            <a:xfrm>
              <a:off x="40" y="0"/>
              <a:ext cx="3168" cy="132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>
              <a:outerShdw dist="35921" dir="2699999" algn="ctr" rotWithShape="0">
                <a:srgbClr val="4E3F31"/>
              </a:outerShdw>
            </a:effectLst>
          </p:spPr>
          <p:txBody>
            <a:bodyPr anchor="ctr" anchorCtr="0"/>
            <a:lstStyle>
              <a:lvl1pPr marL="357505" indent="-357505" algn="just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f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57505" indent="-357505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E3BB6C"/>
                </a:buClr>
                <a:buFont typeface="幼圆" panose="02010509060101010101" pitchFamily="49" charset="-122"/>
                <a:buChar char=" 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marL="0" lvl="0" indent="0"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zh-CN" altLang="zh-CN" sz="1800" dirty="0">
                <a:solidFill>
                  <a:srgbClr val="5F5F5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81" name="Text Box 4"/>
            <p:cNvSpPr txBox="1"/>
            <p:nvPr/>
          </p:nvSpPr>
          <p:spPr>
            <a:xfrm>
              <a:off x="0" y="197"/>
              <a:ext cx="3223" cy="10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57505" indent="-357505" algn="just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f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57505" indent="-357505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E3BB6C"/>
                </a:buClr>
                <a:buFont typeface="幼圆" panose="02010509060101010101" pitchFamily="49" charset="-122"/>
                <a:buChar char=" 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zh-CN" sz="1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大圆满前行引导文</a:t>
              </a:r>
              <a:endParaRPr lang="zh-CN" altLang="zh-CN" sz="1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zh-CN" sz="1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索达吉仁波切宣讲</a:t>
              </a:r>
              <a:endParaRPr lang="zh-CN" altLang="zh-CN" sz="1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3971" name="Rectangle 5"/>
          <p:cNvSpPr>
            <a:spLocks noGrp="1"/>
          </p:cNvSpPr>
          <p:nvPr/>
        </p:nvSpPr>
        <p:spPr>
          <a:xfrm>
            <a:off x="2689225" y="314325"/>
            <a:ext cx="5422900" cy="5572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3200" b="1" dirty="0">
                <a:solidFill>
                  <a:srgbClr val="990000"/>
                </a:solidFill>
              </a:rPr>
              <a:t>大圆满心性休息实修法</a:t>
            </a:r>
            <a:endParaRPr lang="zh-CN" altLang="zh-CN" sz="3200" b="1" dirty="0">
              <a:solidFill>
                <a:srgbClr val="990000"/>
              </a:solidFill>
            </a:endParaRPr>
          </a:p>
        </p:txBody>
      </p:sp>
      <p:sp>
        <p:nvSpPr>
          <p:cNvPr id="83972" name="文本框 4"/>
          <p:cNvSpPr txBox="1"/>
          <p:nvPr/>
        </p:nvSpPr>
        <p:spPr>
          <a:xfrm>
            <a:off x="684213" y="1844675"/>
            <a:ext cx="8064500" cy="4473575"/>
          </a:xfrm>
          <a:prstGeom prst="rect">
            <a:avLst/>
          </a:prstGeom>
          <a:noFill/>
          <a:ln w="9525">
            <a:noFill/>
          </a:ln>
        </p:spPr>
        <p:txBody>
          <a:bodyPr lIns="108000" tIns="72000" rIns="108000" bIns="7200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丙三、皈依方法：</a:t>
            </a:r>
            <a:endParaRPr lang="en-US" altLang="zh-CN" sz="18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lang="en-US" altLang="zh-CN" sz="3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前行：皈依、发心。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正行：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在自己前方的虚空中，观想一个狮子座，宝座上有莲花、日、月，上面端坐着与诸佛菩萨无二无别的根本上师，周围由无数护法神、空行母等圣尊围绕。</a:t>
            </a:r>
            <a:endParaRPr lang="en-US" altLang="zh-CN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再观想：我与一切众生在大地上恭敬合掌，默诵：“从今起乃至菩提果之间皈依您，除了您以外，没有其他指望处、皈依处。”这样一边观想，一边以悦耳声尽力念诵“皈依师，皈依佛，皈依法，皈依僧”。用藏文念是“喇嘛拉嘉森且奥，桑杰拉嘉森且奥，却拉嘉森且奥，根登拉嘉森且奥”。</a:t>
            </a:r>
            <a:endParaRPr lang="en-US" altLang="zh-CN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4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（这个皈依偈，在藏地可以说人人从小都会念。有些人不管是出门也好，平时修行也好，就像汉人爱念“阿弥陀佛”一样，随时随地都会念四皈依。希望你们以后也能养成这种习惯。）</a:t>
            </a:r>
            <a:endParaRPr lang="en-US" altLang="zh-CN" sz="14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念了一段时间后，观想自己与一切众生融入皈依境，皈依境从周边融入中间的根本上师，最后根本上师融入离戏法界。在这样的境界中安住片刻。</a:t>
            </a:r>
            <a:endParaRPr lang="en-US" altLang="zh-CN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973" name="Group 7"/>
          <p:cNvGrpSpPr/>
          <p:nvPr/>
        </p:nvGrpSpPr>
        <p:grpSpPr>
          <a:xfrm>
            <a:off x="1692275" y="1052513"/>
            <a:ext cx="6315075" cy="752475"/>
            <a:chOff x="0" y="0"/>
            <a:chExt cx="10585" cy="1630"/>
          </a:xfrm>
        </p:grpSpPr>
        <p:sp>
          <p:nvSpPr>
            <p:cNvPr id="83974" name="文本框 5"/>
            <p:cNvSpPr txBox="1"/>
            <p:nvPr/>
          </p:nvSpPr>
          <p:spPr>
            <a:xfrm>
              <a:off x="361" y="0"/>
              <a:ext cx="9946" cy="16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57505" indent="-357505" algn="just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f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57505" indent="-357505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E3BB6C"/>
                </a:buClr>
                <a:buFont typeface="幼圆" panose="02010509060101010101" pitchFamily="49" charset="-122"/>
                <a:buChar char=" 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50000"/>
                </a:lnSpc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2800" b="1" dirty="0">
                  <a:solidFill>
                    <a:srgbClr val="001F82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Arial" panose="020B0604020202020204" pitchFamily="34" charset="0"/>
                </a:rPr>
                <a:t>第</a:t>
              </a:r>
              <a:r>
                <a:rPr lang="en-US" altLang="zh-CN" sz="2800" b="1" dirty="0">
                  <a:solidFill>
                    <a:srgbClr val="001F82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Arial" panose="020B0604020202020204" pitchFamily="34" charset="0"/>
                </a:rPr>
                <a:t>58</a:t>
              </a:r>
              <a:r>
                <a:rPr lang="zh-CN" altLang="en-US" sz="2800" b="1" dirty="0">
                  <a:solidFill>
                    <a:srgbClr val="001F82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Arial" panose="020B0604020202020204" pitchFamily="34" charset="0"/>
                </a:rPr>
                <a:t>修法    皈依方法</a:t>
              </a:r>
              <a:endParaRPr lang="zh-CN" altLang="en-US" sz="2800" b="1" dirty="0">
                <a:solidFill>
                  <a:srgbClr val="001F82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83975" name="Group 9"/>
            <p:cNvGrpSpPr/>
            <p:nvPr/>
          </p:nvGrpSpPr>
          <p:grpSpPr>
            <a:xfrm>
              <a:off x="0" y="129"/>
              <a:ext cx="10585" cy="1140"/>
              <a:chOff x="0" y="0"/>
              <a:chExt cx="10585" cy="1140"/>
            </a:xfrm>
          </p:grpSpPr>
          <p:sp>
            <p:nvSpPr>
              <p:cNvPr id="83976" name="斜纹 7"/>
              <p:cNvSpPr/>
              <p:nvPr/>
            </p:nvSpPr>
            <p:spPr>
              <a:xfrm>
                <a:off x="3" y="0"/>
                <a:ext cx="510" cy="5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23850" h="323850">
                    <a:moveTo>
                      <a:pt x="0" y="161925"/>
                    </a:moveTo>
                    <a:lnTo>
                      <a:pt x="161925" y="0"/>
                    </a:lnTo>
                    <a:lnTo>
                      <a:pt x="323850" y="0"/>
                    </a:lnTo>
                    <a:lnTo>
                      <a:pt x="0" y="3238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977" name="斜纹 7"/>
              <p:cNvSpPr/>
              <p:nvPr/>
            </p:nvSpPr>
            <p:spPr>
              <a:xfrm rot="10800000">
                <a:off x="10075" y="628"/>
                <a:ext cx="510" cy="5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23850" h="323850">
                    <a:moveTo>
                      <a:pt x="0" y="161925"/>
                    </a:moveTo>
                    <a:lnTo>
                      <a:pt x="161925" y="0"/>
                    </a:lnTo>
                    <a:lnTo>
                      <a:pt x="323850" y="0"/>
                    </a:lnTo>
                    <a:lnTo>
                      <a:pt x="0" y="3238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978" name="Line 16"/>
              <p:cNvSpPr/>
              <p:nvPr/>
            </p:nvSpPr>
            <p:spPr>
              <a:xfrm flipH="1">
                <a:off x="0" y="1138"/>
                <a:ext cx="10334" cy="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79" name="Line 17"/>
              <p:cNvSpPr/>
              <p:nvPr/>
            </p:nvSpPr>
            <p:spPr>
              <a:xfrm flipH="1">
                <a:off x="263" y="0"/>
                <a:ext cx="10322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slow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4994" name="Group 2"/>
          <p:cNvGrpSpPr/>
          <p:nvPr/>
        </p:nvGrpSpPr>
        <p:grpSpPr>
          <a:xfrm>
            <a:off x="209550" y="0"/>
            <a:ext cx="2046288" cy="839788"/>
            <a:chOff x="0" y="0"/>
            <a:chExt cx="3223" cy="1322"/>
          </a:xfrm>
        </p:grpSpPr>
        <p:sp>
          <p:nvSpPr>
            <p:cNvPr id="85004" name="Rectangle 3"/>
            <p:cNvSpPr/>
            <p:nvPr/>
          </p:nvSpPr>
          <p:spPr>
            <a:xfrm>
              <a:off x="40" y="0"/>
              <a:ext cx="3168" cy="132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ffectLst>
              <a:outerShdw dist="35921" dir="2699999" algn="ctr" rotWithShape="0">
                <a:srgbClr val="4E3F31"/>
              </a:outerShdw>
            </a:effectLst>
          </p:spPr>
          <p:txBody>
            <a:bodyPr anchor="ctr" anchorCtr="0"/>
            <a:lstStyle>
              <a:lvl1pPr marL="357505" indent="-357505" algn="just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f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57505" indent="-357505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E3BB6C"/>
                </a:buClr>
                <a:buFont typeface="幼圆" panose="02010509060101010101" pitchFamily="49" charset="-122"/>
                <a:buChar char=" 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marL="0" lvl="0" indent="0"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zh-CN" altLang="zh-CN" sz="1800" dirty="0">
                <a:solidFill>
                  <a:srgbClr val="5F5F5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005" name="Text Box 4"/>
            <p:cNvSpPr txBox="1"/>
            <p:nvPr/>
          </p:nvSpPr>
          <p:spPr>
            <a:xfrm>
              <a:off x="0" y="197"/>
              <a:ext cx="3223" cy="10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57505" indent="-357505" algn="just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f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57505" indent="-357505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E3BB6C"/>
                </a:buClr>
                <a:buFont typeface="幼圆" panose="02010509060101010101" pitchFamily="49" charset="-122"/>
                <a:buChar char=" 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zh-CN" sz="1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大圆满前行引导文</a:t>
              </a:r>
              <a:endParaRPr lang="zh-CN" altLang="zh-CN" sz="1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zh-CN" altLang="zh-CN" sz="1800" b="1" dirty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索达吉仁波切宣讲</a:t>
              </a:r>
              <a:endParaRPr lang="zh-CN" altLang="zh-CN" sz="1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4995" name="Rectangle 5"/>
          <p:cNvSpPr>
            <a:spLocks noGrp="1"/>
          </p:cNvSpPr>
          <p:nvPr/>
        </p:nvSpPr>
        <p:spPr>
          <a:xfrm>
            <a:off x="2689225" y="314325"/>
            <a:ext cx="5422900" cy="5572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3200" b="1" dirty="0">
                <a:solidFill>
                  <a:srgbClr val="990000"/>
                </a:solidFill>
              </a:rPr>
              <a:t>大圆满心性休息实修法</a:t>
            </a:r>
            <a:endParaRPr lang="zh-CN" altLang="zh-CN" sz="3200" b="1" dirty="0">
              <a:solidFill>
                <a:srgbClr val="990000"/>
              </a:solidFill>
            </a:endParaRPr>
          </a:p>
        </p:txBody>
      </p:sp>
      <p:sp>
        <p:nvSpPr>
          <p:cNvPr id="84996" name="文本框 4"/>
          <p:cNvSpPr txBox="1"/>
          <p:nvPr/>
        </p:nvSpPr>
        <p:spPr>
          <a:xfrm>
            <a:off x="684213" y="1844675"/>
            <a:ext cx="8064500" cy="4473575"/>
          </a:xfrm>
          <a:prstGeom prst="rect">
            <a:avLst/>
          </a:prstGeom>
          <a:noFill/>
          <a:ln w="9525">
            <a:noFill/>
          </a:ln>
        </p:spPr>
        <p:txBody>
          <a:bodyPr lIns="108000" tIns="72000" rIns="108000" bIns="7200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提示语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endParaRPr lang="zh-CN" altLang="en-US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有些人因为工作忙，抽不出时间观修皈依境，念十万遍皈依偈。那么把四皈依修完，从而生起对三宝的虔诚皈依之心，这样应该也可以。</a:t>
            </a:r>
            <a:endParaRPr lang="en-US" altLang="zh-CN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当然，假如你有时间，就要按照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开显解脱道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大圆满前行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里的要求来修。但如果实在不行，那么你就用“快餐”吧。现在这个时代也是快餐时代，人们做什么都喜欢快、快、快。其实修行是快不了的，最好要花一定的时间。</a:t>
            </a:r>
            <a:endParaRPr lang="en-US" altLang="zh-CN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原来上师如意宝去美国时，就说：“我的大圆满修法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手中赐佛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，对你们西方人而言是最好的快餐。”那些人听了一直鼓掌，笑得特别开心。对末法时代的众生而言，有时候听大经大论的丰富内容，自己容易打瞌睡，所以在这个时候，就要给个又短又见效的窍诀</a:t>
            </a:r>
            <a:r>
              <a:rPr lang="en-US" altLang="zh-CN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600" b="1" dirty="0">
                <a:solidFill>
                  <a:srgbClr val="5F5F5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四皈依，让他们经常可以修。</a:t>
            </a:r>
            <a:endParaRPr lang="en-US" altLang="zh-CN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后行：回向善根。</a:t>
            </a:r>
            <a:endParaRPr lang="en-US" altLang="zh-CN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eaLnBrk="1" hangingPunct="1">
              <a:lnSpc>
                <a:spcPct val="120000"/>
              </a:lnSpc>
              <a:buClrTx/>
              <a:buSzTx/>
              <a:buNone/>
            </a:pPr>
            <a:endParaRPr lang="zh-CN" altLang="en-US" sz="1600" b="1" dirty="0">
              <a:solidFill>
                <a:srgbClr val="5F5F5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4997" name="Group 7"/>
          <p:cNvGrpSpPr/>
          <p:nvPr/>
        </p:nvGrpSpPr>
        <p:grpSpPr>
          <a:xfrm>
            <a:off x="1692275" y="1052513"/>
            <a:ext cx="6315075" cy="752475"/>
            <a:chOff x="0" y="0"/>
            <a:chExt cx="10585" cy="1630"/>
          </a:xfrm>
        </p:grpSpPr>
        <p:sp>
          <p:nvSpPr>
            <p:cNvPr id="84998" name="文本框 5"/>
            <p:cNvSpPr txBox="1"/>
            <p:nvPr/>
          </p:nvSpPr>
          <p:spPr>
            <a:xfrm>
              <a:off x="361" y="0"/>
              <a:ext cx="9946" cy="16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57505" indent="-357505" algn="just" rtl="0" eaLnBrk="0" fontAlgn="base" hangingPunct="0">
                <a:lnSpc>
                  <a:spcPct val="11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60000"/>
                <a:buFont typeface="Wingdings 2" panose="05020102010507070707" pitchFamily="18" charset="2"/>
                <a:buChar char="f"/>
                <a:defRPr sz="24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357505" indent="-357505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E3BB6C"/>
                </a:buClr>
                <a:buFont typeface="幼圆" panose="02010509060101010101" pitchFamily="49" charset="-122"/>
                <a:buChar char=" 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50000"/>
                </a:lnSpc>
                <a:spcAft>
                  <a:spcPts val="600"/>
                </a:spcAft>
                <a:buClrTx/>
                <a:buSzTx/>
                <a:buNone/>
              </a:pPr>
              <a:r>
                <a:rPr lang="zh-CN" altLang="en-US" sz="2800" b="1" dirty="0">
                  <a:solidFill>
                    <a:srgbClr val="001F82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Arial" panose="020B0604020202020204" pitchFamily="34" charset="0"/>
                </a:rPr>
                <a:t>第</a:t>
              </a:r>
              <a:r>
                <a:rPr lang="en-US" altLang="zh-CN" sz="2800" b="1" dirty="0">
                  <a:solidFill>
                    <a:srgbClr val="001F82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Arial" panose="020B0604020202020204" pitchFamily="34" charset="0"/>
                </a:rPr>
                <a:t>58</a:t>
              </a:r>
              <a:r>
                <a:rPr lang="zh-CN" altLang="en-US" sz="2800" b="1" dirty="0">
                  <a:solidFill>
                    <a:srgbClr val="001F82"/>
                  </a:solidFill>
                  <a:latin typeface="微软雅黑" panose="020B0503020204020204" pitchFamily="34" charset="-122"/>
                  <a:ea typeface="黑体" panose="02010609060101010101" pitchFamily="49" charset="-122"/>
                  <a:sym typeface="Arial" panose="020B0604020202020204" pitchFamily="34" charset="0"/>
                </a:rPr>
                <a:t>修法    皈依方法</a:t>
              </a:r>
              <a:endParaRPr lang="zh-CN" altLang="en-US" sz="2800" b="1" dirty="0">
                <a:solidFill>
                  <a:srgbClr val="001F82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84999" name="Group 9"/>
            <p:cNvGrpSpPr/>
            <p:nvPr/>
          </p:nvGrpSpPr>
          <p:grpSpPr>
            <a:xfrm>
              <a:off x="0" y="129"/>
              <a:ext cx="10585" cy="1140"/>
              <a:chOff x="0" y="0"/>
              <a:chExt cx="10585" cy="1140"/>
            </a:xfrm>
          </p:grpSpPr>
          <p:sp>
            <p:nvSpPr>
              <p:cNvPr id="85000" name="斜纹 7"/>
              <p:cNvSpPr/>
              <p:nvPr/>
            </p:nvSpPr>
            <p:spPr>
              <a:xfrm>
                <a:off x="3" y="0"/>
                <a:ext cx="510" cy="5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23850" h="323850">
                    <a:moveTo>
                      <a:pt x="0" y="161925"/>
                    </a:moveTo>
                    <a:lnTo>
                      <a:pt x="161925" y="0"/>
                    </a:lnTo>
                    <a:lnTo>
                      <a:pt x="323850" y="0"/>
                    </a:lnTo>
                    <a:lnTo>
                      <a:pt x="0" y="3238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01" name="斜纹 7"/>
              <p:cNvSpPr/>
              <p:nvPr/>
            </p:nvSpPr>
            <p:spPr>
              <a:xfrm rot="10800000">
                <a:off x="10075" y="628"/>
                <a:ext cx="510" cy="5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323850" h="323850">
                    <a:moveTo>
                      <a:pt x="0" y="161925"/>
                    </a:moveTo>
                    <a:lnTo>
                      <a:pt x="161925" y="0"/>
                    </a:lnTo>
                    <a:lnTo>
                      <a:pt x="323850" y="0"/>
                    </a:lnTo>
                    <a:lnTo>
                      <a:pt x="0" y="323850"/>
                    </a:lnTo>
                    <a:lnTo>
                      <a:pt x="0" y="161925"/>
                    </a:ln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002" name="Line 16"/>
              <p:cNvSpPr/>
              <p:nvPr/>
            </p:nvSpPr>
            <p:spPr>
              <a:xfrm flipH="1">
                <a:off x="0" y="1138"/>
                <a:ext cx="10334" cy="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03" name="Line 17"/>
              <p:cNvSpPr/>
              <p:nvPr/>
            </p:nvSpPr>
            <p:spPr>
              <a:xfrm flipH="1">
                <a:off x="263" y="0"/>
                <a:ext cx="10322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5"/>
          <p:cNvSpPr>
            <a:spLocks noGrp="1"/>
          </p:cNvSpPr>
          <p:nvPr/>
        </p:nvSpPr>
        <p:spPr>
          <a:xfrm>
            <a:off x="2833688" y="134938"/>
            <a:ext cx="5422900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0036A2"/>
                </a:solidFill>
              </a:rPr>
              <a:t>讨  论  题</a:t>
            </a:r>
            <a:endParaRPr lang="zh-CN" altLang="zh-CN" sz="3200" b="1" dirty="0">
              <a:solidFill>
                <a:srgbClr val="0036A2"/>
              </a:solidFill>
            </a:endParaRPr>
          </a:p>
        </p:txBody>
      </p:sp>
      <p:sp>
        <p:nvSpPr>
          <p:cNvPr id="82947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948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949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2950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51" name="矩形 1"/>
          <p:cNvSpPr/>
          <p:nvPr/>
        </p:nvSpPr>
        <p:spPr>
          <a:xfrm>
            <a:off x="468313" y="981075"/>
            <a:ext cx="8604250" cy="3907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简答题</a:t>
            </a:r>
            <a:endParaRPr lang="en-US" altLang="zh-CN" sz="1800" b="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endParaRPr lang="en-US" altLang="zh-CN" sz="800" b="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endParaRPr lang="zh-CN" altLang="en-US" sz="300" b="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、学习了皈依，请您用自己的语言总结一下皈依的功德利益？您是否对三宝生起</a:t>
            </a:r>
            <a:endParaRPr lang="en-US" altLang="zh-CN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了胜解信？以后想以什么方便善巧来为劝他人皈依三宝？</a:t>
            </a:r>
            <a:endParaRPr lang="en-US" altLang="zh-CN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endParaRPr lang="zh-CN" altLang="en-US" sz="1800" b="1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、对于皈依三宝与皈依四宝，请分析有何差异？如何圆融理解？</a:t>
            </a:r>
            <a:endParaRPr lang="en-US" altLang="zh-CN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、拉萨格西兰仁巴，在“文革”期间，公开念经受到批斗时仍然说：“灯就是黑</a:t>
            </a:r>
            <a:endParaRPr lang="en-US" altLang="zh-CN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夜照明用的，白天何必点灯？在灭法的紧要关头，才需要尽力支撑，以后圣教</a:t>
            </a:r>
            <a:endParaRPr lang="en-US" altLang="zh-CN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重兴时，我就可以撒手不管了。”对此高僧大德非常感人的故事，请发表您的</a:t>
            </a:r>
            <a:endParaRPr lang="en-US" altLang="zh-CN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观点，倘若是您遇到了该如何面对？</a:t>
            </a:r>
            <a:endParaRPr lang="zh-CN" altLang="en-US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/>
          </p:cNvSpPr>
          <p:nvPr>
            <p:ph type="title"/>
          </p:nvPr>
        </p:nvSpPr>
        <p:spPr>
          <a:xfrm>
            <a:off x="638175" y="312738"/>
            <a:ext cx="7851775" cy="654050"/>
          </a:xfrm>
          <a:solidFill>
            <a:srgbClr val="990000">
              <a:alpha val="100000"/>
            </a:srgbClr>
          </a:solidFill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dirty="0">
                <a:solidFill>
                  <a:schemeClr val="bg1"/>
                </a:solidFill>
                <a:latin typeface="幼圆" panose="02010509060101010101" pitchFamily="49" charset="-122"/>
              </a:rPr>
              <a:t>回      向</a:t>
            </a:r>
            <a:endParaRPr lang="zh-CN" altLang="zh-CN" dirty="0">
              <a:solidFill>
                <a:schemeClr val="bg1"/>
              </a:solidFill>
              <a:latin typeface="幼圆" panose="02010509060101010101" pitchFamily="49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type="body"/>
          </p:nvPr>
        </p:nvSpPr>
        <p:spPr>
          <a:xfrm>
            <a:off x="1849438" y="1111250"/>
            <a:ext cx="5429250" cy="5491163"/>
          </a:xfrm>
          <a:ln w="76200" cmpd="tri">
            <a:solidFill>
              <a:srgbClr val="99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endParaRPr lang="zh-CN" altLang="en-US" sz="18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pic>
        <p:nvPicPr>
          <p:cNvPr id="86020" name="Picture 3" descr="华智仁波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3" y="333375"/>
            <a:ext cx="2360612" cy="246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任意多边形 109"/>
          <p:cNvSpPr/>
          <p:nvPr/>
        </p:nvSpPr>
        <p:spPr>
          <a:xfrm>
            <a:off x="935038" y="692150"/>
            <a:ext cx="46037" cy="6083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1" y="555277122"/>
              </a:cxn>
              <a:cxn ang="0">
                <a:pos x="0" y="555277122"/>
              </a:cxn>
              <a:cxn ang="0">
                <a:pos x="0" y="0"/>
              </a:cxn>
            </a:cxnLst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ksoSlideStyle" descr="#wm#_20_06_322_066" hidden="1"/>
          <p:cNvSpPr/>
          <p:nvPr/>
        </p:nvSpPr>
        <p:spPr>
          <a:xfrm>
            <a:off x="0" y="9525"/>
            <a:ext cx="12700" cy="111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96" name="Rectangle 39"/>
          <p:cNvSpPr>
            <a:spLocks noGrp="1"/>
          </p:cNvSpPr>
          <p:nvPr/>
        </p:nvSpPr>
        <p:spPr>
          <a:xfrm>
            <a:off x="1860550" y="835025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5F5F5F"/>
                </a:solidFill>
                <a:sym typeface="Calibri" panose="020F0502020204030204" pitchFamily="34" charset="0"/>
              </a:rPr>
              <a:t>第</a:t>
            </a:r>
            <a:r>
              <a:rPr lang="en-US" altLang="zh-CN" sz="3200" b="1" dirty="0">
                <a:solidFill>
                  <a:srgbClr val="5F5F5F"/>
                </a:solidFill>
                <a:sym typeface="Calibri" panose="020F0502020204030204" pitchFamily="34" charset="0"/>
              </a:rPr>
              <a:t>89</a:t>
            </a:r>
            <a:r>
              <a:rPr lang="zh-CN" altLang="en-US" sz="3200" b="1" dirty="0">
                <a:solidFill>
                  <a:srgbClr val="5F5F5F"/>
                </a:solidFill>
                <a:sym typeface="Calibri" panose="020F0502020204030204" pitchFamily="34" charset="0"/>
              </a:rPr>
              <a:t>节课  科判</a:t>
            </a:r>
            <a:endParaRPr lang="zh-CN" altLang="en-US" sz="3200" b="1" dirty="0">
              <a:solidFill>
                <a:srgbClr val="5F5F5F"/>
              </a:solidFill>
              <a:sym typeface="Calibri" panose="020F0502020204030204" pitchFamily="34" charset="0"/>
            </a:endParaRPr>
          </a:p>
        </p:txBody>
      </p:sp>
      <p:sp>
        <p:nvSpPr>
          <p:cNvPr id="8197" name="AutoShape 36"/>
          <p:cNvSpPr/>
          <p:nvPr/>
        </p:nvSpPr>
        <p:spPr>
          <a:xfrm>
            <a:off x="250825" y="188913"/>
            <a:ext cx="1657350" cy="5762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复述第</a:t>
            </a: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89</a:t>
            </a:r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节课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椭圆 85"/>
          <p:cNvSpPr/>
          <p:nvPr/>
        </p:nvSpPr>
        <p:spPr>
          <a:xfrm>
            <a:off x="725488" y="3081338"/>
            <a:ext cx="420687" cy="42068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前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199" name="椭圆 113"/>
          <p:cNvSpPr/>
          <p:nvPr/>
        </p:nvSpPr>
        <p:spPr>
          <a:xfrm>
            <a:off x="725488" y="3698875"/>
            <a:ext cx="420687" cy="4159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行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200" name="椭圆 116"/>
          <p:cNvSpPr/>
          <p:nvPr/>
        </p:nvSpPr>
        <p:spPr>
          <a:xfrm>
            <a:off x="725488" y="4311650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引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201" name="椭圆 119"/>
          <p:cNvSpPr/>
          <p:nvPr/>
        </p:nvSpPr>
        <p:spPr>
          <a:xfrm>
            <a:off x="725488" y="4927600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导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202" name="椭圆 122"/>
          <p:cNvSpPr/>
          <p:nvPr/>
        </p:nvSpPr>
        <p:spPr>
          <a:xfrm>
            <a:off x="725488" y="5543550"/>
            <a:ext cx="420687" cy="4159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文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203" name="等腰三角形 24"/>
          <p:cNvSpPr/>
          <p:nvPr/>
        </p:nvSpPr>
        <p:spPr>
          <a:xfrm rot="5400000">
            <a:off x="1138238" y="1389063"/>
            <a:ext cx="107950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4" name="等腰三角形 137"/>
          <p:cNvSpPr/>
          <p:nvPr/>
        </p:nvSpPr>
        <p:spPr>
          <a:xfrm rot="5400000">
            <a:off x="1141413" y="2005013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5" name="等腰三角形 138"/>
          <p:cNvSpPr/>
          <p:nvPr/>
        </p:nvSpPr>
        <p:spPr>
          <a:xfrm rot="5400000">
            <a:off x="1139825" y="2619375"/>
            <a:ext cx="106363" cy="10953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等腰三角形 139"/>
          <p:cNvSpPr/>
          <p:nvPr/>
        </p:nvSpPr>
        <p:spPr>
          <a:xfrm rot="5400000">
            <a:off x="1141413" y="3236913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等腰三角形 140"/>
          <p:cNvSpPr/>
          <p:nvPr/>
        </p:nvSpPr>
        <p:spPr>
          <a:xfrm rot="5400000">
            <a:off x="1139825" y="3851275"/>
            <a:ext cx="106363" cy="10953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8" name="椭圆 85"/>
          <p:cNvSpPr/>
          <p:nvPr/>
        </p:nvSpPr>
        <p:spPr>
          <a:xfrm>
            <a:off x="725488" y="1233488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大</a:t>
            </a:r>
            <a:endParaRPr lang="zh-CN" altLang="zh-CN" sz="1800" b="1" dirty="0">
              <a:solidFill>
                <a:srgbClr val="5F5F5F"/>
              </a:solidFill>
            </a:endParaRPr>
          </a:p>
        </p:txBody>
      </p:sp>
      <p:sp>
        <p:nvSpPr>
          <p:cNvPr id="8209" name="椭圆 85"/>
          <p:cNvSpPr/>
          <p:nvPr/>
        </p:nvSpPr>
        <p:spPr>
          <a:xfrm>
            <a:off x="725488" y="1849438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圆</a:t>
            </a:r>
            <a:endParaRPr lang="zh-CN" altLang="zh-CN" sz="1800" b="1" dirty="0">
              <a:solidFill>
                <a:srgbClr val="5F5F5F"/>
              </a:solidFill>
            </a:endParaRPr>
          </a:p>
        </p:txBody>
      </p:sp>
      <p:sp>
        <p:nvSpPr>
          <p:cNvPr id="8210" name="椭圆 85"/>
          <p:cNvSpPr/>
          <p:nvPr/>
        </p:nvSpPr>
        <p:spPr>
          <a:xfrm>
            <a:off x="725488" y="2466975"/>
            <a:ext cx="420687" cy="417513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满</a:t>
            </a:r>
            <a:endParaRPr lang="zh-CN" altLang="zh-CN" sz="1800" b="1" dirty="0">
              <a:solidFill>
                <a:srgbClr val="5F5F5F"/>
              </a:solidFill>
            </a:endParaRPr>
          </a:p>
        </p:txBody>
      </p:sp>
      <p:sp>
        <p:nvSpPr>
          <p:cNvPr id="8211" name="等腰三角形 140"/>
          <p:cNvSpPr/>
          <p:nvPr/>
        </p:nvSpPr>
        <p:spPr>
          <a:xfrm rot="5400000">
            <a:off x="1139825" y="4467225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2" name="等腰三角形 140"/>
          <p:cNvSpPr/>
          <p:nvPr/>
        </p:nvSpPr>
        <p:spPr>
          <a:xfrm rot="5400000">
            <a:off x="1138238" y="5081588"/>
            <a:ext cx="107950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等腰三角形 140"/>
          <p:cNvSpPr/>
          <p:nvPr/>
        </p:nvSpPr>
        <p:spPr>
          <a:xfrm rot="5400000">
            <a:off x="1141413" y="5697538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1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988" y="2111375"/>
            <a:ext cx="7593012" cy="3640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任意多边形 109"/>
          <p:cNvSpPr/>
          <p:nvPr/>
        </p:nvSpPr>
        <p:spPr>
          <a:xfrm>
            <a:off x="935038" y="692150"/>
            <a:ext cx="46037" cy="6083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1" y="555277122"/>
              </a:cxn>
              <a:cxn ang="0">
                <a:pos x="0" y="555277122"/>
              </a:cxn>
              <a:cxn ang="0">
                <a:pos x="0" y="0"/>
              </a:cxn>
            </a:cxnLst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9" name="ksoSlideStyle" descr="#wm#_20_06_322_066" hidden="1"/>
          <p:cNvSpPr/>
          <p:nvPr/>
        </p:nvSpPr>
        <p:spPr>
          <a:xfrm>
            <a:off x="0" y="9525"/>
            <a:ext cx="12700" cy="111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5F5F5F"/>
              </a:solidFill>
              <a:ea typeface="黑体" panose="02010609060101010101" pitchFamily="49" charset="-122"/>
            </a:endParaRPr>
          </a:p>
        </p:txBody>
      </p:sp>
      <p:sp>
        <p:nvSpPr>
          <p:cNvPr id="9220" name="Rectangle 39"/>
          <p:cNvSpPr>
            <a:spLocks noGrp="1"/>
          </p:cNvSpPr>
          <p:nvPr/>
        </p:nvSpPr>
        <p:spPr>
          <a:xfrm>
            <a:off x="2443163" y="668338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5F5F5F"/>
                </a:solidFill>
                <a:sym typeface="Calibri" panose="020F0502020204030204" pitchFamily="34" charset="0"/>
              </a:rPr>
              <a:t>第</a:t>
            </a:r>
            <a:r>
              <a:rPr lang="en-US" altLang="zh-CN" sz="3200" b="1" dirty="0">
                <a:solidFill>
                  <a:srgbClr val="5F5F5F"/>
                </a:solidFill>
                <a:sym typeface="Calibri" panose="020F0502020204030204" pitchFamily="34" charset="0"/>
              </a:rPr>
              <a:t>89</a:t>
            </a:r>
            <a:r>
              <a:rPr lang="zh-CN" altLang="en-US" sz="3200" b="1" dirty="0">
                <a:solidFill>
                  <a:srgbClr val="5F5F5F"/>
                </a:solidFill>
                <a:sym typeface="Calibri" panose="020F0502020204030204" pitchFamily="34" charset="0"/>
              </a:rPr>
              <a:t>节课  内容</a:t>
            </a:r>
            <a:endParaRPr lang="zh-CN" altLang="en-US" sz="2600" dirty="0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9221" name="椭圆 85"/>
          <p:cNvSpPr/>
          <p:nvPr/>
        </p:nvSpPr>
        <p:spPr>
          <a:xfrm>
            <a:off x="725488" y="3081338"/>
            <a:ext cx="420687" cy="42068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前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222" name="椭圆 113"/>
          <p:cNvSpPr/>
          <p:nvPr/>
        </p:nvSpPr>
        <p:spPr>
          <a:xfrm>
            <a:off x="725488" y="3698875"/>
            <a:ext cx="420687" cy="4159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行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223" name="椭圆 116"/>
          <p:cNvSpPr/>
          <p:nvPr/>
        </p:nvSpPr>
        <p:spPr>
          <a:xfrm>
            <a:off x="725488" y="4311650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引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224" name="椭圆 119"/>
          <p:cNvSpPr/>
          <p:nvPr/>
        </p:nvSpPr>
        <p:spPr>
          <a:xfrm>
            <a:off x="725488" y="4927600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导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225" name="椭圆 122"/>
          <p:cNvSpPr/>
          <p:nvPr/>
        </p:nvSpPr>
        <p:spPr>
          <a:xfrm>
            <a:off x="725488" y="5543550"/>
            <a:ext cx="420687" cy="415925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文</a:t>
            </a:r>
            <a:endParaRPr lang="zh-CN" altLang="zh-CN" sz="2000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226" name="等腰三角形 24"/>
          <p:cNvSpPr/>
          <p:nvPr/>
        </p:nvSpPr>
        <p:spPr>
          <a:xfrm rot="5400000">
            <a:off x="1138238" y="1389063"/>
            <a:ext cx="107950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等腰三角形 137"/>
          <p:cNvSpPr/>
          <p:nvPr/>
        </p:nvSpPr>
        <p:spPr>
          <a:xfrm rot="5400000">
            <a:off x="1141413" y="2005013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8" name="等腰三角形 138"/>
          <p:cNvSpPr/>
          <p:nvPr/>
        </p:nvSpPr>
        <p:spPr>
          <a:xfrm rot="5400000">
            <a:off x="1139825" y="2619375"/>
            <a:ext cx="106363" cy="10953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9" name="等腰三角形 139"/>
          <p:cNvSpPr/>
          <p:nvPr/>
        </p:nvSpPr>
        <p:spPr>
          <a:xfrm rot="5400000">
            <a:off x="1141413" y="3236913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0" name="等腰三角形 140"/>
          <p:cNvSpPr/>
          <p:nvPr/>
        </p:nvSpPr>
        <p:spPr>
          <a:xfrm rot="5400000">
            <a:off x="1139825" y="3851275"/>
            <a:ext cx="106363" cy="109538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1" name="椭圆 85"/>
          <p:cNvSpPr/>
          <p:nvPr/>
        </p:nvSpPr>
        <p:spPr>
          <a:xfrm>
            <a:off x="725488" y="1233488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大</a:t>
            </a:r>
            <a:endParaRPr lang="zh-CN" altLang="zh-CN" sz="1800" b="1" dirty="0">
              <a:solidFill>
                <a:srgbClr val="5F5F5F"/>
              </a:solidFill>
            </a:endParaRPr>
          </a:p>
        </p:txBody>
      </p:sp>
      <p:sp>
        <p:nvSpPr>
          <p:cNvPr id="9232" name="椭圆 85"/>
          <p:cNvSpPr/>
          <p:nvPr/>
        </p:nvSpPr>
        <p:spPr>
          <a:xfrm>
            <a:off x="725488" y="1849438"/>
            <a:ext cx="420687" cy="4191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圆</a:t>
            </a:r>
            <a:endParaRPr lang="zh-CN" altLang="zh-CN" sz="1800" b="1" dirty="0">
              <a:solidFill>
                <a:srgbClr val="5F5F5F"/>
              </a:solidFill>
            </a:endParaRPr>
          </a:p>
        </p:txBody>
      </p:sp>
      <p:sp>
        <p:nvSpPr>
          <p:cNvPr id="9233" name="椭圆 85"/>
          <p:cNvSpPr/>
          <p:nvPr/>
        </p:nvSpPr>
        <p:spPr>
          <a:xfrm>
            <a:off x="725488" y="2466975"/>
            <a:ext cx="420687" cy="417513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solidFill>
                  <a:srgbClr val="FFFFFF"/>
                </a:solidFill>
                <a:ea typeface="微软雅黑" panose="020B0503020204020204" pitchFamily="34" charset="-122"/>
              </a:rPr>
              <a:t>满</a:t>
            </a:r>
            <a:endParaRPr lang="zh-CN" altLang="zh-CN" sz="1800" b="1" dirty="0">
              <a:solidFill>
                <a:srgbClr val="5F5F5F"/>
              </a:solidFill>
            </a:endParaRPr>
          </a:p>
        </p:txBody>
      </p:sp>
      <p:sp>
        <p:nvSpPr>
          <p:cNvPr id="9234" name="等腰三角形 140"/>
          <p:cNvSpPr/>
          <p:nvPr/>
        </p:nvSpPr>
        <p:spPr>
          <a:xfrm rot="5400000">
            <a:off x="1139825" y="4467225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5" name="等腰三角形 140"/>
          <p:cNvSpPr/>
          <p:nvPr/>
        </p:nvSpPr>
        <p:spPr>
          <a:xfrm rot="5400000">
            <a:off x="1138238" y="5081588"/>
            <a:ext cx="107950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6" name="等腰三角形 140"/>
          <p:cNvSpPr/>
          <p:nvPr/>
        </p:nvSpPr>
        <p:spPr>
          <a:xfrm rot="5400000">
            <a:off x="1141413" y="5697538"/>
            <a:ext cx="104775" cy="107950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37" name="TextBox 41"/>
          <p:cNvSpPr txBox="1"/>
          <p:nvPr/>
        </p:nvSpPr>
        <p:spPr>
          <a:xfrm>
            <a:off x="1298575" y="1341438"/>
            <a:ext cx="37401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000" b="1" dirty="0">
                <a:solidFill>
                  <a:srgbClr val="8A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丙</a:t>
            </a:r>
            <a:r>
              <a:rPr lang="zh-CN" altLang="en-US" sz="2000" b="1" dirty="0">
                <a:solidFill>
                  <a:srgbClr val="8A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一</a:t>
            </a:r>
            <a:r>
              <a:rPr lang="zh-CN" altLang="zh-CN" sz="2000" b="1" dirty="0">
                <a:solidFill>
                  <a:srgbClr val="8A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（</a:t>
            </a:r>
            <a:r>
              <a:rPr lang="zh-CN" altLang="en-US" sz="2000" b="1" dirty="0">
                <a:solidFill>
                  <a:srgbClr val="8A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皈依</a:t>
            </a:r>
            <a:r>
              <a:rPr lang="zh-CN" altLang="zh-CN" sz="2000" b="1" dirty="0">
                <a:solidFill>
                  <a:srgbClr val="8A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）</a:t>
            </a:r>
            <a:endParaRPr lang="zh-CN" altLang="zh-CN" sz="20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8" name="AutoShape 36"/>
          <p:cNvSpPr/>
          <p:nvPr/>
        </p:nvSpPr>
        <p:spPr>
          <a:xfrm>
            <a:off x="250825" y="188913"/>
            <a:ext cx="1657350" cy="576262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复述第</a:t>
            </a:r>
            <a:r>
              <a:rPr lang="en-US" altLang="zh-CN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89</a:t>
            </a:r>
            <a:r>
              <a:rPr lang="zh-CN" altLang="en-US" sz="1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隶书" panose="02010509060101010101" pitchFamily="49" charset="-122"/>
              </a:rPr>
              <a:t>节课</a:t>
            </a:r>
            <a:endParaRPr lang="zh-CN" altLang="en-US" sz="1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0" y="1916113"/>
            <a:ext cx="7473950" cy="4576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ksoSlideStyle" descr="#wm#_20_06_322_066" hidden="1"/>
          <p:cNvSpPr/>
          <p:nvPr/>
        </p:nvSpPr>
        <p:spPr>
          <a:xfrm>
            <a:off x="0" y="9525"/>
            <a:ext cx="12700" cy="111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387" name="Rectangle 39"/>
          <p:cNvSpPr>
            <a:spLocks noGrp="1"/>
          </p:cNvSpPr>
          <p:nvPr/>
        </p:nvSpPr>
        <p:spPr>
          <a:xfrm>
            <a:off x="1860550" y="765175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5F5F5F"/>
                </a:solidFill>
                <a:sym typeface="Calibri" panose="020F0502020204030204" pitchFamily="34" charset="0"/>
              </a:rPr>
              <a:t>第</a:t>
            </a:r>
            <a:r>
              <a:rPr lang="en-US" altLang="zh-CN" sz="3000" b="1" dirty="0">
                <a:solidFill>
                  <a:srgbClr val="5F5F5F"/>
                </a:solidFill>
                <a:sym typeface="Calibri" panose="020F0502020204030204" pitchFamily="34" charset="0"/>
              </a:rPr>
              <a:t>90</a:t>
            </a:r>
            <a:r>
              <a:rPr lang="zh-CN" altLang="en-US" sz="3000" b="1" dirty="0">
                <a:solidFill>
                  <a:srgbClr val="5F5F5F"/>
                </a:solidFill>
                <a:sym typeface="Calibri" panose="020F0502020204030204" pitchFamily="34" charset="0"/>
              </a:rPr>
              <a:t>节课  科判</a:t>
            </a:r>
            <a:endParaRPr lang="en-US" altLang="zh-CN" sz="3000" b="1" dirty="0">
              <a:solidFill>
                <a:srgbClr val="5F5F5F"/>
              </a:solidFill>
              <a:sym typeface="Calibri" panose="020F0502020204030204" pitchFamily="34" charset="0"/>
            </a:endParaRPr>
          </a:p>
        </p:txBody>
      </p:sp>
      <p:sp>
        <p:nvSpPr>
          <p:cNvPr id="16388" name="圆角矩形 45"/>
          <p:cNvSpPr/>
          <p:nvPr/>
        </p:nvSpPr>
        <p:spPr>
          <a:xfrm>
            <a:off x="179388" y="44450"/>
            <a:ext cx="1871662" cy="649288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 行 广 释</a:t>
            </a:r>
            <a:endParaRPr lang="en-US" altLang="zh-CN" sz="1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2438"/>
            <a:ext cx="9172575" cy="460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ksoSlideStyle" descr="#wm#_20_06_322_066" hidden="1"/>
          <p:cNvSpPr/>
          <p:nvPr/>
        </p:nvSpPr>
        <p:spPr>
          <a:xfrm>
            <a:off x="0" y="9525"/>
            <a:ext cx="12700" cy="111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5F5F5F"/>
              </a:solidFill>
              <a:ea typeface="黑体" panose="02010609060101010101" pitchFamily="49" charset="-122"/>
            </a:endParaRPr>
          </a:p>
        </p:txBody>
      </p:sp>
      <p:sp>
        <p:nvSpPr>
          <p:cNvPr id="17411" name="Rectangle 39"/>
          <p:cNvSpPr>
            <a:spLocks noGrp="1"/>
          </p:cNvSpPr>
          <p:nvPr/>
        </p:nvSpPr>
        <p:spPr>
          <a:xfrm>
            <a:off x="2124075" y="333375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5F5F5F"/>
                </a:solidFill>
                <a:sym typeface="Calibri" panose="020F0502020204030204" pitchFamily="34" charset="0"/>
              </a:rPr>
              <a:t>第</a:t>
            </a:r>
            <a:r>
              <a:rPr lang="en-US" altLang="zh-CN" sz="3000" b="1" dirty="0">
                <a:solidFill>
                  <a:srgbClr val="5F5F5F"/>
                </a:solidFill>
                <a:sym typeface="Calibri" panose="020F0502020204030204" pitchFamily="34" charset="0"/>
              </a:rPr>
              <a:t>90</a:t>
            </a:r>
            <a:r>
              <a:rPr lang="zh-CN" altLang="en-US" sz="3000" b="1" dirty="0">
                <a:solidFill>
                  <a:srgbClr val="5F5F5F"/>
                </a:solidFill>
                <a:sym typeface="Calibri" panose="020F0502020204030204" pitchFamily="34" charset="0"/>
              </a:rPr>
              <a:t>节课  内容</a:t>
            </a:r>
            <a:endParaRPr lang="zh-CN" altLang="en-US" sz="3000" b="1" dirty="0">
              <a:solidFill>
                <a:srgbClr val="5F5F5F"/>
              </a:solidFill>
              <a:sym typeface="Calibri" panose="020F0502020204030204" pitchFamily="34" charset="0"/>
            </a:endParaRPr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9138"/>
            <a:ext cx="9163050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76705" y="0"/>
              </a:cxn>
              <a:cxn ang="0">
                <a:pos x="153413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60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560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560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6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2560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8" name="矩形 10"/>
          <p:cNvSpPr/>
          <p:nvPr/>
        </p:nvSpPr>
        <p:spPr>
          <a:xfrm>
            <a:off x="585788" y="1624013"/>
            <a:ext cx="8231187" cy="3456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如今，我们这些人依靠上师善知识的大恩大德得以听闻到殊胜正法，进而心里生起了行善断恶的一点点念头，这时如果能够尽力从内心深处皈依三宝，那么三宝定会加持自相续，使自己的信心、清净心、厌离心、出离心、坚信因果等等一切圣道功德逐步增长，直线上升。相反，如若将皈依祈祷上师三宝弃之一旁或者束之高阁，那么不管你现在的厌离心、出离心等有多么善妙，但是因为形形色色的外界善于蛊惑人心，加之自身智慧浅薄、无有主见，分别念很容易被诱惑，尽管现在奉行善法，可是轻而易举就会走向罪恶。因此，</a:t>
            </a:r>
            <a:r>
              <a:rPr lang="zh-CN" altLang="en-US" sz="1800" b="1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我们务必要清楚地认识到，要想今后彻底斩断不善业的相续也没有比皈依更为殊胜的。</a:t>
            </a:r>
            <a:endParaRPr lang="en-US" altLang="zh-CN" sz="1800" b="1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30000"/>
              </a:lnSpc>
              <a:spcBef>
                <a:spcPts val="10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     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88457" y="0"/>
              </a:cxn>
              <a:cxn ang="0">
                <a:pos x="176918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662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66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前行广释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6629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0" name="AutoShape 15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1" name="AutoShape 17" descr="http://pic2.cxtuku.com/00/08/07/b6531dbeb50e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2" name="AutoShape 17" descr="http://img5.douban.com/view/note/large/public/p232959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AutoShape 18" descr="http://img5.imgtn.bdimg.com/it/u=661813904,4064282203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4" name="AutoShape 2" descr="http://img0.imgtn.bdimg.com/it/u=3155674545,3522206299&amp;fm=21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5" name="AutoShape 2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6" name="AutoShape 4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7" name="AutoShape 6" descr="http://easyread.ph.126.net/X0yuBLvJ5vcnKykEJgbdRg==/7916996092408633539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8" name="AutoShape 2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9" name="AutoShape 4" descr="http://img0.imgtn.bdimg.com/it/u=162417215,1600680223&amp;fm=23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0" name="AutoShape 2" descr="http://img4.imgtn.bdimg.com/it/u=1328977453,578457776&amp;fm=214&amp;gp=0.jpg"/>
          <p:cNvSpPr>
            <a:spLocks noChangeAspect="1"/>
          </p:cNvSpPr>
          <p:nvPr/>
        </p:nvSpPr>
        <p:spPr>
          <a:xfrm>
            <a:off x="155575" y="-142875"/>
            <a:ext cx="304800" cy="3032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zh-CN" altLang="zh-CN" sz="1800" dirty="0">
              <a:solidFill>
                <a:srgbClr val="5F5F5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42" name="Rectangle 5"/>
          <p:cNvSpPr>
            <a:spLocks noGrp="1"/>
          </p:cNvSpPr>
          <p:nvPr/>
        </p:nvSpPr>
        <p:spPr>
          <a:xfrm>
            <a:off x="4162425" y="115888"/>
            <a:ext cx="3455988" cy="5572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楷体_GB2312" charset="-122"/>
              </a:rPr>
              <a:t>七、 皈   依</a:t>
            </a:r>
            <a:endParaRPr lang="zh-CN" altLang="en-US" sz="2800" b="1" dirty="0">
              <a:solidFill>
                <a:srgbClr val="C00000"/>
              </a:solidFill>
              <a:sym typeface="楷体_GB2312" charset="-122"/>
            </a:endParaRPr>
          </a:p>
        </p:txBody>
      </p:sp>
      <p:sp>
        <p:nvSpPr>
          <p:cNvPr id="26643" name="矩形 3"/>
          <p:cNvSpPr/>
          <p:nvPr/>
        </p:nvSpPr>
        <p:spPr>
          <a:xfrm>
            <a:off x="633413" y="908050"/>
            <a:ext cx="7056437" cy="1052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丁五、皈依之功德： </a:t>
            </a:r>
            <a:endParaRPr lang="en-US" altLang="zh-CN" b="1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lang="en-US" altLang="zh-CN" sz="800" b="1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anose="020B0604020202020204" pitchFamily="34" charset="0"/>
              </a:rPr>
              <a:t>  ☉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皈依对修行人的意义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644" name="文本框 1"/>
          <p:cNvSpPr txBox="1"/>
          <p:nvPr/>
        </p:nvSpPr>
        <p:spPr>
          <a:xfrm>
            <a:off x="949325" y="2057400"/>
            <a:ext cx="7683500" cy="806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r>
              <a:rPr lang="zh-CN" altLang="en-US" sz="1800" b="1" dirty="0">
                <a:solidFill>
                  <a:srgbClr val="5C43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皈依三宝能令自己圣道功德增上</a:t>
            </a:r>
            <a:endParaRPr lang="en-US" altLang="zh-CN" sz="1800" b="1" dirty="0">
              <a:solidFill>
                <a:srgbClr val="5C43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l" eaLnBrk="1" latinLnBrk="1" hangingPunct="1">
              <a:lnSpc>
                <a:spcPct val="120000"/>
              </a:lnSpc>
              <a:buClrTx/>
              <a:buSzTx/>
              <a:buNone/>
            </a:pPr>
            <a:endParaRPr lang="zh-CN" altLang="en-US" sz="18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5" name="文本框 25"/>
          <p:cNvSpPr txBox="1"/>
          <p:nvPr/>
        </p:nvSpPr>
        <p:spPr>
          <a:xfrm>
            <a:off x="887413" y="2555875"/>
            <a:ext cx="7932737" cy="2166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285750" lvl="0" indent="-285750" algn="l" eaLnBrk="1" latinLnBrk="1" hangingPunct="1">
              <a:lnSpc>
                <a:spcPct val="13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如今，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依靠善知识的恩德和加持</a:t>
            </a: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，大家有幸听闻佛法，并生起一点点行善断恶的念头：“我要修加行”、“我要出家”、“我要利益众生”</a:t>
            </a:r>
            <a:r>
              <a:rPr lang="en-US" altLang="zh-CN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若能从内心深处皈依三宝，三宝必定会赐予加持，使我们的信心、清净心、出离心、菩提心、坚信因果等善法功德，自然而然增上。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 algn="l" eaLnBrk="1" latinLnBrk="1" hangingPunct="1">
              <a:lnSpc>
                <a:spcPct val="130000"/>
              </a:lnSpc>
              <a:spcBef>
                <a:spcPts val="12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倘若你懂得三宝不可思议的功德和力量，信心自会日益增上，一切功德也会直线上升。</a:t>
            </a:r>
            <a:endParaRPr lang="en-US" altLang="zh-CN" sz="1600" dirty="0">
              <a:solidFill>
                <a:srgbClr val="003FB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46" name="Picture 22" descr="https://timgsa.baidu.com/timg?image&amp;quality=80&amp;size=b9999_10000&amp;sec=1512106547984&amp;di=b012fa0296bb32c78a27411a0d911d7e&amp;imgtype=0&amp;src=http%3A%2F%2Fimg.mp.itc.cn%2Fupload%2F20160921%2F7276429993524eb5b5f5d5707c5d7e1e_th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81" y="4869160"/>
            <a:ext cx="2016225" cy="15121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Y2FjMmU3NTJmMTc3MDExYzIyMDgyMTljNDg0NTZjZGIifQ=="/>
</p:tagLst>
</file>

<file path=ppt/theme/theme1.xml><?xml version="1.0" encoding="utf-8"?>
<a:theme xmlns:a="http://schemas.openxmlformats.org/drawingml/2006/main" name="8_A000120150318A04PWBG">
  <a:themeElements>
    <a:clrScheme name="8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8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11002</Words>
  <Application>WPS 演示</Application>
  <PresentationFormat>全屏显示(4:3)</PresentationFormat>
  <Paragraphs>548</Paragraphs>
  <Slides>38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幼圆</vt:lpstr>
      <vt:lpstr>Wingdings 2</vt:lpstr>
      <vt:lpstr>Calibri</vt:lpstr>
      <vt:lpstr>楷体</vt:lpstr>
      <vt:lpstr>黑体</vt:lpstr>
      <vt:lpstr>楷体_GB2312</vt:lpstr>
      <vt:lpstr>新宋体</vt:lpstr>
      <vt:lpstr>楷体_GB2312</vt:lpstr>
      <vt:lpstr>隶书</vt:lpstr>
      <vt:lpstr>仿宋</vt:lpstr>
      <vt:lpstr>Arial Unicode MS</vt:lpstr>
      <vt:lpstr>华文宋体</vt:lpstr>
      <vt:lpstr>华文仿宋</vt:lpstr>
      <vt:lpstr>Times New Roman</vt:lpstr>
      <vt:lpstr>8_A000120150318A04PWBG</vt:lpstr>
      <vt:lpstr>10_A000120150324A07PWBG</vt:lpstr>
      <vt:lpstr>大 圆 满 前 行 引 导 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圆 满 前 行 引 导 文</dc:title>
  <dc:creator>Administrator</dc:creator>
  <cp:lastModifiedBy>崔悦</cp:lastModifiedBy>
  <cp:revision>2889</cp:revision>
  <dcterms:created xsi:type="dcterms:W3CDTF">2015-10-10T17:40:00Z</dcterms:created>
  <dcterms:modified xsi:type="dcterms:W3CDTF">2024-09-24T14:00:31Z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780FC86FCC1B4DAAA88F2D4218CF0AB2_13</vt:lpwstr>
  </property>
</Properties>
</file>