
<file path=[Content_Types].xml><?xml version="1.0" encoding="utf-8"?>
<Types xmlns="http://schemas.openxmlformats.org/package/2006/content-types">
  <Default ContentType="image/jpeg" Extension="jpg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0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25" roundtripDataSignature="AMtx7mh/A/XN7LY/DjSRSQXugtH847gU5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5" Type="http://customschemas.google.com/relationships/presentationmetadata" Target="meta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</a:pPr>
            <a:fld id="{00000000-1234-1234-1234-123412341234}" type="slidenum">
              <a:rPr b="0" i="0" lang="zh-CN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39" name="Google Shape;139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ga9b3348d34_0_45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2" name="Google Shape;202;ga9b3348d34_0_4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7" name="Shape 2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Google Shape;208;ga9b3348d34_0_5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09" name="Google Shape;209;ga9b3348d34_0_5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ga9b3348d34_0_64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16" name="Google Shape;216;ga9b3348d34_0_6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1" name="Shape 2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2" name="Google Shape;222;ga9b3348d34_0_7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23" name="Google Shape;223;ga9b3348d34_0_7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8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Google Shape;229;ga9b3348d34_0_8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0" name="Google Shape;230;ga9b3348d34_0_8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5" name="Shape 2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Google Shape;236;ga9b3348d34_0_9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37" name="Google Shape;237;ga9b3348d34_0_9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ga9b3348d34_0_101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44" name="Google Shape;244;ga9b3348d34_0_10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ga9b3348d34_0_107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1" name="Google Shape;251;ga9b3348d34_0_10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a9b3348d34_0_116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58" name="Google Shape;258;ga9b3348d34_0_1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a9b3348d34_0_12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65" name="Google Shape;265;ga9b3348d34_0_1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45" name="Google Shape;14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1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272" name="Google Shape;272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9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ga9b3348d34_0_1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1" name="Google Shape;151;ga9b3348d34_0_1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7" name="Shape 1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Google Shape;158;ga9b3348d34_0_138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59" name="Google Shape;159;ga9b3348d34_0_13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67" name="Google Shape;167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2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3" name="Google Shape;173;ga9b3348d34_0_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74" name="Google Shape;174;ga9b3348d34_0_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9" name="Shape 1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Google Shape;180;ga9b3348d34_0_1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1" name="Google Shape;181;ga9b3348d34_0_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Google Shape;187;ga9b3348d34_0_23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88" name="Google Shape;188;ga9b3348d34_0_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3" name="Shape 1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Google Shape;194;ga9b3348d34_0_30:notes"/>
          <p:cNvSpPr txBox="1"/>
          <p:nvPr>
            <p:ph idx="1" type="body"/>
          </p:nvPr>
        </p:nvSpPr>
        <p:spPr>
          <a:xfrm>
            <a:off x="685800" y="4400550"/>
            <a:ext cx="5486400" cy="36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r>
              <a:t/>
            </a:r>
            <a:endParaRPr/>
          </a:p>
        </p:txBody>
      </p:sp>
      <p:sp>
        <p:nvSpPr>
          <p:cNvPr id="195" name="Google Shape;195;ga9b3348d34_0_3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0"/>
          <p:cNvSpPr txBox="1"/>
          <p:nvPr>
            <p:ph type="ctrTitle"/>
          </p:nvPr>
        </p:nvSpPr>
        <p:spPr>
          <a:xfrm>
            <a:off x="1595269" y="1122363"/>
            <a:ext cx="9001462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800"/>
              <a:buFont typeface="Bookman Old Style"/>
              <a:buNone/>
              <a:defRPr sz="4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0"/>
          <p:cNvSpPr txBox="1"/>
          <p:nvPr>
            <p:ph idx="1" type="subTitle"/>
          </p:nvPr>
        </p:nvSpPr>
        <p:spPr>
          <a:xfrm>
            <a:off x="1595269" y="3602038"/>
            <a:ext cx="9001462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anoramic Picture with Caption">
  <p:cSld name="Panoramic Picture with Caption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29"/>
          <p:cNvSpPr txBox="1"/>
          <p:nvPr>
            <p:ph type="title"/>
          </p:nvPr>
        </p:nvSpPr>
        <p:spPr>
          <a:xfrm>
            <a:off x="913806" y="4289372"/>
            <a:ext cx="10367564" cy="81935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29"/>
          <p:cNvSpPr/>
          <p:nvPr>
            <p:ph idx="2" type="pic"/>
          </p:nvPr>
        </p:nvSpPr>
        <p:spPr>
          <a:xfrm>
            <a:off x="913806" y="621321"/>
            <a:ext cx="10367564" cy="3379735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75" name="Google Shape;75;p29"/>
          <p:cNvSpPr txBox="1"/>
          <p:nvPr>
            <p:ph idx="1" type="body"/>
          </p:nvPr>
        </p:nvSpPr>
        <p:spPr>
          <a:xfrm>
            <a:off x="913795" y="5108728"/>
            <a:ext cx="10365998" cy="68247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6" name="Google Shape;76;p2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2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2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aption">
  <p:cSld name="Title and Caption"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30"/>
          <p:cNvSpPr txBox="1"/>
          <p:nvPr>
            <p:ph type="title"/>
          </p:nvPr>
        </p:nvSpPr>
        <p:spPr>
          <a:xfrm>
            <a:off x="913795" y="609600"/>
            <a:ext cx="10353762" cy="3424859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1" name="Google Shape;81;p30"/>
          <p:cNvSpPr txBox="1"/>
          <p:nvPr>
            <p:ph idx="1" type="body"/>
          </p:nvPr>
        </p:nvSpPr>
        <p:spPr>
          <a:xfrm>
            <a:off x="913795" y="4204820"/>
            <a:ext cx="10353761" cy="159218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2" name="Google Shape;82;p30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30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30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 with Caption">
  <p:cSld name="Quote with Caption">
    <p:spTree>
      <p:nvGrpSpPr>
        <p:cNvPr id="85" name="Shape 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" name="Google Shape;86;p31"/>
          <p:cNvSpPr txBox="1"/>
          <p:nvPr>
            <p:ph type="title"/>
          </p:nvPr>
        </p:nvSpPr>
        <p:spPr>
          <a:xfrm>
            <a:off x="1446212" y="609600"/>
            <a:ext cx="9302752" cy="2992904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7" name="Google Shape;87;p31"/>
          <p:cNvSpPr txBox="1"/>
          <p:nvPr>
            <p:ph idx="1" type="body"/>
          </p:nvPr>
        </p:nvSpPr>
        <p:spPr>
          <a:xfrm>
            <a:off x="1720644" y="3610032"/>
            <a:ext cx="8752299" cy="42681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8" name="Google Shape;88;p31"/>
          <p:cNvSpPr txBox="1"/>
          <p:nvPr>
            <p:ph idx="2" type="body"/>
          </p:nvPr>
        </p:nvSpPr>
        <p:spPr>
          <a:xfrm>
            <a:off x="913794" y="4204821"/>
            <a:ext cx="10353762" cy="158638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89" name="Google Shape;89;p3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0" name="Google Shape;90;p3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3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  <p:sp>
        <p:nvSpPr>
          <p:cNvPr id="92" name="Google Shape;92;p31"/>
          <p:cNvSpPr txBox="1"/>
          <p:nvPr/>
        </p:nvSpPr>
        <p:spPr>
          <a:xfrm>
            <a:off x="836612" y="735241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“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93" name="Google Shape;93;p31"/>
          <p:cNvSpPr txBox="1"/>
          <p:nvPr/>
        </p:nvSpPr>
        <p:spPr>
          <a:xfrm>
            <a:off x="10657956" y="2972093"/>
            <a:ext cx="609600" cy="584776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8000"/>
              <a:buFont typeface="Rockwell"/>
              <a:buNone/>
            </a:pPr>
            <a:r>
              <a:rPr b="0" i="0" lang="zh-CN" sz="8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rPr>
              <a:t>”</a:t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ame Card">
  <p:cSld name="Name Card"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32"/>
          <p:cNvSpPr txBox="1"/>
          <p:nvPr>
            <p:ph type="title"/>
          </p:nvPr>
        </p:nvSpPr>
        <p:spPr>
          <a:xfrm>
            <a:off x="913806" y="2126942"/>
            <a:ext cx="10355327" cy="251183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6" name="Google Shape;96;p32"/>
          <p:cNvSpPr txBox="1"/>
          <p:nvPr>
            <p:ph idx="1" type="body"/>
          </p:nvPr>
        </p:nvSpPr>
        <p:spPr>
          <a:xfrm>
            <a:off x="913794" y="4650556"/>
            <a:ext cx="10353763" cy="114064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97" name="Google Shape;97;p3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3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9" name="Google Shape;99;p3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Column">
  <p:cSld name="3 Column"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p33"/>
          <p:cNvSpPr txBox="1"/>
          <p:nvPr>
            <p:ph type="title"/>
          </p:nvPr>
        </p:nvSpPr>
        <p:spPr>
          <a:xfrm>
            <a:off x="913794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2" name="Google Shape;102;p33"/>
          <p:cNvSpPr txBox="1"/>
          <p:nvPr>
            <p:ph idx="1" type="body"/>
          </p:nvPr>
        </p:nvSpPr>
        <p:spPr>
          <a:xfrm>
            <a:off x="913794" y="2088319"/>
            <a:ext cx="3298956" cy="823305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3" name="Google Shape;103;p33"/>
          <p:cNvSpPr txBox="1"/>
          <p:nvPr>
            <p:ph idx="2" type="body"/>
          </p:nvPr>
        </p:nvSpPr>
        <p:spPr>
          <a:xfrm>
            <a:off x="913794" y="2911624"/>
            <a:ext cx="3298956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4" name="Google Shape;104;p33"/>
          <p:cNvSpPr txBox="1"/>
          <p:nvPr>
            <p:ph idx="3" type="body"/>
          </p:nvPr>
        </p:nvSpPr>
        <p:spPr>
          <a:xfrm>
            <a:off x="4444878" y="2088320"/>
            <a:ext cx="3298558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5" name="Google Shape;105;p33"/>
          <p:cNvSpPr txBox="1"/>
          <p:nvPr>
            <p:ph idx="4" type="body"/>
          </p:nvPr>
        </p:nvSpPr>
        <p:spPr>
          <a:xfrm>
            <a:off x="4444878" y="2911624"/>
            <a:ext cx="329982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6" name="Google Shape;106;p33"/>
          <p:cNvSpPr txBox="1"/>
          <p:nvPr>
            <p:ph idx="5" type="body"/>
          </p:nvPr>
        </p:nvSpPr>
        <p:spPr>
          <a:xfrm>
            <a:off x="7973298" y="2088320"/>
            <a:ext cx="3291211" cy="823304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0" sz="24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07" name="Google Shape;107;p33"/>
          <p:cNvSpPr txBox="1"/>
          <p:nvPr>
            <p:ph idx="6" type="body"/>
          </p:nvPr>
        </p:nvSpPr>
        <p:spPr>
          <a:xfrm>
            <a:off x="7976346" y="2911624"/>
            <a:ext cx="3291211" cy="28795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08" name="Google Shape;108;p3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9" name="Google Shape;109;p3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0" name="Google Shape;110;p3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3 Picture Column">
  <p:cSld name="3 Picture Column">
    <p:spTree>
      <p:nvGrpSpPr>
        <p:cNvPr id="111" name="Shape 1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" name="Google Shape;112;p34"/>
          <p:cNvSpPr txBox="1"/>
          <p:nvPr>
            <p:ph type="title"/>
          </p:nvPr>
        </p:nvSpPr>
        <p:spPr>
          <a:xfrm>
            <a:off x="913795" y="609600"/>
            <a:ext cx="10353762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13" name="Google Shape;113;p34"/>
          <p:cNvSpPr txBox="1"/>
          <p:nvPr>
            <p:ph idx="1" type="body"/>
          </p:nvPr>
        </p:nvSpPr>
        <p:spPr>
          <a:xfrm>
            <a:off x="913795" y="4195899"/>
            <a:ext cx="3298955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4" name="Google Shape;114;p34"/>
          <p:cNvSpPr/>
          <p:nvPr>
            <p:ph idx="2" type="pic"/>
          </p:nvPr>
        </p:nvSpPr>
        <p:spPr>
          <a:xfrm>
            <a:off x="1092020" y="2298987"/>
            <a:ext cx="2940050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5" name="Google Shape;115;p34"/>
          <p:cNvSpPr txBox="1"/>
          <p:nvPr>
            <p:ph idx="3" type="body"/>
          </p:nvPr>
        </p:nvSpPr>
        <p:spPr>
          <a:xfrm>
            <a:off x="913795" y="4772161"/>
            <a:ext cx="3298955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6" name="Google Shape;116;p34"/>
          <p:cNvSpPr txBox="1"/>
          <p:nvPr>
            <p:ph idx="4" type="body"/>
          </p:nvPr>
        </p:nvSpPr>
        <p:spPr>
          <a:xfrm>
            <a:off x="4442701" y="4195899"/>
            <a:ext cx="3298983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17" name="Google Shape;117;p34"/>
          <p:cNvSpPr/>
          <p:nvPr>
            <p:ph idx="5" type="pic"/>
          </p:nvPr>
        </p:nvSpPr>
        <p:spPr>
          <a:xfrm>
            <a:off x="4568996" y="2298987"/>
            <a:ext cx="2930525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18" name="Google Shape;118;p34"/>
          <p:cNvSpPr txBox="1"/>
          <p:nvPr>
            <p:ph idx="6" type="body"/>
          </p:nvPr>
        </p:nvSpPr>
        <p:spPr>
          <a:xfrm>
            <a:off x="4441348" y="4772160"/>
            <a:ext cx="3300336" cy="10190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19" name="Google Shape;119;p34"/>
          <p:cNvSpPr txBox="1"/>
          <p:nvPr>
            <p:ph idx="7" type="body"/>
          </p:nvPr>
        </p:nvSpPr>
        <p:spPr>
          <a:xfrm>
            <a:off x="7973423" y="4195899"/>
            <a:ext cx="3289900" cy="57626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indent="-228600" lvl="0" marL="457200" algn="ctr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0" sz="2000">
                <a:solidFill>
                  <a:schemeClr val="dk1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120" name="Google Shape;120;p34"/>
          <p:cNvSpPr/>
          <p:nvPr>
            <p:ph idx="8" type="pic"/>
          </p:nvPr>
        </p:nvSpPr>
        <p:spPr>
          <a:xfrm>
            <a:off x="8152803" y="2298987"/>
            <a:ext cx="2932113" cy="1524000"/>
          </a:xfrm>
          <a:prstGeom prst="roundRect">
            <a:avLst>
              <a:gd fmla="val 0" name="adj"/>
            </a:avLst>
          </a:prstGeom>
          <a:noFill/>
          <a:ln cap="sq" cmpd="sng" w="14605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None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1" name="Google Shape;121;p34"/>
          <p:cNvSpPr txBox="1"/>
          <p:nvPr>
            <p:ph idx="9" type="body"/>
          </p:nvPr>
        </p:nvSpPr>
        <p:spPr>
          <a:xfrm>
            <a:off x="7973298" y="4772161"/>
            <a:ext cx="3294258" cy="101903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/>
        </p:txBody>
      </p:sp>
      <p:sp>
        <p:nvSpPr>
          <p:cNvPr id="122" name="Google Shape;122;p3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3" name="Google Shape;123;p3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4" name="Google Shape;124;p3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EXT" type="vertTx">
  <p:cSld name="VERTICAL_TEXT">
    <p:spTree>
      <p:nvGrpSpPr>
        <p:cNvPr id="125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3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7" name="Google Shape;127;p35"/>
          <p:cNvSpPr txBox="1"/>
          <p:nvPr>
            <p:ph idx="1" type="body"/>
          </p:nvPr>
        </p:nvSpPr>
        <p:spPr>
          <a:xfrm rot="5400000">
            <a:off x="4243108" y="-1233249"/>
            <a:ext cx="3695136" cy="10353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28" name="Google Shape;128;p3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29" name="Google Shape;129;p3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0" name="Google Shape;130;p3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_TITLE_AND_VERTICAL_TEXT" type="vertTitleAndTx">
  <p:cSld name="VERTICAL_TITLE_AND_VERTICAL_TEXT"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36"/>
          <p:cNvSpPr txBox="1"/>
          <p:nvPr>
            <p:ph type="title"/>
          </p:nvPr>
        </p:nvSpPr>
        <p:spPr>
          <a:xfrm rot="5400000">
            <a:off x="7405428" y="1929071"/>
            <a:ext cx="5181601" cy="2542657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3" name="Google Shape;133;p36"/>
          <p:cNvSpPr txBox="1"/>
          <p:nvPr>
            <p:ph idx="1" type="body"/>
          </p:nvPr>
        </p:nvSpPr>
        <p:spPr>
          <a:xfrm rot="5400000">
            <a:off x="2152346" y="-628953"/>
            <a:ext cx="5181601" cy="765870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34" name="Google Shape;134;p3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5" name="Google Shape;135;p3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36" name="Google Shape;136;p3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21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21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21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21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21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_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22"/>
          <p:cNvSpPr txBox="1"/>
          <p:nvPr>
            <p:ph type="title"/>
          </p:nvPr>
        </p:nvSpPr>
        <p:spPr>
          <a:xfrm>
            <a:off x="1229244" y="657226"/>
            <a:ext cx="9733512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sz="34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22"/>
          <p:cNvSpPr txBox="1"/>
          <p:nvPr>
            <p:ph idx="1" type="body"/>
          </p:nvPr>
        </p:nvSpPr>
        <p:spPr>
          <a:xfrm>
            <a:off x="1229244" y="3602038"/>
            <a:ext cx="9733512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22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22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22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23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23"/>
          <p:cNvSpPr txBox="1"/>
          <p:nvPr>
            <p:ph idx="1" type="body"/>
          </p:nvPr>
        </p:nvSpPr>
        <p:spPr>
          <a:xfrm>
            <a:off x="913795" y="2088319"/>
            <a:ext cx="510600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23"/>
          <p:cNvSpPr txBox="1"/>
          <p:nvPr>
            <p:ph idx="2" type="body"/>
          </p:nvPr>
        </p:nvSpPr>
        <p:spPr>
          <a:xfrm>
            <a:off x="6173403" y="2088319"/>
            <a:ext cx="5094154" cy="3702881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23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23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23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_OBJECTS_WITH_TEXT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24"/>
          <p:cNvSpPr txBox="1"/>
          <p:nvPr>
            <p:ph type="title"/>
          </p:nvPr>
        </p:nvSpPr>
        <p:spPr>
          <a:xfrm>
            <a:off x="913795" y="609600"/>
            <a:ext cx="10353761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24"/>
          <p:cNvSpPr txBox="1"/>
          <p:nvPr>
            <p:ph idx="1" type="body"/>
          </p:nvPr>
        </p:nvSpPr>
        <p:spPr>
          <a:xfrm>
            <a:off x="1141804" y="2088320"/>
            <a:ext cx="4879199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24"/>
          <p:cNvSpPr txBox="1"/>
          <p:nvPr>
            <p:ph idx="2" type="body"/>
          </p:nvPr>
        </p:nvSpPr>
        <p:spPr>
          <a:xfrm>
            <a:off x="913795" y="2912232"/>
            <a:ext cx="5107208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24"/>
          <p:cNvSpPr txBox="1"/>
          <p:nvPr>
            <p:ph idx="3" type="body"/>
          </p:nvPr>
        </p:nvSpPr>
        <p:spPr>
          <a:xfrm>
            <a:off x="6402003" y="2088320"/>
            <a:ext cx="4865554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24"/>
          <p:cNvSpPr txBox="1"/>
          <p:nvPr>
            <p:ph idx="4" type="body"/>
          </p:nvPr>
        </p:nvSpPr>
        <p:spPr>
          <a:xfrm>
            <a:off x="6172200" y="2912232"/>
            <a:ext cx="5095357" cy="287896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24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4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24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_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25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25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25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25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26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26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26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BJECT_WITH_CAPTION_TEXT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27"/>
          <p:cNvSpPr txBox="1"/>
          <p:nvPr>
            <p:ph type="title"/>
          </p:nvPr>
        </p:nvSpPr>
        <p:spPr>
          <a:xfrm>
            <a:off x="917228" y="609600"/>
            <a:ext cx="3932237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Bookman Old Style"/>
              <a:buNone/>
              <a:defRPr sz="28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27"/>
          <p:cNvSpPr txBox="1"/>
          <p:nvPr>
            <p:ph idx="1" type="body"/>
          </p:nvPr>
        </p:nvSpPr>
        <p:spPr>
          <a:xfrm>
            <a:off x="5078064" y="609600"/>
            <a:ext cx="6189492" cy="5181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61" name="Google Shape;61;p27"/>
          <p:cNvSpPr txBox="1"/>
          <p:nvPr>
            <p:ph idx="2" type="body"/>
          </p:nvPr>
        </p:nvSpPr>
        <p:spPr>
          <a:xfrm>
            <a:off x="917228" y="2971800"/>
            <a:ext cx="3932237" cy="281939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27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27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27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_WITH_CAPTION_TEXT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28"/>
          <p:cNvSpPr txBox="1"/>
          <p:nvPr>
            <p:ph type="title"/>
          </p:nvPr>
        </p:nvSpPr>
        <p:spPr>
          <a:xfrm>
            <a:off x="917227" y="609600"/>
            <a:ext cx="5929773" cy="2362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Bookman Old Style"/>
              <a:buNone/>
              <a:defRPr sz="3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28"/>
          <p:cNvSpPr/>
          <p:nvPr>
            <p:ph idx="2" type="pic"/>
          </p:nvPr>
        </p:nvSpPr>
        <p:spPr>
          <a:xfrm>
            <a:off x="7424804" y="758881"/>
            <a:ext cx="3255356" cy="4883038"/>
          </a:xfrm>
          <a:prstGeom prst="rect">
            <a:avLst/>
          </a:prstGeom>
          <a:noFill/>
          <a:ln cap="sq" cmpd="sng" w="190500">
            <a:solidFill>
              <a:srgbClr val="FFFFFF"/>
            </a:solidFill>
            <a:prstDash val="solid"/>
            <a:miter lim="800000"/>
            <a:headEnd len="sm" w="sm" type="none"/>
            <a:tailEnd len="sm" w="sm" type="none"/>
          </a:ln>
          <a:effectLst>
            <a:outerShdw blurRad="55000" rotWithShape="0" algn="tl" dir="5400000" dist="18000">
              <a:srgbClr val="000000">
                <a:alpha val="40000"/>
              </a:srgbClr>
            </a:outerShdw>
          </a:effectLst>
        </p:spPr>
        <p:txBody>
          <a:bodyPr anchorCtr="0" anchor="t" bIns="45700" lIns="91425" spcFirstLastPara="1" rIns="91425" wrap="square" tIns="45700">
            <a:normAutofit/>
          </a:bodyPr>
          <a:lstStyle>
            <a:lvl1pPr lvl="0" marR="0" rtl="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68" name="Google Shape;68;p28"/>
          <p:cNvSpPr txBox="1"/>
          <p:nvPr>
            <p:ph idx="1" type="body"/>
          </p:nvPr>
        </p:nvSpPr>
        <p:spPr>
          <a:xfrm>
            <a:off x="913794" y="2971800"/>
            <a:ext cx="5934950" cy="2819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ctr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indent="-228600" lvl="1" marL="914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28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28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28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0.xml"/><Relationship Id="rId10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2.xml"/><Relationship Id="rId12" Type="http://schemas.openxmlformats.org/officeDocument/2006/relationships/slideLayout" Target="../slideLayouts/slideLayout11.xml"/><Relationship Id="rId1" Type="http://schemas.openxmlformats.org/officeDocument/2006/relationships/image" Target="../media/image2.png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9" Type="http://schemas.openxmlformats.org/officeDocument/2006/relationships/slideLayout" Target="../slideLayouts/slideLayout8.xml"/><Relationship Id="rId15" Type="http://schemas.openxmlformats.org/officeDocument/2006/relationships/slideLayout" Target="../slideLayouts/slideLayout14.xml"/><Relationship Id="rId14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6.xml"/><Relationship Id="rId16" Type="http://schemas.openxmlformats.org/officeDocument/2006/relationships/slideLayout" Target="../slideLayouts/slideLayout15.xml"/><Relationship Id="rId5" Type="http://schemas.openxmlformats.org/officeDocument/2006/relationships/slideLayout" Target="../slideLayouts/slideLayout4.xml"/><Relationship Id="rId19" Type="http://schemas.openxmlformats.org/officeDocument/2006/relationships/theme" Target="../theme/theme1.xml"/><Relationship Id="rId6" Type="http://schemas.openxmlformats.org/officeDocument/2006/relationships/slideLayout" Target="../slideLayouts/slideLayout5.xml"/><Relationship Id="rId18" Type="http://schemas.openxmlformats.org/officeDocument/2006/relationships/slideLayout" Target="../slideLayouts/slideLayout17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blipFill>
          <a:blip r:embed="rId1">
            <a:alphaModFix/>
          </a:blip>
          <a:stretch>
            <a:fillRect/>
          </a:stretch>
        </a:blip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9"/>
          <p:cNvSpPr txBox="1"/>
          <p:nvPr>
            <p:ph type="title"/>
          </p:nvPr>
        </p:nvSpPr>
        <p:spPr>
          <a:xfrm>
            <a:off x="913795" y="609600"/>
            <a:ext cx="10353761" cy="1326321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400"/>
              <a:buFont typeface="Bookman Old Style"/>
              <a:buNone/>
              <a:defRPr b="1" i="0" sz="3400" u="none" cap="none" strike="noStrike">
                <a:solidFill>
                  <a:schemeClr val="dk1"/>
                </a:solidFill>
                <a:latin typeface="Bookman Old Style"/>
                <a:ea typeface="Bookman Old Style"/>
                <a:cs typeface="Bookman Old Style"/>
                <a:sym typeface="Bookman Old Style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sp>
        <p:nvSpPr>
          <p:cNvPr id="11" name="Google Shape;11;p19"/>
          <p:cNvSpPr txBox="1"/>
          <p:nvPr>
            <p:ph idx="1" type="body"/>
          </p:nvPr>
        </p:nvSpPr>
        <p:spPr>
          <a:xfrm>
            <a:off x="913795" y="2096064"/>
            <a:ext cx="10353762" cy="369513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55600" lvl="0" marL="457200" marR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-342900" lvl="1" marL="914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-330200" lvl="2" marL="1371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Font typeface="Arial"/>
              <a:buChar char="•"/>
              <a:defRPr b="0" i="0" sz="16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-317500" lvl="3" marL="1828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Font typeface="Arial"/>
              <a:buChar char="•"/>
              <a:defRPr b="0" i="0" sz="14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-304800" lvl="4" marL="22860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-304800" lvl="5" marL="27432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-304800" lvl="6" marL="32004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-304800" lvl="7" marL="36576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-304800" lvl="8" marL="4114800" marR="0" rtl="0" algn="l">
              <a:lnSpc>
                <a:spcPct val="12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Char char="•"/>
              <a:defRPr b="0" i="0" sz="12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2" name="Google Shape;12;p19"/>
          <p:cNvSpPr txBox="1"/>
          <p:nvPr>
            <p:ph idx="10" type="dt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3" name="Google Shape;13;p19"/>
          <p:cNvSpPr txBox="1"/>
          <p:nvPr>
            <p:ph idx="11" type="ftr"/>
          </p:nvPr>
        </p:nvSpPr>
        <p:spPr>
          <a:xfrm>
            <a:off x="913794" y="5883275"/>
            <a:ext cx="667286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b="0" i="0" sz="1800" u="none" cap="none" strike="noStrike">
                <a:solidFill>
                  <a:schemeClr val="dk1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/>
        </p:txBody>
      </p:sp>
      <p:sp>
        <p:nvSpPr>
          <p:cNvPr id="14" name="Google Shape;14;p19"/>
          <p:cNvSpPr txBox="1"/>
          <p:nvPr>
            <p:ph idx="12" type="sldNum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1pPr>
            <a:lvl2pPr indent="0" lvl="1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2pPr>
            <a:lvl3pPr indent="0" lvl="2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3pPr>
            <a:lvl4pPr indent="0" lvl="3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4pPr>
            <a:lvl5pPr indent="0" lvl="4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5pPr>
            <a:lvl6pPr indent="0" lvl="5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6pPr>
            <a:lvl7pPr indent="0" lvl="6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7pPr>
            <a:lvl8pPr indent="0" lvl="7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8pPr>
            <a:lvl9pPr indent="0" lvl="8" marL="0" marR="0" rt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b="0" i="0" sz="1000" u="none" cap="none" strike="noStrike">
                <a:solidFill>
                  <a:srgbClr val="888888"/>
                </a:solidFill>
                <a:latin typeface="Rockwell"/>
                <a:ea typeface="Rockwell"/>
                <a:cs typeface="Rockwell"/>
                <a:sym typeface="Rockwell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zh-C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1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1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1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1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1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1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1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"/>
          <p:cNvSpPr txBox="1"/>
          <p:nvPr>
            <p:ph type="ctrTitle"/>
          </p:nvPr>
        </p:nvSpPr>
        <p:spPr>
          <a:xfrm>
            <a:off x="5837850" y="1395725"/>
            <a:ext cx="5924400" cy="42600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课前颂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看视频: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生存的方式和生存的意义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串讲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法义讨论 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  <a:p>
            <a:pPr indent="-457200" lvl="0" marL="45720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555555"/>
              </a:buClr>
              <a:buSzPts val="3600"/>
              <a:buFont typeface="Rockwell"/>
              <a:buChar char="●"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课后回向</a:t>
            </a:r>
            <a:endParaRPr sz="3600">
              <a:solidFill>
                <a:srgbClr val="555555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pic>
        <p:nvPicPr>
          <p:cNvPr id="142" name="Google Shape;14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-12" y="0"/>
            <a:ext cx="4781725" cy="68580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3" name="Shape 2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" name="Google Shape;204;ga9b3348d34_0_45"/>
          <p:cNvSpPr txBox="1"/>
          <p:nvPr>
            <p:ph type="title"/>
          </p:nvPr>
        </p:nvSpPr>
        <p:spPr>
          <a:xfrm>
            <a:off x="3477700" y="5136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二、生存的方式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05" name="Google Shape;205;ga9b3348d34_0_45"/>
          <p:cNvSpPr txBox="1"/>
          <p:nvPr>
            <p:ph idx="1" type="body"/>
          </p:nvPr>
        </p:nvSpPr>
        <p:spPr>
          <a:xfrm>
            <a:off x="779950" y="1269925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2.2 在家居士生存的方式是什么？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在任何一个问题上，都特别讲究不要堕两边，不要走极端。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生存的方法尽量简单。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另一个关键性的原则，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是不能以杀盗淫妄等十不善作为生存方法。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在不违背这个原则的前提下，如果生活过得好也没有什么问题。但只有极少数福报很大的人，才能一生当中既不太费力，生活也能过得很好。一般而言，生活过得越好，付出就会越大；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所以，佛要求我们尽量地选择比较简单的生存方式。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06" name="Google Shape;206;ga9b3348d34_0_45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a9b3348d34_0_56"/>
          <p:cNvSpPr txBox="1"/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二、生存的方式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2" name="Google Shape;212;ga9b3348d34_0_56"/>
          <p:cNvSpPr txBox="1"/>
          <p:nvPr>
            <p:ph idx="1" type="body"/>
          </p:nvPr>
        </p:nvSpPr>
        <p:spPr>
          <a:xfrm>
            <a:off x="821000" y="1269925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2.3 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以前没有学佛的时候，自己有没有将生存的方式和生存的意义分开过？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那个时候我们一般会认为，吃喝玩乐就是生存的意义；但佛告诉我们，吃吃喝喝只是生存的方式，而不是生存的意义。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譬如说，一辆汽车的生存意义是不是燃烧燃料呢？当然不是。汽车生存的意义，就是交通运输，燃烧燃料只是它的生存条件；因为有了燃料它才有活力，才可以做事情。人也是这样。衣食住行等等，是人生存的方式。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吃好吃的食物、穿漂亮的衣服、住豪华的房子不是生存的意义，以后我们只能把金钱等世俗的东西当成维持生命的条件。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佛告诉我们怎么做，我们就尽量去做。佛对我们的要求百分之百做到了，我们就成佛了。我们能做多少就做多少.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13" name="Google Shape;213;ga9b3348d34_0_5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a9b3348d34_0_64"/>
          <p:cNvSpPr txBox="1"/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</a:t>
            </a: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、生存的</a:t>
            </a: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19" name="Google Shape;219;ga9b3348d34_0_64"/>
          <p:cNvSpPr txBox="1"/>
          <p:nvPr>
            <p:ph idx="1" type="body"/>
          </p:nvPr>
        </p:nvSpPr>
        <p:spPr>
          <a:xfrm>
            <a:off x="821000" y="1432300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3.1 生存的意义是什么？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生存的意义就是我们为了要给我们的将来，做一些准备。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老了有养老保险，死了有没有保险？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但从人类有史以来到今天，任何一个哲学家，任何一个科学家，都不能真正推翻轮回学说，证明后世不存在；相反，轮回存在的如铁一般的证据却越来越多，这不是什么猜测，而是在活生生的现实生活中看得见、摸得着的东西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我们没有办法回避现实—后世一定存在，既然如此，我们需要为后世做准备。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生存的意义往解脱的方面去思考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0" name="Google Shape;220;ga9b3348d34_0_64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4" name="Shape 2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Google Shape;225;ga9b3348d34_0_71"/>
          <p:cNvSpPr txBox="1"/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26" name="Google Shape;226;ga9b3348d34_0_71"/>
          <p:cNvSpPr txBox="1"/>
          <p:nvPr>
            <p:ph idx="1" type="body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3.1 生存的意义是什么？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highlight>
                  <a:srgbClr val="F6B26B"/>
                </a:highlight>
                <a:latin typeface="Arial"/>
                <a:ea typeface="Arial"/>
                <a:cs typeface="Arial"/>
                <a:sym typeface="Arial"/>
              </a:rPr>
              <a:t>唯一的生存的意义就是我们这一次能够走上解脱道。</a:t>
            </a:r>
            <a:endParaRPr b="1" sz="2400">
              <a:solidFill>
                <a:srgbClr val="660000"/>
              </a:solidFill>
              <a:highlight>
                <a:srgbClr val="F6B26B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因为真正能够走上解脱道，就彻底地解决了我们的生老病死。如果是大乘佛法的话，不但解决了自己的生老病死，而且也可以逐渐解决所有众生的生老病死，所以，我们要高瞻远瞩，不能只看到现实生活当中的一些蝇头小利，这样我们会彻底失败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如果在我们一生结束的时候还是以失败而告终的话，那就是最大的失败。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修行的目的不是为了健康、顺利、发财，而是为了解脱。只有断除烦恼以后，才会获得解脱。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需要问自己，虽然在三年、五年当中彻底断除烦恼不太现实，但减少烦恼没有？即使没有明显地减少，但往减少的方向走了没有？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27" name="Google Shape;227;ga9b3348d34_0_7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1" name="Shape 2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Google Shape;232;ga9b3348d34_0_81"/>
          <p:cNvSpPr txBox="1"/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33" name="Google Shape;233;ga9b3348d34_0_81"/>
          <p:cNvSpPr txBox="1"/>
          <p:nvPr>
            <p:ph idx="1" type="body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3.1 生存的意义是什么？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举例：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学《现观庄严论》讲菩提心，讲得非常复杂，在菩提心上面花了很长的时间。几十年过去了，还没有菩提心，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但有些人不是这样，他不管菩提心的若干观点，只是去修菩提心，结果人家修成了，我们却没有修成。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作为居士就更不能这样。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本身居士就没有那么多的时间，短短的时间内，又去听这个法、听那个法；如果一个都不修的话，就像一个人吃东西，吃完了之后却不能消化，结果全部吐出来一样没有任何意思。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从此以后，我们应该将二者区分开，知道什么是生存的方法，什么是生存的意义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34" name="Google Shape;234;ga9b3348d34_0_8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ga9b3348d34_0_93"/>
          <p:cNvSpPr txBox="1"/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0" name="Google Shape;240;ga9b3348d34_0_93"/>
          <p:cNvSpPr txBox="1"/>
          <p:nvPr>
            <p:ph idx="1" type="body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3.1 生存的意义是什么？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真正的佛菩萨不希望我们有更多的钱，他们更希望我们有出离心、菩提心。对佛菩萨来说，我们有钱没钱无所谓，他们希望我们有出离心，有菩提心。只要生存没有太大的困难，就一心一意去修行，竭尽全力地把握住自己的生死，这是我们目前的工作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如果有了菩提心，事情还是要照样去做，但做事情的目的就不一样了。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对金钱要看的比较淡，需要需求解脱，如果我们真正的解脱了后，我们从此就不会再有生老病死的痛苦，不但我们自己没有生老病死的痛苦，而且我们也可以逐渐的度化很多众生，我们也可以让很多众生，没有生老病死，这个是我们生存的意义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只要我们放下我执，就能做到。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1" name="Google Shape;241;ga9b3348d34_0_9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a9b3348d34_0_101"/>
          <p:cNvSpPr txBox="1"/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47" name="Google Shape;247;ga9b3348d34_0_101"/>
          <p:cNvSpPr txBox="1"/>
          <p:nvPr>
            <p:ph idx="1" type="body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3.1 生存的意义是什么？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真正的佛菩萨不希望我们有更多的钱，他们更希望我们有出离心、菩提心。对佛菩萨来说，我们有钱没钱无所谓，他们希望我们有出离心，有菩提心。只要生存没有太大的困难，就一心一意去修行，竭尽全力地把握住自己的生死，这是我们目前的工作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如果有了菩提心，事情还是要照样去做，但做事情的目的就不一样了。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我们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对金钱要看的比较淡，需要需求解脱，如果我们真正的解脱了后，我们从此就不会再有生老病死的痛苦，不但我们自己没有生老病死的痛苦，而且我们也可以逐渐的度化很多众生，我们也可以让很多众生，没有生老病死，这个是我们生存的意义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只要我们放下对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轮回的贪欲心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，就能做到。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8" name="Google Shape;248;ga9b3348d34_0_10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ga9b3348d34_0_107"/>
          <p:cNvSpPr txBox="1"/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54" name="Google Shape;254;ga9b3348d34_0_107"/>
          <p:cNvSpPr txBox="1"/>
          <p:nvPr>
            <p:ph idx="1" type="body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3.2 飞饿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投火的原因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？ 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所有事情都有因缘，因缘有远的因缘和近的因缘，也叫做远因和近因。远因是很早以前造成的一种因，近因就是当下的因。现在我们从物质方面所作的所有解释都是近因，它的远因是什么呢？是飞蛾的上一世非常执著自己的相貌，或是非常喜欢漂亮的人，特别地执著色蕴；无论是男的女的，无论是对谁，下一世就会投生为飞蛾。飞蛾投火身亡的原因就是贪心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我们投生的时候，凡夫人没有选择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。我们都是凡夫，死了以后一定要投生，非投生不可，连佛都挡不了。如果佛能够阻挡，今天我们肯定不会在轮回里，佛已经把我们全部度完了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55" name="Google Shape;255;ga9b3348d34_0_10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ga9b3348d34_0_116"/>
          <p:cNvSpPr txBox="1"/>
          <p:nvPr>
            <p:ph type="title"/>
          </p:nvPr>
        </p:nvSpPr>
        <p:spPr>
          <a:xfrm>
            <a:off x="3765050" y="4315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三、生存的意义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1" name="Google Shape;261;ga9b3348d34_0_116"/>
          <p:cNvSpPr txBox="1"/>
          <p:nvPr>
            <p:ph idx="1" type="body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3.3 解脱的路线怎么走？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对佛法不了解的人来说，这个问题很麻烦的事情。但是我们通过佛的教诲的话，这个路线就很简单。我们需要的是放弃对轮回的贪欲心，就能走上解脱道。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第一个需要做什么呢？出离心，从今天起，我们不把金钱当做生命的意义。从现在起，我们把生存的意义变为走解脱道。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从今天起，我以后所有事情的重点，就是放在解脱道上面，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希求解脱。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我生命的目标，就是走解脱道。就是有一个这样坚定不移的决心，在这个发心上面，哪怕是念一句咒，一个咒子，已经开始回头走解脱路了。走一步，就是离解脱近一步。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2" name="Google Shape;262;ga9b3348d34_0_11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ga9b3348d34_0_122"/>
          <p:cNvSpPr txBox="1"/>
          <p:nvPr>
            <p:ph type="title"/>
          </p:nvPr>
        </p:nvSpPr>
        <p:spPr>
          <a:xfrm>
            <a:off x="4319225" y="53405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四</a:t>
            </a: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、</a:t>
            </a: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总结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68" name="Google Shape;268;ga9b3348d34_0_122"/>
          <p:cNvSpPr txBox="1"/>
          <p:nvPr>
            <p:ph idx="1" type="body"/>
          </p:nvPr>
        </p:nvSpPr>
        <p:spPr>
          <a:xfrm>
            <a:off x="513125" y="1432300"/>
            <a:ext cx="114942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今天的课是争对刚刚学佛的人来讲的。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很多人理论上面懂，但是实际行动上面有很多人把生存的方法当做是身存的意义了。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前几年我讲了出离心和菩提心，去年又讲了很多空性的修法，今年又回到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最基础的地方，像幼儿园的小朋友一样从头开始学。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因为我们需要实际开始做一点，在实际行动上面要把这两个分清楚。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作业：自我观察思维自己这2年的修行进步是什么？自我检查，这两年修行的进步是什么。过一段时间要考试，考试的内容，就是问你们有没有菩提心、有没有出离心.在出离心上面有没有进步？我们内心深处，有没有获得佛法的利益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69" name="Google Shape;269;ga9b3348d34_0_12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2"/>
          <p:cNvSpPr txBox="1"/>
          <p:nvPr>
            <p:ph type="ctrTitle"/>
          </p:nvPr>
        </p:nvSpPr>
        <p:spPr>
          <a:xfrm>
            <a:off x="507375" y="2143525"/>
            <a:ext cx="108372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生存的方式和生存的意义</a:t>
            </a:r>
            <a:endParaRPr sz="6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48" name="Google Shape;148;p2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p18"/>
          <p:cNvSpPr txBox="1"/>
          <p:nvPr>
            <p:ph type="title"/>
          </p:nvPr>
        </p:nvSpPr>
        <p:spPr>
          <a:xfrm>
            <a:off x="2701075" y="639825"/>
            <a:ext cx="5730300" cy="767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60"/>
              <a:buFont typeface="Bookman Old Style"/>
              <a:buNone/>
            </a:pPr>
            <a:r>
              <a:rPr b="1" lang="zh-CN" sz="3060"/>
              <a:t>                    </a:t>
            </a:r>
            <a:br>
              <a:rPr b="1" lang="zh-CN" sz="3060"/>
            </a:br>
            <a:r>
              <a:rPr lang="zh-CN" sz="3959">
                <a:solidFill>
                  <a:srgbClr val="555555"/>
                </a:solidFill>
              </a:rPr>
              <a:t>    </a:t>
            </a:r>
            <a:r>
              <a:rPr lang="zh-CN" sz="3959">
                <a:solidFill>
                  <a:schemeClr val="dk1"/>
                </a:solidFill>
              </a:rPr>
              <a:t>    </a:t>
            </a:r>
            <a:br>
              <a:rPr lang="zh-CN" sz="3959">
                <a:solidFill>
                  <a:schemeClr val="dk1"/>
                </a:solidFill>
              </a:rPr>
            </a:br>
            <a:endParaRPr sz="3959">
              <a:solidFill>
                <a:schemeClr val="dk1"/>
              </a:solidFill>
            </a:endParaRPr>
          </a:p>
        </p:txBody>
      </p:sp>
      <p:sp>
        <p:nvSpPr>
          <p:cNvPr id="275" name="Google Shape;275;p18"/>
          <p:cNvSpPr txBox="1"/>
          <p:nvPr/>
        </p:nvSpPr>
        <p:spPr>
          <a:xfrm>
            <a:off x="3788100" y="277900"/>
            <a:ext cx="4615800" cy="999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rPr b="1" i="0" lang="zh-CN" sz="3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        </a:t>
            </a:r>
            <a:r>
              <a:rPr b="1" i="0" lang="zh-CN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问题讨论</a:t>
            </a:r>
            <a:endParaRPr b="1" i="0" sz="4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highlight>
                <a:srgbClr val="333333"/>
              </a:highlight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22500"/>
              </a:lnSpc>
              <a:spcBef>
                <a:spcPts val="180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Arial"/>
              <a:buNone/>
            </a:pPr>
            <a:r>
              <a:t/>
            </a:r>
            <a:endParaRPr b="1" i="0" sz="3000" u="none" cap="none" strike="noStrike">
              <a:solidFill>
                <a:srgbClr val="555555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marR="0" rtl="0" algn="l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333333"/>
              </a:solidFill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276" name="Google Shape;276;p18"/>
          <p:cNvSpPr txBox="1"/>
          <p:nvPr/>
        </p:nvSpPr>
        <p:spPr>
          <a:xfrm>
            <a:off x="815350" y="1858325"/>
            <a:ext cx="10744500" cy="4217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i="0" lang="zh-CN" sz="2400" u="none" cap="none" strike="noStrike">
                <a:solidFill>
                  <a:srgbClr val="333333"/>
                </a:solidFill>
              </a:rPr>
              <a:t>1.学完这一课，对你最大的感受是什么？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2.目前我们最缺少的是什么？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3. 怎样衡量自己修的是不是佛法呢？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4.  在生存的方式中，佛对所有学佛的人的要求？在家居士生存的方式是什么？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5.以前没有学佛的时候，自己有没有将生存的方式和生存的意义分开过？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6. 生存的意义是什么？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7.解脱的路线怎么走？要如何开始？</a:t>
            </a:r>
            <a:endParaRPr b="1" sz="2400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9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555555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</a:endParaRPr>
          </a:p>
          <a:p>
            <a:pPr indent="0" lvl="0" marL="0" marR="0" rtl="0" algn="l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rgbClr val="000000"/>
              </a:buClr>
              <a:buSzPts val="2000"/>
              <a:buFont typeface="Arial"/>
              <a:buNone/>
            </a:pPr>
            <a:r>
              <a:t/>
            </a:r>
            <a:endParaRPr b="1" i="0" sz="2400" u="none" cap="none" strike="noStrike">
              <a:solidFill>
                <a:srgbClr val="333333"/>
              </a:solidFill>
            </a:endParaRPr>
          </a:p>
        </p:txBody>
      </p:sp>
      <p:pic>
        <p:nvPicPr>
          <p:cNvPr id="277" name="Google Shape;277;p1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91725" y="317100"/>
            <a:ext cx="921500" cy="921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a9b3348d34_0_130"/>
          <p:cNvSpPr txBox="1"/>
          <p:nvPr>
            <p:ph type="ctrTitle"/>
          </p:nvPr>
        </p:nvSpPr>
        <p:spPr>
          <a:xfrm>
            <a:off x="677400" y="1589325"/>
            <a:ext cx="108372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endParaRPr sz="6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54" name="Google Shape;154;ga9b3348d34_0_1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55" name="Google Shape;155;ga9b3348d34_0_130"/>
          <p:cNvSpPr txBox="1"/>
          <p:nvPr/>
        </p:nvSpPr>
        <p:spPr>
          <a:xfrm>
            <a:off x="1683000" y="788850"/>
            <a:ext cx="98316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生存的方式和生存的意义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56" name="Google Shape;156;ga9b3348d34_0_130"/>
          <p:cNvSpPr txBox="1"/>
          <p:nvPr/>
        </p:nvSpPr>
        <p:spPr>
          <a:xfrm>
            <a:off x="821000" y="2073050"/>
            <a:ext cx="11145300" cy="4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</a:rPr>
              <a:t>1.1我们最缺少的是什么？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</a:rPr>
              <a:t>1.1.1 如何产生效果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</a:rPr>
              <a:t>1.1.2 基础的定义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</a:rPr>
              <a:t>1.1.3 怎样衡量自己修的是不是佛法呢？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</a:rPr>
              <a:t>1.1.4 有一点基础的人，需要巩固基础；没有基础的人，就要打好基础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</a:rPr>
              <a:t>2.1 在生存的方式中，佛对所有学佛的人的要求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</a:rPr>
              <a:t>2.2 在家居士生存的方式是什么？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0" name="Shape 1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1" name="Google Shape;161;ga9b3348d34_0_138"/>
          <p:cNvSpPr txBox="1"/>
          <p:nvPr>
            <p:ph type="ctrTitle"/>
          </p:nvPr>
        </p:nvSpPr>
        <p:spPr>
          <a:xfrm>
            <a:off x="677400" y="1589325"/>
            <a:ext cx="10837200" cy="19581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zh-CN" sz="36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</a:t>
            </a:r>
            <a:r>
              <a:rPr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       </a:t>
            </a:r>
            <a:endParaRPr sz="6000">
              <a:solidFill>
                <a:srgbClr val="555555"/>
              </a:solidFill>
              <a:latin typeface="Times New Roman"/>
              <a:ea typeface="Times New Roman"/>
              <a:cs typeface="Times New Roman"/>
              <a:sym typeface="Times New Roman"/>
            </a:endParaRPr>
          </a:p>
        </p:txBody>
      </p:sp>
      <p:pic>
        <p:nvPicPr>
          <p:cNvPr id="162" name="Google Shape;162;ga9b3348d34_0_138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507375" y="373050"/>
            <a:ext cx="970000" cy="970000"/>
          </a:xfrm>
          <a:prstGeom prst="rect">
            <a:avLst/>
          </a:prstGeom>
          <a:noFill/>
          <a:ln>
            <a:noFill/>
          </a:ln>
        </p:spPr>
      </p:pic>
      <p:sp>
        <p:nvSpPr>
          <p:cNvPr id="163" name="Google Shape;163;ga9b3348d34_0_138"/>
          <p:cNvSpPr txBox="1"/>
          <p:nvPr/>
        </p:nvSpPr>
        <p:spPr>
          <a:xfrm>
            <a:off x="1683000" y="788850"/>
            <a:ext cx="9831600" cy="143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b="1" lang="zh-CN" sz="6000">
                <a:solidFill>
                  <a:srgbClr val="555555"/>
                </a:solidFill>
                <a:latin typeface="Rockwell"/>
                <a:ea typeface="Rockwell"/>
                <a:cs typeface="Rockwell"/>
                <a:sym typeface="Rockwell"/>
              </a:rPr>
              <a:t>生存的方式和生存的意义</a:t>
            </a:r>
            <a:endParaRPr>
              <a:latin typeface="Rockwell"/>
              <a:ea typeface="Rockwell"/>
              <a:cs typeface="Rockwell"/>
              <a:sym typeface="Rockwell"/>
            </a:endParaRPr>
          </a:p>
        </p:txBody>
      </p:sp>
      <p:sp>
        <p:nvSpPr>
          <p:cNvPr id="164" name="Google Shape;164;ga9b3348d34_0_138"/>
          <p:cNvSpPr txBox="1"/>
          <p:nvPr/>
        </p:nvSpPr>
        <p:spPr>
          <a:xfrm>
            <a:off x="821000" y="2073050"/>
            <a:ext cx="11145300" cy="4310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</a:rPr>
              <a:t>2.3 以前没有学佛的时候，自己有没有将生存的方式和生存的意义分开过？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5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</a:rPr>
              <a:t>3.1 生存的意义是什么？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</a:rPr>
              <a:t>3.2 飞饿投火的原因？ 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</a:pPr>
            <a:r>
              <a:rPr b="1" lang="zh-CN" sz="2400">
                <a:solidFill>
                  <a:srgbClr val="333333"/>
                </a:solidFill>
              </a:rPr>
              <a:t>3.3 解脱的路线怎么走？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zh-CN" sz="2400">
                <a:solidFill>
                  <a:srgbClr val="333333"/>
                </a:solidFill>
              </a:rPr>
              <a:t>总结</a:t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 b="1" sz="2400">
              <a:solidFill>
                <a:srgbClr val="333333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6"/>
          <p:cNvSpPr txBox="1"/>
          <p:nvPr>
            <p:ph type="title"/>
          </p:nvPr>
        </p:nvSpPr>
        <p:spPr>
          <a:xfrm>
            <a:off x="2175675" y="779950"/>
            <a:ext cx="8004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一、为何要区分生存的方式和意义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0" name="Google Shape;170;p6"/>
          <p:cNvSpPr txBox="1"/>
          <p:nvPr>
            <p:ph idx="1" type="body"/>
          </p:nvPr>
        </p:nvSpPr>
        <p:spPr>
          <a:xfrm>
            <a:off x="870650" y="2027525"/>
            <a:ext cx="10902300" cy="4232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1.1我们最缺少的是什么？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我们现在最需要和最缺少的是基础的修法和认识，因为最基础的也是最关键的。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密宗大圆满是很高级的法，但以我们目前的状况来看，现在还不是修的时候。如果我们在目前的情况下修大圆满或是其他的密宗，效果不一定很好。这并不是说大圆满和密宗有什么不好，大圆满和密宗当然是很好的甚深之法；但修者的根机必须与法相配，</a:t>
            </a:r>
            <a:r>
              <a:rPr b="1" lang="zh-CN" sz="2400">
                <a:solidFill>
                  <a:srgbClr val="990000"/>
                </a:solidFill>
                <a:latin typeface="Arial"/>
                <a:ea typeface="Arial"/>
                <a:cs typeface="Arial"/>
                <a:sym typeface="Arial"/>
              </a:rPr>
              <a:t>我们需要的是效果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，并不是大圆满、生起次第、圆满次第的名声。如果根机不配而提前修大圆满、修密宗，效果就不是很理想</a:t>
            </a:r>
            <a:r>
              <a:rPr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sz="2400">
              <a:solidFill>
                <a:schemeClr val="dk1"/>
              </a:solidFill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sz="2400">
              <a:solidFill>
                <a:schemeClr val="dk1"/>
              </a:solidFill>
            </a:endParaRPr>
          </a:p>
        </p:txBody>
      </p:sp>
      <p:pic>
        <p:nvPicPr>
          <p:cNvPr id="171" name="Google Shape;171;p6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ga9b3348d34_0_3"/>
          <p:cNvSpPr txBox="1"/>
          <p:nvPr>
            <p:ph type="title"/>
          </p:nvPr>
        </p:nvSpPr>
        <p:spPr>
          <a:xfrm>
            <a:off x="2421950" y="636275"/>
            <a:ext cx="8004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一、为何要区分生存的方式和意义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77" name="Google Shape;177;ga9b3348d34_0_3"/>
          <p:cNvSpPr txBox="1"/>
          <p:nvPr>
            <p:ph idx="1" type="body"/>
          </p:nvPr>
        </p:nvSpPr>
        <p:spPr>
          <a:xfrm>
            <a:off x="809075" y="1514400"/>
            <a:ext cx="109023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1.1.1 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如何产生效果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藏传佛教讲究次第。所以基础最关键。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基础好了以后，其他都好说，基础不好的话，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修什么法都不会有什么效果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1.1.2 基础的定义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出离心和菩提心。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1.1.3 怎样衡量自己修的是不是佛法呢？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藏传佛教的高僧大德们在很多论典中对佛教下了这样的定义，很简单，就一句话—修任何一个法，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能够断除烦恼的叫做佛法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；不能断除烦恼，或者对断除烦恼没有什么帮助和效果的，就不是佛法。如果烦恼没有断除，就需要重新调整。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78" name="Google Shape;178;ga9b3348d34_0_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2" name="Shape 1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" name="Google Shape;183;ga9b3348d34_0_10"/>
          <p:cNvSpPr txBox="1"/>
          <p:nvPr>
            <p:ph type="title"/>
          </p:nvPr>
        </p:nvSpPr>
        <p:spPr>
          <a:xfrm>
            <a:off x="2243200" y="636750"/>
            <a:ext cx="8004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222222"/>
                </a:solidFill>
                <a:latin typeface="Arial"/>
                <a:ea typeface="Arial"/>
                <a:cs typeface="Arial"/>
                <a:sym typeface="Arial"/>
              </a:rPr>
              <a:t>一、为何要区分生存的方式和意义</a:t>
            </a:r>
            <a:endParaRPr sz="4000">
              <a:solidFill>
                <a:srgbClr val="22222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84" name="Google Shape;184;ga9b3348d34_0_10"/>
          <p:cNvSpPr txBox="1"/>
          <p:nvPr>
            <p:ph idx="1" type="body"/>
          </p:nvPr>
        </p:nvSpPr>
        <p:spPr>
          <a:xfrm>
            <a:off x="779950" y="1514400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1.1.4 有一点基础的人，需要巩固基础；没有基础的人，就要打好基础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我们应当从出离心开始修。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1.2 为什么要讲生存的方式和生存的意义呢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很多不学佛的人和部分居士把生存的意义当作生存的方式，生存的方式当作生存的意义。把两者混为一谈，就像愚昧无知的畜生一样。所谓学佛，只是为了追求人天福报，既不特别地强调下一世怎么样，更不寻求解脱，主要是在现世生活中能够过得好一些—健康、长寿、发财，就是为了达到这一点目的去烧香、拜佛、念经等等；从外表上看是在学佛，但实际上是把佛法当成了一种生存的方式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不信佛的人，将努力工作作为生存的方式；信佛的人，将去庙里烧香拜佛作为生存的方式，就是为了生存而学佛.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85" name="Google Shape;185;ga9b3348d34_0_1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a9b3348d34_0_23"/>
          <p:cNvSpPr txBox="1"/>
          <p:nvPr>
            <p:ph type="title"/>
          </p:nvPr>
        </p:nvSpPr>
        <p:spPr>
          <a:xfrm>
            <a:off x="3477700" y="5136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二、生存的方式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1" name="Google Shape;191;ga9b3348d34_0_23"/>
          <p:cNvSpPr txBox="1"/>
          <p:nvPr>
            <p:ph idx="1" type="body"/>
          </p:nvPr>
        </p:nvSpPr>
        <p:spPr>
          <a:xfrm>
            <a:off x="779950" y="1514400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1.2 为什么要讲生存的方式和生存的意义呢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动物能活下去，就是生存的意义。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但是我们人不一样，学佛的第一个入口，就是要区分清楚，生存的方法和生存的意义要区分清楚。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2.1 在生存的方式中，佛对所有学佛的人的要求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少欲知足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t/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2" name="Google Shape;192;ga9b3348d34_0_23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" name="Google Shape;197;ga9b3348d34_0_30"/>
          <p:cNvSpPr txBox="1"/>
          <p:nvPr>
            <p:ph type="title"/>
          </p:nvPr>
        </p:nvSpPr>
        <p:spPr>
          <a:xfrm>
            <a:off x="3477700" y="513600"/>
            <a:ext cx="5535900" cy="10008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10000"/>
              </a:lnSpc>
              <a:spcBef>
                <a:spcPts val="3000"/>
              </a:spcBef>
              <a:spcAft>
                <a:spcPts val="15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zh-CN" sz="40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二、生存的方式</a:t>
            </a:r>
            <a:endParaRPr sz="40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98" name="Google Shape;198;ga9b3348d34_0_30"/>
          <p:cNvSpPr txBox="1"/>
          <p:nvPr>
            <p:ph idx="1" type="body"/>
          </p:nvPr>
        </p:nvSpPr>
        <p:spPr>
          <a:xfrm>
            <a:off x="779950" y="1514400"/>
            <a:ext cx="10931400" cy="5238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2.2 在家居士生存的方式是什么？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佛要求我们，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在一般的情况下，个人的生活应当尽量地简单一点儿、朴素一点儿</a:t>
            </a: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，只要能够生存就可以了，不一定要生活得太优裕。这不是说一定要吃不好吃的，一定要穿很旧的衣服，一定要住很破的房子。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也说了，如果因前世的福报，自己在这一生当中不需要太多的辛苦，不需要花太多的时间，就能过上很优裕的生活的话，也不一定要过很朴素的生活。少花一些精力来追求物质财富，过简单的生活，也就是说不能太奢侈，这样就可以</a:t>
            </a:r>
            <a:r>
              <a:rPr b="1" lang="zh-CN" sz="2400">
                <a:solidFill>
                  <a:srgbClr val="660000"/>
                </a:solidFill>
                <a:latin typeface="Arial"/>
                <a:ea typeface="Arial"/>
                <a:cs typeface="Arial"/>
                <a:sym typeface="Arial"/>
              </a:rPr>
              <a:t>节约很多时间来做很多有意义的事情，这是佛告诉我们的生存方式。</a:t>
            </a:r>
            <a:endParaRPr b="1" sz="2400">
              <a:solidFill>
                <a:srgbClr val="660000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lnSpc>
                <a:spcPct val="12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</a:pPr>
            <a:r>
              <a:rPr b="1" lang="zh-CN" sz="2400">
                <a:solidFill>
                  <a:srgbClr val="333333"/>
                </a:solidFill>
                <a:latin typeface="Arial"/>
                <a:ea typeface="Arial"/>
                <a:cs typeface="Arial"/>
                <a:sym typeface="Arial"/>
              </a:rPr>
              <a:t>佛的意思是能够生存就可以了。不需要太高级，但我们往往会为了一些没有必要的生活，而给自己带来很多的痛苦。</a:t>
            </a:r>
            <a:endParaRPr b="1" sz="2400">
              <a:solidFill>
                <a:srgbClr val="333333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99" name="Google Shape;199;ga9b3348d34_0_30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372050" y="269075"/>
            <a:ext cx="1000850" cy="1000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Damask">
  <a:themeElements>
    <a:clrScheme name="Damask">
      <a:dk1>
        <a:srgbClr val="000000"/>
      </a:dk1>
      <a:lt1>
        <a:srgbClr val="FFFFFF"/>
      </a:lt1>
      <a:dk2>
        <a:srgbClr val="2A5B7F"/>
      </a:dk2>
      <a:lt2>
        <a:srgbClr val="ABDAFC"/>
      </a:lt2>
      <a:accent1>
        <a:srgbClr val="9EC544"/>
      </a:accent1>
      <a:accent2>
        <a:srgbClr val="50BEA3"/>
      </a:accent2>
      <a:accent3>
        <a:srgbClr val="4A9CCC"/>
      </a:accent3>
      <a:accent4>
        <a:srgbClr val="9A66CA"/>
      </a:accent4>
      <a:accent5>
        <a:srgbClr val="C54F71"/>
      </a:accent5>
      <a:accent6>
        <a:srgbClr val="DE9C3C"/>
      </a:accent6>
      <a:hlink>
        <a:srgbClr val="6BA9DA"/>
      </a:hlink>
      <a:folHlink>
        <a:srgbClr val="A0BCD3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2018-07-03T23:14:17Z</dcterms:created>
  <dc:creator>Joyce Liu</dc:creator>
</cp:coreProperties>
</file>