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4" r:id="rId3"/>
    <p:sldId id="280" r:id="rId4"/>
    <p:sldId id="278" r:id="rId5"/>
    <p:sldId id="277" r:id="rId6"/>
    <p:sldId id="264" r:id="rId7"/>
    <p:sldId id="283" r:id="rId8"/>
    <p:sldId id="265" r:id="rId9"/>
    <p:sldId id="266" r:id="rId10"/>
    <p:sldId id="27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36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7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99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4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70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66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94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63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9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6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F7290-E3AE-4BEE-B5A2-7D0E9FC3620F}" type="datetimeFigureOut">
              <a:rPr lang="zh-CN" altLang="en-US" smtClean="0"/>
              <a:pPr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6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928670"/>
            <a:ext cx="8229600" cy="1656184"/>
          </a:xfrm>
        </p:spPr>
        <p:txBody>
          <a:bodyPr>
            <a:normAutofit fontScale="90000"/>
          </a:bodyPr>
          <a:lstStyle/>
          <a:p>
            <a:br>
              <a:rPr lang="en-US" altLang="zh-CN" sz="2700" dirty="0">
                <a:latin typeface="华文行楷" pitchFamily="2" charset="-122"/>
                <a:ea typeface="华文行楷" pitchFamily="2" charset="-122"/>
              </a:rPr>
            </a:br>
            <a:br>
              <a:rPr lang="en-US" altLang="zh-CN" sz="2700" dirty="0">
                <a:latin typeface="华文楷体" pitchFamily="2" charset="-122"/>
                <a:ea typeface="华文楷体" pitchFamily="2" charset="-122"/>
              </a:rPr>
            </a:b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十不善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不与取</a:t>
            </a:r>
            <a:br>
              <a:rPr lang="en-US" altLang="zh-CN" dirty="0">
                <a:latin typeface="黑体" pitchFamily="49" charset="-122"/>
                <a:ea typeface="黑体" pitchFamily="49" charset="-122"/>
              </a:rPr>
            </a:br>
            <a:br>
              <a:rPr lang="en-US" altLang="zh-CN" dirty="0">
                <a:latin typeface="黑体" pitchFamily="49" charset="-122"/>
                <a:ea typeface="黑体" pitchFamily="49" charset="-122"/>
              </a:rPr>
            </a:br>
            <a:br>
              <a:rPr lang="zh-CN" altLang="en-US" sz="2000" dirty="0"/>
            </a:br>
            <a:r>
              <a:rPr lang="en-US" sz="2000" dirty="0"/>
              <a:t> </a:t>
            </a:r>
            <a:br>
              <a:rPr lang="zh-CN" altLang="en-US" sz="2400" dirty="0"/>
            </a:br>
            <a:br>
              <a:rPr lang="zh-CN" altLang="en-US" sz="2400" dirty="0"/>
            </a:br>
            <a:r>
              <a:rPr lang="zh-CN" altLang="en-US" sz="2700" dirty="0">
                <a:latin typeface="华文楷体" pitchFamily="2" charset="-122"/>
                <a:ea typeface="华文楷体" pitchFamily="2" charset="-122"/>
              </a:rPr>
              <a:t> 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212976"/>
            <a:ext cx="2304256" cy="2088232"/>
          </a:xfrm>
        </p:spPr>
      </p:pic>
    </p:spTree>
    <p:extLst>
      <p:ext uri="{BB962C8B-B14F-4D97-AF65-F5344CB8AC3E}">
        <p14:creationId xmlns:p14="http://schemas.microsoft.com/office/powerpoint/2010/main" val="2532091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思考题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68052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什么叫不与取？结合实例说说三种不与取各是什么？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什么情况下会让盗业增强？什么情况下会让盗业减轻？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欺诳不与取在经商贸易过程中都具足哪些罪业？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不与取的果报是什么？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如果自己曾经造作了不与取的过患与罪业应该如何去补救呢？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自由讨论。</a:t>
            </a:r>
          </a:p>
          <a:p>
            <a:endParaRPr lang="en-US" altLang="zh-CN" sz="2000" dirty="0"/>
          </a:p>
          <a:p>
            <a:pPr marL="0" lvl="0" indent="0">
              <a:buNone/>
            </a:pPr>
            <a:br>
              <a:rPr lang="zh-CN" altLang="en-US" sz="2000" dirty="0"/>
            </a:br>
            <a:endParaRPr lang="en-US" altLang="zh-CN" sz="2000" dirty="0"/>
          </a:p>
          <a:p>
            <a:pPr marL="0" lvl="0" indent="0">
              <a:buNone/>
            </a:pPr>
            <a:endParaRPr lang="en-US" altLang="zh-CN" sz="2000" dirty="0"/>
          </a:p>
          <a:p>
            <a:pPr marL="0" lvl="0" indent="0">
              <a:buNone/>
            </a:pPr>
            <a:endParaRPr lang="en-US" altLang="zh-CN" sz="2000" dirty="0"/>
          </a:p>
          <a:p>
            <a:pPr marL="0" lv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589240"/>
            <a:ext cx="11247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6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请大家发菩提心。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我们为了利益天下所有的众生，下定决心要成佛。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为了成佛我们现在就如理如法的共修</a:t>
            </a:r>
            <a:r>
              <a:rPr lang="en-US" altLang="zh-CN" b="1" dirty="0">
                <a:solidFill>
                  <a:srgbClr val="C00000"/>
                </a:solidFill>
              </a:rPr>
              <a:t>.</a:t>
            </a:r>
          </a:p>
          <a:p>
            <a:endParaRPr lang="en-US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大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1"/>
            <a:ext cx="8219256" cy="41764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zh-CN" sz="2000" dirty="0"/>
          </a:p>
          <a:p>
            <a:pPr marL="514350" indent="-514350">
              <a:buNone/>
            </a:pPr>
            <a:r>
              <a:rPr lang="zh-CN" altLang="en-US" sz="2000" dirty="0"/>
              <a:t>一、不与取的四个条件</a:t>
            </a:r>
            <a:endParaRPr lang="en-US" altLang="zh-CN" sz="2000" dirty="0"/>
          </a:p>
          <a:p>
            <a:pPr marL="514350" indent="-514350">
              <a:buNone/>
            </a:pPr>
            <a:r>
              <a:rPr lang="zh-CN" altLang="en-US" sz="2000" dirty="0"/>
              <a:t>二、不与取的分类</a:t>
            </a:r>
            <a:endParaRPr lang="en-US" altLang="zh-TW" sz="2000" dirty="0"/>
          </a:p>
          <a:p>
            <a:pPr marL="514350" indent="-514350">
              <a:buNone/>
            </a:pPr>
            <a:r>
              <a:rPr lang="zh-CN" altLang="en-US" sz="2000" dirty="0"/>
              <a:t>三、怎样算是成就盗业、盗业增长和减轻？</a:t>
            </a:r>
            <a:endParaRPr lang="en-US" altLang="zh-CN" sz="2000" dirty="0"/>
          </a:p>
          <a:p>
            <a:pPr marL="514350" indent="-514350">
              <a:buNone/>
            </a:pPr>
            <a:r>
              <a:rPr lang="zh-CN" altLang="en-US" sz="2000" dirty="0"/>
              <a:t>四、不与取的果报</a:t>
            </a:r>
            <a:endParaRPr lang="en-US" altLang="zh-CN" sz="2000" dirty="0"/>
          </a:p>
          <a:p>
            <a:pPr marL="514350" indent="-514350">
              <a:buNone/>
            </a:pPr>
            <a:r>
              <a:rPr lang="zh-CN" altLang="en-US" sz="2000" dirty="0"/>
              <a:t>五、远离偷盗的十大保障</a:t>
            </a:r>
            <a:endParaRPr lang="en-US" altLang="zh-CN" sz="2000" dirty="0"/>
          </a:p>
          <a:p>
            <a:pPr marL="514350" indent="-51435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517232"/>
            <a:ext cx="100811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5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Autofit/>
          </a:bodyPr>
          <a:lstStyle/>
          <a:p>
            <a:r>
              <a:rPr lang="zh-CN" altLang="en-US" sz="2900" b="1" dirty="0">
                <a:latin typeface="黑体" pitchFamily="49" charset="-122"/>
                <a:ea typeface="黑体" pitchFamily="49" charset="-122"/>
              </a:rPr>
              <a:t>一、不与取的四个条件</a:t>
            </a:r>
            <a:br>
              <a:rPr lang="en-US" altLang="zh-CN" sz="2900" b="1" dirty="0">
                <a:latin typeface="黑体" pitchFamily="49" charset="-122"/>
                <a:ea typeface="黑体" pitchFamily="49" charset="-122"/>
              </a:rPr>
            </a:br>
            <a:endParaRPr lang="zh-CN" altLang="en-US" sz="29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1"/>
            <a:ext cx="8219256" cy="41764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sz="2000" dirty="0"/>
              <a:t>  </a:t>
            </a:r>
            <a:r>
              <a:rPr lang="zh-CN" altLang="en-US" sz="2000" dirty="0"/>
              <a:t> 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他人的财物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 marL="514350" indent="-514350">
              <a:buNone/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  2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、有欲偷动机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 marL="514350" indent="-514350">
              <a:buNone/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  3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、设法去拿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 marL="514350" indent="-514350">
              <a:buNone/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  4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、觉得从此以后这些财物就是我的了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这样的想法就叫结果。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517232"/>
            <a:ext cx="100811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5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二、不与取的分类</a:t>
            </a:r>
            <a:br>
              <a:rPr lang="en-US" altLang="zh-CN" sz="3200" b="1" dirty="0">
                <a:latin typeface="黑体" pitchFamily="49" charset="-122"/>
                <a:ea typeface="黑体" pitchFamily="49" charset="-122"/>
              </a:rPr>
            </a:b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1"/>
            <a:ext cx="8219256" cy="41764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r>
              <a:rPr lang="zh-CN" altLang="en-US" sz="2500" dirty="0"/>
              <a:t>“不与取”就是不与而取，指本非天理给与却以私欲盗取。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pPr marL="514350" indent="-514350">
              <a:buNone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、权威不与取</a:t>
            </a:r>
            <a:r>
              <a:rPr lang="zh-CN" altLang="en-US" sz="2400" dirty="0"/>
              <a:t>：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国王之类势力强大的人，不是依靠合法税收而是以非法暴力强取豪夺，或者动用军队等武力明目张胆的掠夺，诸如此类的不与取叫着强权不与取或者势力不与取。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 marL="514350" indent="-514350">
              <a:buFont typeface="+mj-lt"/>
              <a:buAutoNum type="alphaLcPeriod"/>
            </a:pPr>
            <a:endParaRPr lang="en-US" altLang="zh-CN" sz="2400" dirty="0"/>
          </a:p>
          <a:p>
            <a:pPr marL="514350" indent="-514350">
              <a:buNone/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、盗窃不与取</a:t>
            </a:r>
            <a:r>
              <a:rPr lang="zh-CN" altLang="en-US" sz="2400" dirty="0"/>
              <a:t>：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诸如盗贼一类的人，趁着主人没有看见，而在暗地鬼鬼祟祟盗取饮食财物据为己有，叫着盗窃不与取。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 marL="514350" indent="-514350">
              <a:buFont typeface="+mj-lt"/>
              <a:buAutoNum type="alphaLcPeriod"/>
            </a:pPr>
            <a:endParaRPr lang="en-US" altLang="zh-CN" sz="2400" dirty="0"/>
          </a:p>
          <a:p>
            <a:pPr marL="514350" indent="-514350">
              <a:buNone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、欺诳不与取</a:t>
            </a:r>
            <a:r>
              <a:rPr lang="zh-CN" altLang="en-US" sz="2400" dirty="0"/>
              <a:t>：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在经商贸易等过程中，为了欺骗对方，而以口说谎话、短斤少两、非法秤斗等手段获取对方财物，这叫着欺诳不与取。（商业行为中很常见）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 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517232"/>
            <a:ext cx="100811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5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三、成就盗业、盗业增强、盗业减轻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1"/>
            <a:ext cx="8219256" cy="4176463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ea"/>
              <a:buAutoNum type="arabicPeriod"/>
            </a:pPr>
            <a:r>
              <a:rPr lang="zh-CN" altLang="en-US" sz="1600" dirty="0"/>
              <a:t>怎么算是成就了盗业呢？属于他人的财物，明明知道，却以各种手段来盗取或窃取，这就成了盗业。</a:t>
            </a:r>
          </a:p>
          <a:p>
            <a:pPr marL="457200" indent="-457200">
              <a:buFont typeface="+mj-ea"/>
              <a:buAutoNum type="arabicPeriod"/>
            </a:pPr>
            <a:r>
              <a:rPr lang="zh-CN" altLang="en-US" sz="1600" dirty="0"/>
              <a:t>怎样的业行是具足盗业或是增强呢？如果有人偷盗，这人为了诳惑他人在暗处思量：我怎样做这欺骗的事？或者短斤少两，或者假冒伪劣，怎么才能蒙骗对方窃取到财富？这样故意恶心做偷盗的恶行，就叫做具足盗业。如果别人偷盗随喜他，或者自己偷盗后洋洋自得，随喜自己，有一种</a:t>
            </a:r>
            <a:r>
              <a:rPr lang="zh-CN" altLang="en-US" sz="1600" b="1" dirty="0"/>
              <a:t>欲乐</a:t>
            </a:r>
            <a:r>
              <a:rPr lang="zh-CN" altLang="en-US" sz="1600" dirty="0"/>
              <a:t>，还想以后多干点。而且还向他人显摆自夸，教唆那些本来没有偷盗恶行的人也去偷，或者让持戒的人去偷盗，总之，就是偷盗以后自己随喜赞叹等，或者不断地欢喜去做，增强了盗业的势能，属于盗业增强。</a:t>
            </a:r>
            <a:endParaRPr lang="en-US" altLang="zh-CN" sz="1600" dirty="0"/>
          </a:p>
          <a:p>
            <a:pPr>
              <a:buFont typeface="+mj-ea"/>
              <a:buAutoNum type="arabicPeriod"/>
            </a:pPr>
            <a:r>
              <a:rPr lang="zh-CN" altLang="en-US" sz="1600" dirty="0"/>
              <a:t>如果偷盗是被国家王法所定，也就是法律政策决定的，或者为了饶益帮助父母、病人、缘觉、罗汉、三果、二果、初果等圣人，或者为了救助病急、饥饿急的人，这样偷盗得的果报少，不具足盗业。</a:t>
            </a:r>
            <a:endParaRPr lang="en-US" altLang="zh-CN" sz="1600" dirty="0"/>
          </a:p>
          <a:p>
            <a:pPr>
              <a:buFont typeface="+mj-ea"/>
              <a:buAutoNum type="arabicPeriod"/>
            </a:pPr>
            <a:r>
              <a:rPr lang="zh-CN" altLang="en-US" sz="1600" dirty="0"/>
              <a:t>又有一种情况偷盗得果报轻微，就是偷盗后专心忏悔，忏悔后再不偷盗，或者遮止他人偷盗，教导人持不盗戒，为人指示善恶之道，使人住在善法中，远离偷盗，这样一来，盗业的势能就不具足圆满了。</a:t>
            </a:r>
            <a:endParaRPr lang="en-US" altLang="zh-CN" sz="1600" dirty="0"/>
          </a:p>
          <a:p>
            <a:pPr>
              <a:buFont typeface="+mj-lt"/>
              <a:buAutoNum type="arabicPeriod"/>
            </a:pPr>
            <a:r>
              <a:rPr lang="zh-CN" altLang="en-US" sz="1600" dirty="0"/>
              <a:t>举例</a:t>
            </a:r>
            <a:r>
              <a:rPr lang="en-US" altLang="zh-CN" sz="1600" dirty="0"/>
              <a:t>----</a:t>
            </a:r>
            <a:r>
              <a:rPr lang="zh-CN" altLang="en-US" sz="1600" dirty="0"/>
              <a:t>几种较强的盗业</a:t>
            </a:r>
            <a:r>
              <a:rPr lang="zh-CN" altLang="en-US" sz="1600" dirty="0">
                <a:sym typeface="Wingdings" pitchFamily="2" charset="2"/>
              </a:rPr>
              <a:t>：</a:t>
            </a:r>
            <a:r>
              <a:rPr lang="en-US" altLang="zh-CN" sz="1600" dirty="0">
                <a:sym typeface="Wingdings" pitchFamily="2" charset="2"/>
              </a:rPr>
              <a:t>1</a:t>
            </a:r>
            <a:r>
              <a:rPr lang="zh-CN" altLang="en-US" sz="1600" dirty="0">
                <a:sym typeface="Wingdings" pitchFamily="2" charset="2"/>
              </a:rPr>
              <a:t>）</a:t>
            </a:r>
            <a:r>
              <a:rPr lang="zh-CN" altLang="en-US" sz="1600" dirty="0"/>
              <a:t>抢劫或偷盗众多财物或价值昂贵的财物，拦路抢劫、大规模劫盗等；</a:t>
            </a:r>
            <a:r>
              <a:rPr lang="en-US" altLang="zh-CN" sz="1600" dirty="0"/>
              <a:t>2</a:t>
            </a:r>
            <a:r>
              <a:rPr lang="zh-CN" altLang="en-US" sz="1600" dirty="0">
                <a:sym typeface="Wingdings" pitchFamily="2" charset="2"/>
              </a:rPr>
              <a:t>）</a:t>
            </a:r>
            <a:r>
              <a:rPr lang="zh-CN" altLang="en-US" sz="1600" dirty="0"/>
              <a:t>所盗为委信者的财物，即他人对自己信任，却劫盗他的财物；</a:t>
            </a:r>
            <a:r>
              <a:rPr lang="en-US" altLang="zh-CN" sz="1600" dirty="0"/>
              <a:t>3</a:t>
            </a:r>
            <a:r>
              <a:rPr lang="zh-CN" altLang="en-US" sz="1600" dirty="0">
                <a:sym typeface="Wingdings" pitchFamily="2" charset="2"/>
              </a:rPr>
              <a:t>）</a:t>
            </a:r>
            <a:r>
              <a:rPr lang="zh-CN" altLang="en-US" sz="1600" dirty="0"/>
              <a:t>劫盗苦境的财物，如劫盗孤儿寡母、贫困者、残疾人等的财物；</a:t>
            </a:r>
            <a:r>
              <a:rPr lang="en-US" altLang="zh-CN" sz="1600" dirty="0"/>
              <a:t>4</a:t>
            </a:r>
            <a:r>
              <a:rPr lang="zh-CN" altLang="en-US" sz="1600" dirty="0">
                <a:sym typeface="Wingdings" pitchFamily="2" charset="2"/>
              </a:rPr>
              <a:t>）</a:t>
            </a:r>
            <a:r>
              <a:rPr lang="zh-CN" altLang="en-US" sz="1600" dirty="0"/>
              <a:t>偷盗三宝财物的盗业非常重。</a:t>
            </a:r>
            <a:endParaRPr lang="en-US" altLang="zh-CN" sz="1600" dirty="0"/>
          </a:p>
          <a:p>
            <a:pPr>
              <a:buFont typeface="+mj-ea"/>
              <a:buAutoNum type="arabicPeriod"/>
            </a:pPr>
            <a:endParaRPr lang="en-US" altLang="zh-CN" sz="1600" dirty="0"/>
          </a:p>
          <a:p>
            <a:pPr>
              <a:buFont typeface="+mj-ea"/>
              <a:buAutoNum type="arabicPeriod"/>
            </a:pPr>
            <a:endParaRPr lang="zh-CN" altLang="en-US" sz="1600" dirty="0"/>
          </a:p>
          <a:p>
            <a:pPr>
              <a:buFont typeface="+mj-ea"/>
              <a:buAutoNum type="arabicPeriod"/>
            </a:pPr>
            <a:endParaRPr lang="zh-CN" altLang="en-US" sz="1600" dirty="0"/>
          </a:p>
          <a:p>
            <a:pPr marL="457200" indent="-457200">
              <a:buFont typeface="+mj-ea"/>
              <a:buAutoNum type="arabicPeriod"/>
            </a:pPr>
            <a:endParaRPr lang="zh-CN" altLang="en-US" sz="1600" dirty="0"/>
          </a:p>
          <a:p>
            <a:pPr marL="457200" indent="-457200">
              <a:buFont typeface="+mj-ea"/>
              <a:buAutoNum type="arabicPeriod"/>
            </a:pPr>
            <a:endParaRPr lang="zh-CN" altLang="en-US" sz="16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517232"/>
            <a:ext cx="100811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5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四、不与取的果报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71547"/>
            <a:ext cx="8219256" cy="437367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endParaRPr lang="en-US" altLang="zh-CN" sz="1400" dirty="0"/>
          </a:p>
          <a:p>
            <a:pPr>
              <a:buNone/>
            </a:pPr>
            <a:r>
              <a:rPr lang="zh-CN" altLang="en-US" sz="2100" dirty="0"/>
              <a:t>    如果偷盗，也会堕地狱、饿鬼、畜生等道，转生到人间后，他的余业可得二种报：第一是“自居贫贱” ；第二是“不得他人财宝” 。具体来讲，也会有四种果报：</a:t>
            </a:r>
            <a:endParaRPr lang="en-US" altLang="zh-CN" sz="21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异熟果报：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贪心作盗，感生饿鬼，嗔心做盗生地狱，愚痴做盗生旁生等等。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等流果报：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不与取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感受等流果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：前世偷盗就会感得今生受用非常贫乏，即便有一点点财产也被强夺或偷走等等，被迫与敌人共同享用。因此没有前世积累的福德因缘，今生再勤劳积累财物，也很难成为富裕之人；就算是你积累很多财务，最后也无法享用。比方说有些人看上去很富裕，但是他们舍不得吃，舍不得穿，现今就在遭受饿鬼的等流果报。不与取的同行等流果：如果投生为人，前世是以不与取为业，现世也非常喜欢偷盗，如果投生为动物，也会以偷盗为生（如老鼠）等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增上果报：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因为环境的原因财产方面没有安全感，财产受到各种各样的威胁。如转生在庄稼经常遭受霜冻冰雹的袭击，树木不结果实，饥荒时有发生的地方。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士用果报：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就是指盗业与日俱增，世世代代辗转延续贫穷的痛苦。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buNone/>
            </a:pPr>
            <a:endParaRPr lang="en-US" altLang="zh-CN" sz="1900" b="1" dirty="0"/>
          </a:p>
          <a:p>
            <a:pPr marL="457200" indent="-457200">
              <a:buNone/>
            </a:pPr>
            <a:r>
              <a:rPr lang="zh-CN" altLang="en-US" sz="1900" b="1" dirty="0"/>
              <a:t>小结：学习了不与取业之因果法义，认识了不与取的罪业过患及果报，对此等罪业认识以后要生起忏悔之心，而且要立下誓言：以后断除不与取，也不唆使他人不与取，也不随喜他人不与取。而且还要上供下施，诚实无欺。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zh-CN" altLang="en-US" sz="2000" dirty="0"/>
          </a:p>
          <a:p>
            <a:pPr marL="514350" indent="-514350">
              <a:buNone/>
            </a:pPr>
            <a:endParaRPr lang="en-US" altLang="zh-CN" sz="2000" dirty="0"/>
          </a:p>
          <a:p>
            <a:pPr marL="514350" indent="-514350">
              <a:buNone/>
            </a:pPr>
            <a:endParaRPr lang="en-US" altLang="zh-CN" sz="2000" dirty="0"/>
          </a:p>
          <a:p>
            <a:pPr marL="514350" indent="-514350">
              <a:buNone/>
            </a:pPr>
            <a:endParaRPr lang="en-US" altLang="zh-CN" sz="1400" dirty="0"/>
          </a:p>
          <a:p>
            <a:pPr marL="514350" indent="-514350">
              <a:buNone/>
            </a:pPr>
            <a:endParaRPr lang="en-US" altLang="zh-CN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517232"/>
            <a:ext cx="100811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5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576064"/>
          </a:xfrm>
        </p:spPr>
        <p:txBody>
          <a:bodyPr>
            <a:noAutofit/>
          </a:bodyPr>
          <a:lstStyle/>
          <a:p>
            <a:pPr marL="0" indent="0"/>
            <a:r>
              <a:rPr lang="zh-CN" altLang="en-US" sz="2400" b="1" dirty="0"/>
              <a:t>五、若离偷盗，即得十种可保信法。</a:t>
            </a:r>
            <a:endParaRPr lang="en-US" altLang="zh-CN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43924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600" b="1" dirty="0"/>
              <a:t>1</a:t>
            </a:r>
            <a:r>
              <a:rPr lang="zh-CN" altLang="en-US" sz="1600" b="1" dirty="0"/>
              <a:t>、资财盈积：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凡是不义之财都无法久存，终究有一天会被五种因缘破散：被国家没收、盗贼抢夺、水漂走、火烧掉、败家子败光等。如果对远离偷盗做得非常清净，不但远离身口偷盗，下至一个偷盗的念头都没有；不但远离偷盗，而且真心诚意地广做布施，那么将来所获得的一切财富就都是有保障的，没有一点会被破散。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r>
              <a:rPr lang="en-US" altLang="zh-CN" sz="1600" b="1" dirty="0"/>
              <a:t>2</a:t>
            </a:r>
            <a:r>
              <a:rPr lang="zh-CN" altLang="en-US" sz="1600" b="1" dirty="0"/>
              <a:t>、多人爱念：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与人交往时，没有骗人、夺人的心。做任何事都只尽本分，不求非分所得。这样不论在哪里生活、工作，大家都会喜爱你。反过来，不想付出只想获得，这是盗心；付出很少，却想得到很多，也是盗心；不属于自己的东西，却占为己有，也是盗心。这样做损人利己的事，当然会遭到别人唾弃。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r>
              <a:rPr lang="en-US" altLang="zh-CN" sz="1600" b="1" dirty="0"/>
              <a:t>3</a:t>
            </a:r>
            <a:r>
              <a:rPr lang="zh-CN" altLang="en-US" sz="1600" b="1" dirty="0"/>
              <a:t>、人不欺负：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我们不论在何时何地，都只凭自己的付出来获得。这样没有做欺负人、夺取人的事，别人就不会欺负你。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r>
              <a:rPr lang="en-US" altLang="zh-CN" sz="1600" b="1" dirty="0"/>
              <a:t>4</a:t>
            </a:r>
            <a:r>
              <a:rPr lang="zh-CN" altLang="en-US" sz="1600" b="1" dirty="0"/>
              <a:t>、十方赞美：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远离偷盗，就能得到十方诸佛菩萨、声闻缘觉、诸天善神的赞美。凡是善行都得到十方圣贤的赞美，凡是恶行都被十方圣贤呵责。所以不要认为行善寂寞，没有人给我鲜花掌声。能远离偷盗就和十方圣贤的心相通，这是殊胜的荣誉。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r>
              <a:rPr lang="en-US" altLang="zh-CN" sz="1600" b="1" dirty="0"/>
              <a:t>5</a:t>
            </a:r>
            <a:r>
              <a:rPr lang="zh-CN" altLang="en-US" sz="1600" b="1" dirty="0"/>
              <a:t>、不忧损害；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盗取别人的财富就是损坏别人的受用，使他的身心、家庭等受到损害。这样做了害人的事，内心也会担忧被别人损害。相反，如果远离偷盗，丝毫不损害别人，心里就不忧虑会遭因果报应。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pPr>
              <a:buFont typeface="+mj-ea"/>
              <a:buAutoNum type="circleNumDbPlain"/>
            </a:pPr>
            <a:endParaRPr lang="en-US" altLang="zh-CN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517232"/>
            <a:ext cx="1008112" cy="90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65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76064"/>
          </a:xfrm>
        </p:spPr>
        <p:txBody>
          <a:bodyPr>
            <a:noAutofit/>
          </a:bodyPr>
          <a:lstStyle/>
          <a:p>
            <a:r>
              <a:rPr lang="zh-CN" altLang="en-US" sz="2400" b="1" dirty="0"/>
              <a:t>五、若离偷盗，即得十种可保信法。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000108"/>
            <a:ext cx="8229600" cy="439248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sz="2400" b="1" dirty="0"/>
              <a:t>6</a:t>
            </a:r>
            <a:r>
              <a:rPr lang="zh-CN" altLang="en-US" sz="2400" b="1" dirty="0"/>
              <a:t>、</a:t>
            </a:r>
            <a:r>
              <a:rPr lang="zh-CN" altLang="en-US" sz="2300" b="1" dirty="0"/>
              <a:t>善名流布：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对待任何人，都不欺负、不霸占的原则，你的善名就会在人群中流传。</a:t>
            </a:r>
            <a:endParaRPr lang="en-US" altLang="zh-CN" sz="2300" dirty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r>
              <a:rPr lang="en-US" altLang="zh-CN" sz="2300" b="1" dirty="0"/>
              <a:t>7</a:t>
            </a:r>
            <a:r>
              <a:rPr lang="zh-CN" altLang="en-US" sz="2300" b="1" dirty="0"/>
              <a:t>、处众无畏：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如果侵占别人的所得，做了亏心事，就怕别人揭露，处在众人中内心会恐惧不安。反之，在大众中就心无畏惧</a:t>
            </a:r>
          </a:p>
          <a:p>
            <a:pPr>
              <a:buNone/>
            </a:pPr>
            <a:r>
              <a:rPr lang="en-US" altLang="zh-CN" sz="2300" b="1" dirty="0"/>
              <a:t>8</a:t>
            </a:r>
            <a:r>
              <a:rPr lang="zh-CN" altLang="en-US" sz="2300" b="1" dirty="0"/>
              <a:t>、财命、色力、安乐、辩才，具足无缺：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只要做了偷盗，就在福德上大有亏损；而守持远离偷盗的善道，就会分分秒秒中增长福德；然后尽量地布施奉献，就会增长得更多、更快。福德修集得深，财富受用也就变得越来越好，身体也会具有精力，内心恒时具足安乐，心地光明，演说正法时，会有自在无碍的辩才。</a:t>
            </a:r>
          </a:p>
          <a:p>
            <a:pPr>
              <a:buNone/>
            </a:pPr>
            <a:r>
              <a:rPr lang="en-US" altLang="zh-CN" sz="2300" b="1" dirty="0"/>
              <a:t>9</a:t>
            </a:r>
            <a:r>
              <a:rPr lang="zh-CN" altLang="en-US" sz="2300" b="1" dirty="0"/>
              <a:t>、常怀施意：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以前，给别人做事，付出一份力想得到两份回报，该付出的劳动，却想方设法偷懒闲散，或者以势力欺压别人，该多给的少给。现在转过来，让私心、盗心尽量减少，而且多去付出，学厚道。能够按这样养成奉献的习性，将来一生会受用不尽。</a:t>
            </a:r>
          </a:p>
          <a:p>
            <a:pPr>
              <a:buNone/>
            </a:pPr>
            <a:r>
              <a:rPr lang="en-US" altLang="zh-CN" sz="2300" b="1" dirty="0"/>
              <a:t>10</a:t>
            </a:r>
            <a:r>
              <a:rPr lang="zh-CN" altLang="en-US" sz="2300" b="1" dirty="0"/>
              <a:t>、命终生天：</a:t>
            </a:r>
            <a:r>
              <a:rPr lang="zh-CN" altLang="en-US" sz="2300" dirty="0">
                <a:latin typeface="楷体" pitchFamily="49" charset="-122"/>
                <a:ea typeface="楷体" pitchFamily="49" charset="-122"/>
              </a:rPr>
              <a:t>如果一生当中远离偷盗的恶业，临终时就非常坦然、安详，回想一生的行为清白，就会在安乐中上升天界。</a:t>
            </a:r>
            <a:endParaRPr lang="en-US" altLang="zh-CN" sz="2300" dirty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zh-CN" altLang="en-US" sz="2400" b="1" dirty="0"/>
              <a:t>小结：</a:t>
            </a:r>
            <a:r>
              <a:rPr lang="zh-CN" altLang="en-US" sz="2300" dirty="0"/>
              <a:t>远离偷盗行持布施，尽己所能地帮助别人。不仅生前善名流布，而且死后流芳百世。</a:t>
            </a:r>
            <a:endParaRPr lang="en-US" altLang="zh-CN" sz="2300" dirty="0"/>
          </a:p>
          <a:p>
            <a:pPr>
              <a:buNone/>
            </a:pPr>
            <a:r>
              <a:rPr lang="zh-CN" altLang="en-US" sz="2300" dirty="0"/>
              <a:t>若能回向阿耨多罗三藐三菩提者，后成佛时，得证清净大菩提智。</a:t>
            </a:r>
            <a:endParaRPr lang="en-US" altLang="zh-CN" sz="23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zh-CN" altLang="en-US" sz="2300" dirty="0"/>
          </a:p>
          <a:p>
            <a:pPr marL="457200" indent="-457200">
              <a:buNone/>
            </a:pPr>
            <a:endParaRPr lang="en-US" altLang="zh-CN" sz="2300" b="1" dirty="0"/>
          </a:p>
          <a:p>
            <a:pPr marL="457200" indent="-457200">
              <a:buFont typeface="+mj-ea"/>
              <a:buAutoNum type="circleNumDbPlain"/>
            </a:pPr>
            <a:endParaRPr lang="en-US" altLang="zh-CN" sz="23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5614283"/>
            <a:ext cx="1152128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9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1927</TotalTime>
  <Words>2662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黑体</vt:lpstr>
      <vt:lpstr>华文楷体</vt:lpstr>
      <vt:lpstr>华文行楷</vt:lpstr>
      <vt:lpstr>楷体</vt:lpstr>
      <vt:lpstr>Arial</vt:lpstr>
      <vt:lpstr>Calibri</vt:lpstr>
      <vt:lpstr>Office 主题​​</vt:lpstr>
      <vt:lpstr>  十不善——不与取       </vt:lpstr>
      <vt:lpstr>PowerPoint Presentation</vt:lpstr>
      <vt:lpstr>大 纲</vt:lpstr>
      <vt:lpstr>一、不与取的四个条件 </vt:lpstr>
      <vt:lpstr>二、不与取的分类 </vt:lpstr>
      <vt:lpstr>三、成就盗业、盗业增强、盗业减轻</vt:lpstr>
      <vt:lpstr>四、不与取的果报</vt:lpstr>
      <vt:lpstr>五、若离偷盗，即得十种可保信法。</vt:lpstr>
      <vt:lpstr>五、若离偷盗，即得十种可保信法。</vt:lpstr>
      <vt:lpstr>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入座与出座</dc:title>
  <dc:creator>user</dc:creator>
  <cp:lastModifiedBy>che oscar</cp:lastModifiedBy>
  <cp:revision>438</cp:revision>
  <dcterms:created xsi:type="dcterms:W3CDTF">2018-11-11T02:06:39Z</dcterms:created>
  <dcterms:modified xsi:type="dcterms:W3CDTF">2021-05-17T20:48:44Z</dcterms:modified>
</cp:coreProperties>
</file>