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595"/>
  </p:normalViewPr>
  <p:slideViewPr>
    <p:cSldViewPr snapToGrid="0" snapToObjects="1">
      <p:cViewPr varScale="1">
        <p:scale>
          <a:sx n="102" d="100"/>
          <a:sy n="102" d="100"/>
        </p:scale>
        <p:origin x="952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9002DB-B6B1-5241-873B-7B72F46F5F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A71367C-6F6C-2448-A241-522610317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6A34C06-E222-D843-A026-66705A066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51FD-2252-CE48-A54D-BEB7413AAB74}" type="datetimeFigureOut">
              <a:rPr kumimoji="1" lang="zh-CN" altLang="en-US" smtClean="0"/>
              <a:t>2021/8/21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3D2FEAC-19F6-1543-824A-E8E8EACCA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AEB0B71-B515-D04F-A727-62CCC4FA4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9A9B-30B9-8C44-B7F5-B26528B598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06531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883EAA-B4DD-AF4F-B42E-5C19A2D87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C876AB7-028C-2846-810E-15E903F17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DB218D-1F8A-1047-A7EB-B0FF7B8BA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51FD-2252-CE48-A54D-BEB7413AAB74}" type="datetimeFigureOut">
              <a:rPr kumimoji="1" lang="zh-CN" altLang="en-US" smtClean="0"/>
              <a:t>2021/8/21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7117B5-1D57-B144-9D7A-159B6AF2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8019AF-5CBC-0A44-9E94-A87F6EA76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9A9B-30B9-8C44-B7F5-B26528B598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19816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BA9E7F-F870-3642-8A7D-EA436C4EDA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0D805C6-E3BE-5B4E-B73C-F8961EC9B5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6E86C4C-31CD-004E-9E2B-BD05CB124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51FD-2252-CE48-A54D-BEB7413AAB74}" type="datetimeFigureOut">
              <a:rPr kumimoji="1" lang="zh-CN" altLang="en-US" smtClean="0"/>
              <a:t>2021/8/21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3B61743-FAD6-7C4F-A62F-18371B29A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D2C3A9-BACB-E443-894C-A873D50CC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9A9B-30B9-8C44-B7F5-B26528B598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462662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1012D12-B52F-0A47-886D-7583D04D1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BE7AC1-7A19-7045-80F9-AA4C409FA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0D4CF81-472D-A541-9546-0AC390AA8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51FD-2252-CE48-A54D-BEB7413AAB74}" type="datetimeFigureOut">
              <a:rPr kumimoji="1" lang="zh-CN" altLang="en-US" smtClean="0"/>
              <a:t>2021/8/21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519062-B02E-3643-BE13-9214823A8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3B2DB0-AC1B-9D47-9807-149AF19581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9A9B-30B9-8C44-B7F5-B26528B598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0551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448EA9D-C0D9-CB4D-AAE0-4589676B3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232C5A1-2E0F-0941-B6BA-CC3B2257F7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16014DA-19B6-AF4F-A010-6570C2BAE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51FD-2252-CE48-A54D-BEB7413AAB74}" type="datetimeFigureOut">
              <a:rPr kumimoji="1" lang="zh-CN" altLang="en-US" smtClean="0"/>
              <a:t>2021/8/21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259461-3DF8-0D40-AB48-5D63EC57B4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AC8680-F7C1-E142-A79C-8A99C4BAC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9A9B-30B9-8C44-B7F5-B26528B598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7012417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D2C845-9698-8645-ADEC-CF2DE5E51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766BAAF-9CA2-4340-8364-B4A7EE6CF0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82F9241-CA10-1345-9CD2-2D87C5F5D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449D781-F01D-8A4B-A00C-5DBDF0DD26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51FD-2252-CE48-A54D-BEB7413AAB74}" type="datetimeFigureOut">
              <a:rPr kumimoji="1" lang="zh-CN" altLang="en-US" smtClean="0"/>
              <a:t>2021/8/21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47D4DF6-99BB-C545-8B45-019A5525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440904-CDC3-3947-A74D-C99D965CB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9A9B-30B9-8C44-B7F5-B26528B598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83348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B519700-4DE4-8F4A-9789-F180804CD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CCBE8C-40E5-8E4A-81CB-518B29BBC2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69AE867-A557-784A-8A73-75BF99A306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7CED33A-76B5-B048-A518-977113418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F679F54-2EFA-EA4A-9FC7-0AA04BCD5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EAD68D7-7B64-AF40-BFC0-F2D9357B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51FD-2252-CE48-A54D-BEB7413AAB74}" type="datetimeFigureOut">
              <a:rPr kumimoji="1" lang="zh-CN" altLang="en-US" smtClean="0"/>
              <a:t>2021/8/21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776BCE3-9787-D34D-B5E7-2F638FE48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D030454-C59F-0640-A7D4-BA9886F84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9A9B-30B9-8C44-B7F5-B26528B598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673200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ACA3D7-0DB7-DF47-A53A-A55336725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900E7E6-6A9C-8547-B143-EA149234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51FD-2252-CE48-A54D-BEB7413AAB74}" type="datetimeFigureOut">
              <a:rPr kumimoji="1" lang="zh-CN" altLang="en-US" smtClean="0"/>
              <a:t>2021/8/21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CEB00B-832B-8348-9B8E-C8D0371CF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15FB62B-6B64-1549-881E-17A8AB98C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9A9B-30B9-8C44-B7F5-B26528B598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41737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9FD7C49-6254-3E4D-9623-03BF325C6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51FD-2252-CE48-A54D-BEB7413AAB74}" type="datetimeFigureOut">
              <a:rPr kumimoji="1" lang="zh-CN" altLang="en-US" smtClean="0"/>
              <a:t>2021/8/21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B58CD02-6CC7-8840-87B9-89CE20D2C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1EA99D4-3E90-5E4F-97B4-0A94652FC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9A9B-30B9-8C44-B7F5-B26528B598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396958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883D44-2049-444E-9703-0F8DB102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4D03C43-F9A0-5A4D-A61B-641CA278AF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3C99927-D795-E541-9443-120CEEA7F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72BBE81-F9C3-D648-A325-091F05529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51FD-2252-CE48-A54D-BEB7413AAB74}" type="datetimeFigureOut">
              <a:rPr kumimoji="1" lang="zh-CN" altLang="en-US" smtClean="0"/>
              <a:t>2021/8/21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2646FC9-D1E2-1F47-A07B-04BA85C0A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DC2C8B-EF3C-4542-8A1F-33020C06A9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9A9B-30B9-8C44-B7F5-B26528B598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723365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4072D0-8F59-8C43-89E9-FBF9AE719E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0ECD7CE-B69F-6342-AB6B-57E0801958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DA8711-0CFD-394C-ADBC-F17B8733E2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F2012B5-9F67-4D4E-AFD1-AAD584C78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3851FD-2252-CE48-A54D-BEB7413AAB74}" type="datetimeFigureOut">
              <a:rPr kumimoji="1" lang="zh-CN" altLang="en-US" smtClean="0"/>
              <a:t>2021/8/21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982ED2C-786C-B340-B857-F33233A74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DDD536E-2008-2D4A-AE92-04FAD0888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399A9B-30B9-8C44-B7F5-B26528B598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51356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0099990-6D7B-BF4D-AEE7-50028C9DB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C73DBF-A5FA-CB42-9A6D-8F8BB6025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E198852-E311-A34E-B03A-023DE6420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3851FD-2252-CE48-A54D-BEB7413AAB74}" type="datetimeFigureOut">
              <a:rPr kumimoji="1" lang="zh-CN" altLang="en-US" smtClean="0"/>
              <a:t>2021/8/21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131DD2-DB05-8A49-B1E0-4C633F95D3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992384-5E97-D745-991E-590C566CA0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399A9B-30B9-8C44-B7F5-B26528B59890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17554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8" name="Rectangle 70">
            <a:extLst>
              <a:ext uri="{FF2B5EF4-FFF2-40B4-BE49-F238E27FC236}">
                <a16:creationId xmlns:a16="http://schemas.microsoft.com/office/drawing/2014/main" id="{E91DC736-0EF8-4F87-9146-EBF1D2EE4D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Archaeologists may have found the Buddha&amp;#39;s bones">
            <a:extLst>
              <a:ext uri="{FF2B5EF4-FFF2-40B4-BE49-F238E27FC236}">
                <a16:creationId xmlns:a16="http://schemas.microsoft.com/office/drawing/2014/main" id="{FEA15AF0-B611-C643-8E86-9EC15C1A37E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298" b="9091"/>
          <a:stretch/>
        </p:blipFill>
        <p:spPr bwMode="auto">
          <a:xfrm>
            <a:off x="3523488" y="10"/>
            <a:ext cx="8668512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9" name="Rectangle 72">
            <a:extLst>
              <a:ext uri="{FF2B5EF4-FFF2-40B4-BE49-F238E27FC236}">
                <a16:creationId xmlns:a16="http://schemas.microsoft.com/office/drawing/2014/main" id="{097CD68E-23E3-4007-8847-CD0944C4F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75660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9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47F9E3C-A212-1243-AC7E-8A49B28DE9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7980" y="4872922"/>
            <a:ext cx="4023359" cy="1208141"/>
          </a:xfrm>
        </p:spPr>
        <p:txBody>
          <a:bodyPr>
            <a:normAutofit fontScale="85000" lnSpcReduction="10000"/>
          </a:bodyPr>
          <a:lstStyle/>
          <a:p>
            <a:pPr algn="l"/>
            <a:r>
              <a:rPr lang="zh-CN" altLang="zh-CN" b="1" dirty="0"/>
              <a:t>慧灯禅修课（一）</a:t>
            </a:r>
            <a:endParaRPr lang="en-CA" altLang="zh-CN" b="1" dirty="0"/>
          </a:p>
          <a:p>
            <a:pPr algn="l"/>
            <a:r>
              <a:rPr lang="en-CA" altLang="zh-CN" b="1" dirty="0"/>
              <a:t>		</a:t>
            </a:r>
            <a:r>
              <a:rPr lang="zh-CN" altLang="zh-CN" b="1" dirty="0"/>
              <a:t>介绍慧灯禅修</a:t>
            </a:r>
            <a:endParaRPr lang="zh-CN" altLang="zh-CN" dirty="0"/>
          </a:p>
          <a:p>
            <a:pPr algn="l"/>
            <a:r>
              <a:rPr kumimoji="1" lang="en-CA" altLang="zh-CN" sz="2000" dirty="0"/>
              <a:t>			08/27/2021</a:t>
            </a:r>
            <a:endParaRPr kumimoji="1" lang="zh-CN" altLang="en-US" sz="2000" dirty="0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35803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CFD638-21F9-E34C-B107-087736BD26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09" y="2151721"/>
            <a:ext cx="11413418" cy="5090040"/>
          </a:xfrm>
        </p:spPr>
        <p:txBody>
          <a:bodyPr>
            <a:normAutofit/>
          </a:bodyPr>
          <a:lstStyle/>
          <a:p>
            <a:r>
              <a:rPr lang="zh-CN" altLang="zh-CN" dirty="0"/>
              <a:t>我们在禅修中，不背书，不考试。所谓的考试就是三道题：学佛获得了什么？放下了什么？改变了什么？这种考试的成绩是从修行中得来的。修行的过程中会出现这种成绩，所以参加考试就是自己考自己，监考也是自己。如果你认为考试及格了，那我们禅修就有意义了。</a:t>
            </a:r>
            <a:endParaRPr lang="en-CA" altLang="zh-CN" dirty="0"/>
          </a:p>
          <a:p>
            <a:endParaRPr lang="en-CA" altLang="zh-CN" dirty="0"/>
          </a:p>
          <a:p>
            <a:r>
              <a:rPr lang="zh-CN" altLang="zh-CN" dirty="0"/>
              <a:t>所以</a:t>
            </a:r>
            <a:r>
              <a:rPr lang="zh-CN" altLang="en-US" dirty="0"/>
              <a:t>，</a:t>
            </a:r>
            <a:r>
              <a:rPr lang="zh-CN" altLang="zh-CN" dirty="0"/>
              <a:t>我们讲的这个禅修，不管哪个阶段（初、高、中）都是禅。禅就是调整心态的一种方法，我们如果学佛有收获，那就应该是体现在内心当中。当然，我们从内心的改变当中，整个世界都会改变，佛教讲四个字</a:t>
            </a:r>
            <a:r>
              <a:rPr lang="en-US" altLang="zh-CN" dirty="0"/>
              <a:t>“</a:t>
            </a:r>
            <a:r>
              <a:rPr lang="zh-CN" altLang="zh-CN" dirty="0"/>
              <a:t>境由心转</a:t>
            </a:r>
            <a:r>
              <a:rPr lang="en-US" altLang="zh-CN" dirty="0"/>
              <a:t>”</a:t>
            </a:r>
            <a:r>
              <a:rPr lang="zh-CN" altLang="zh-CN" dirty="0"/>
              <a:t>。如果我们在精神上需要调整的话，佛教就是最好的选择。我们禅修就是用佛陀的智慧来调整我们的心，这个调整过程我们就分三个阶段，三个不同层次，这就是慧灯禅修。</a:t>
            </a:r>
          </a:p>
          <a:p>
            <a:endParaRPr lang="zh-CN" altLang="zh-CN" dirty="0"/>
          </a:p>
          <a:p>
            <a:endParaRPr kumimoji="1" lang="zh-CN" altLang="en-US" sz="2200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678A3E4A-DB72-794B-880A-F24774A1C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Autofit/>
          </a:bodyPr>
          <a:lstStyle/>
          <a:p>
            <a:br>
              <a:rPr lang="en-CA" altLang="zh-CN" sz="3600" dirty="0">
                <a:solidFill>
                  <a:schemeClr val="bg1">
                    <a:lumMod val="65000"/>
                  </a:schemeClr>
                </a:solidFill>
              </a:rPr>
            </a:br>
            <a:br>
              <a:rPr lang="en-CA" altLang="zh-CN" sz="3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zh-CN" altLang="zh-CN" sz="3600" dirty="0">
                <a:solidFill>
                  <a:schemeClr val="bg1">
                    <a:lumMod val="65000"/>
                  </a:schemeClr>
                </a:solidFill>
              </a:rPr>
              <a:t>慧灯禅修是一种禅</a:t>
            </a:r>
            <a:br>
              <a:rPr lang="zh-CN" altLang="zh-CN" sz="3600" dirty="0">
                <a:solidFill>
                  <a:schemeClr val="bg1">
                    <a:lumMod val="65000"/>
                  </a:schemeClr>
                </a:solidFill>
              </a:rPr>
            </a:br>
            <a:endParaRPr kumimoji="1" lang="zh-CN" altLang="en-US" sz="3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7175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12D7218E-55CB-DA4C-B700-AC5BB6A7A9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Autofit/>
          </a:bodyPr>
          <a:lstStyle/>
          <a:p>
            <a:br>
              <a:rPr lang="en-CA" altLang="zh-CN" sz="3600" dirty="0"/>
            </a:br>
            <a:br>
              <a:rPr lang="en-CA" altLang="zh-CN" sz="3600" dirty="0"/>
            </a:br>
            <a:r>
              <a:rPr lang="zh-CN" altLang="zh-CN" sz="3600" dirty="0"/>
              <a:t>初级班怎么修？</a:t>
            </a:r>
            <a:br>
              <a:rPr lang="zh-CN" altLang="zh-CN" sz="3600" dirty="0"/>
            </a:br>
            <a:endParaRPr kumimoji="1" lang="zh-CN" altLang="en-US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6E139C-C103-B24C-A0EF-74806EA37D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0" y="2221992"/>
            <a:ext cx="11095758" cy="4454381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初级班的这个课程怎样去修呢？初级课程是四加行、五加行。四加行《慧灯之光二》讲的很清楚了，相关的资料《大圆满前行</a:t>
            </a:r>
            <a:r>
              <a:rPr lang="en-US" altLang="zh-CN" dirty="0"/>
              <a:t>---</a:t>
            </a:r>
            <a:r>
              <a:rPr lang="zh-CN" altLang="zh-CN" dirty="0"/>
              <a:t>普贤上师言教》也可以读，《前行备忘录》是大圆满的一个笔记，这两个都有汉文版的，可以看。还有一个宗喀巴大师的《菩提道次第广论》，如果要广泛了解的话，就去看《菩提道次第广论》。如果稍微集中一点，没有那么复杂，就去看《大圆满前行</a:t>
            </a:r>
            <a:r>
              <a:rPr lang="en-US" altLang="zh-CN" dirty="0"/>
              <a:t>---</a:t>
            </a:r>
            <a:r>
              <a:rPr lang="zh-CN" altLang="zh-CN" dirty="0"/>
              <a:t>普贤上师言教》，这些都是我们修行时必须要看的资料。《慧灯之光二》里面已包含了《大圆满前行</a:t>
            </a:r>
            <a:r>
              <a:rPr lang="en-US" altLang="zh-CN" dirty="0"/>
              <a:t>---</a:t>
            </a:r>
            <a:r>
              <a:rPr lang="zh-CN" altLang="zh-CN" dirty="0"/>
              <a:t>普贤上师言教》和《前行备忘录》的内容，我们修的时候以《慧灯之光二》为课本去修。</a:t>
            </a:r>
          </a:p>
          <a:p>
            <a:pPr>
              <a:lnSpc>
                <a:spcPct val="150000"/>
              </a:lnSpc>
            </a:pPr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4905978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757183-8B5D-5948-85E6-4BD9877A2C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011680"/>
            <a:ext cx="11282694" cy="3695020"/>
          </a:xfrm>
        </p:spPr>
        <p:txBody>
          <a:bodyPr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zh-CN" sz="2700" dirty="0"/>
              <a:t>慧灯禅修的这个前行的修法，在这之前大家先去了解，先去学习，做好准备。到时候我们应该怎样去修？要去想什么？需要用什么样的方法打坐？打坐是什么？打坐的过程中去想什么？修什么？然后怎样去思考、思维？这些思考、思维的结果要达到什么样的标准？这些都要学，但没有太多的时间的话，可以把侧重点放在修行上。把侧重点放在修行上，利益、收获更大。</a:t>
            </a:r>
            <a:endParaRPr lang="en-CA" altLang="zh-CN" sz="2700" dirty="0"/>
          </a:p>
          <a:p>
            <a:pPr marL="0" indent="0">
              <a:lnSpc>
                <a:spcPct val="100000"/>
              </a:lnSpc>
              <a:buNone/>
            </a:pPr>
            <a:endParaRPr lang="zh-CN" altLang="zh-CN" sz="2700" dirty="0"/>
          </a:p>
          <a:p>
            <a:pPr>
              <a:lnSpc>
                <a:spcPct val="100000"/>
              </a:lnSpc>
            </a:pPr>
            <a:r>
              <a:rPr lang="zh-CN" altLang="zh-CN" sz="2700" dirty="0"/>
              <a:t>所以，慧灯禅修是以修行为主的。我们每个人认真地去修，一定会有收获的，最大的收获就是大家通过禅修课程，体会到解脱、成就、成佛，这才是最重要的。这就是出离心，如果大家都有的话，就等于我们都走上了解脱道了。</a:t>
            </a:r>
          </a:p>
          <a:p>
            <a:pPr>
              <a:lnSpc>
                <a:spcPct val="100000"/>
              </a:lnSpc>
            </a:pPr>
            <a:endParaRPr lang="zh-CN" altLang="zh-CN" sz="2700" dirty="0"/>
          </a:p>
          <a:p>
            <a:pPr>
              <a:lnSpc>
                <a:spcPct val="100000"/>
              </a:lnSpc>
            </a:pPr>
            <a:endParaRPr kumimoji="1" lang="zh-CN" altLang="en-US" sz="2700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789196D5-0385-FF40-94C4-2854D4D3F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Autofit/>
          </a:bodyPr>
          <a:lstStyle/>
          <a:p>
            <a:br>
              <a:rPr lang="en-CA" altLang="zh-CN" sz="3600" dirty="0"/>
            </a:br>
            <a:br>
              <a:rPr lang="en-CA" altLang="zh-CN" sz="3600" dirty="0"/>
            </a:br>
            <a:r>
              <a:rPr lang="zh-CN" altLang="zh-CN" sz="3600" dirty="0">
                <a:solidFill>
                  <a:schemeClr val="bg1">
                    <a:lumMod val="65000"/>
                  </a:schemeClr>
                </a:solidFill>
              </a:rPr>
              <a:t>初级班怎么修？</a:t>
            </a:r>
            <a:br>
              <a:rPr lang="zh-CN" altLang="zh-CN" sz="3600" dirty="0"/>
            </a:b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33470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BE6C996-01DE-E14D-ABD3-10A5608C4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 fontScale="90000"/>
          </a:bodyPr>
          <a:lstStyle/>
          <a:p>
            <a:br>
              <a:rPr lang="en-CA" altLang="zh-CN" sz="4000" dirty="0"/>
            </a:br>
            <a:br>
              <a:rPr lang="en-CA" altLang="zh-CN" sz="4000" dirty="0"/>
            </a:br>
            <a:r>
              <a:rPr lang="zh-CN" altLang="zh-CN" sz="4000" dirty="0"/>
              <a:t>思考题：</a:t>
            </a:r>
            <a:br>
              <a:rPr lang="zh-CN" altLang="zh-CN" dirty="0"/>
            </a:br>
            <a:endParaRPr kumimoji="1" lang="zh-CN" alt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157876-5C95-E945-9932-9171DA8EF6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50" y="2481943"/>
            <a:ext cx="10656846" cy="36950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dirty="0"/>
              <a:t>1</a:t>
            </a:r>
            <a:r>
              <a:rPr lang="zh-CN" altLang="zh-CN" dirty="0"/>
              <a:t>）您学佛的目的或出发点是什么？</a:t>
            </a:r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2</a:t>
            </a:r>
            <a:r>
              <a:rPr lang="zh-CN" altLang="zh-CN" dirty="0"/>
              <a:t>）请谈谈您对菩提心的理解？</a:t>
            </a:r>
          </a:p>
          <a:p>
            <a:pPr marL="0" indent="0">
              <a:buNone/>
            </a:pPr>
            <a:endParaRPr lang="zh-CN" altLang="zh-CN" dirty="0"/>
          </a:p>
          <a:p>
            <a:pPr marL="0" indent="0">
              <a:buNone/>
            </a:pPr>
            <a:r>
              <a:rPr lang="en-US" altLang="zh-CN" dirty="0"/>
              <a:t>3</a:t>
            </a:r>
            <a:r>
              <a:rPr lang="zh-CN" altLang="zh-CN" dirty="0"/>
              <a:t>）慧灯禅修有哪三个阶段？其内容分别是哪些？</a:t>
            </a:r>
          </a:p>
          <a:p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3321660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E599146-9426-0140-B73C-06EE7F2CA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 fontScale="90000"/>
          </a:bodyPr>
          <a:lstStyle/>
          <a:p>
            <a:br>
              <a:rPr lang="en-CA" altLang="zh-CN" sz="4000" dirty="0"/>
            </a:br>
            <a:br>
              <a:rPr lang="en-CA" altLang="zh-CN" sz="4000" dirty="0"/>
            </a:br>
            <a:r>
              <a:rPr lang="zh-CN" altLang="zh-CN" sz="4000" dirty="0"/>
              <a:t>什么是菩提心？</a:t>
            </a:r>
            <a:br>
              <a:rPr lang="zh-CN" altLang="zh-CN" sz="4000" dirty="0"/>
            </a:br>
            <a:endParaRPr kumimoji="1" lang="zh-CN" alt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F871B8-348B-3747-B85C-B5E11F561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08" y="2221992"/>
            <a:ext cx="11164399" cy="39601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zh-CN" dirty="0"/>
              <a:t>我们为什么要学习？为什么要修行？</a:t>
            </a:r>
            <a:br>
              <a:rPr lang="zh-CN" altLang="zh-CN" dirty="0"/>
            </a:br>
            <a:endParaRPr lang="en-US" altLang="zh-CN" dirty="0"/>
          </a:p>
          <a:p>
            <a:r>
              <a:rPr lang="en-CA" altLang="zh-CN" dirty="0"/>
              <a:t> </a:t>
            </a:r>
            <a:r>
              <a:rPr lang="zh-CN" altLang="zh-CN" dirty="0"/>
              <a:t>我们学习修行的目的就是为了帮助众生，为了利益一切众生。</a:t>
            </a:r>
          </a:p>
          <a:p>
            <a:endParaRPr kumimoji="1" lang="en-CA" altLang="zh-CN" dirty="0"/>
          </a:p>
          <a:p>
            <a:pPr marL="0" indent="0">
              <a:buNone/>
            </a:pPr>
            <a:r>
              <a:rPr lang="zh-CN" altLang="zh-CN" dirty="0"/>
              <a:t>如何达到这个目标呢？</a:t>
            </a:r>
            <a:endParaRPr lang="en-CA" altLang="zh-CN" dirty="0"/>
          </a:p>
          <a:p>
            <a:r>
              <a:rPr lang="en-US" altLang="zh-CN" dirty="0"/>
              <a:t> </a:t>
            </a:r>
            <a:r>
              <a:rPr lang="zh-CN" altLang="zh-CN" dirty="0"/>
              <a:t>我们学习修行的目的就是为了帮助众生，为了利益一切众生。</a:t>
            </a:r>
          </a:p>
          <a:p>
            <a:r>
              <a:rPr lang="en-CA" altLang="zh-CN" dirty="0"/>
              <a:t> </a:t>
            </a:r>
            <a:r>
              <a:rPr lang="zh-CN" altLang="zh-CN" dirty="0"/>
              <a:t>首先我们自己要成佛，就是我们要学习修行，深入地去了解</a:t>
            </a:r>
            <a:endParaRPr lang="en-CA" altLang="zh-CN" dirty="0"/>
          </a:p>
          <a:p>
            <a:pPr marL="0" indent="0">
              <a:buNone/>
            </a:pPr>
            <a:r>
              <a:rPr lang="en-CA" altLang="zh-CN" dirty="0"/>
              <a:t>   </a:t>
            </a:r>
            <a:r>
              <a:rPr lang="zh-CN" altLang="zh-CN" dirty="0"/>
              <a:t>佛陀的智慧，然后落实到生活中去，学佛的出发点就是菩提心。</a:t>
            </a:r>
          </a:p>
          <a:p>
            <a:pPr marL="0" indent="0">
              <a:buNone/>
            </a:pP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92436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F871B8-348B-3747-B85C-B5E11F561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6869" y="2113199"/>
            <a:ext cx="11338262" cy="3696810"/>
          </a:xfrm>
        </p:spPr>
        <p:txBody>
          <a:bodyPr>
            <a:noAutofit/>
          </a:bodyPr>
          <a:lstStyle/>
          <a:p>
            <a:r>
              <a:rPr lang="zh-CN" altLang="zh-CN" dirty="0"/>
              <a:t>佛教讲自利利他，一方面利益自己，一方面利益众生。我们为了自己的幸福去伤害其他众生，还自以为自己会得到幸福，这是如何达到这个目标呢？</a:t>
            </a:r>
          </a:p>
          <a:p>
            <a:r>
              <a:rPr lang="zh-CN" altLang="zh-CN" dirty="0"/>
              <a:t>首先我们自己要成佛，就是我们要学习修行，深入地去了解佛陀的智慧，然后落实到生活中去，学佛的出发点就是菩提心。</a:t>
            </a:r>
            <a:endParaRPr lang="en-CA" altLang="zh-CN" dirty="0"/>
          </a:p>
          <a:p>
            <a:r>
              <a:rPr lang="zh-CN" altLang="zh-CN" dirty="0"/>
              <a:t>佛教讲自利利他，一方面利益自己，一方面利益众生。我们为了自己的幸福去伤害其他众生，还自以为自己会得到幸福，这是不可能的。</a:t>
            </a:r>
            <a:endParaRPr lang="en-CA" altLang="zh-CN" dirty="0"/>
          </a:p>
          <a:p>
            <a:r>
              <a:rPr lang="zh-CN" altLang="zh-CN" dirty="0"/>
              <a:t>大乘佛教的方法恰恰相反，就是要利益众生，为别人付出、奉献，在这个过程中真正受益的还是自己，所以在这个当中我们首先要发菩提心，这就是我们学佛的出发点，大乘佛教的修行就是发菩提心</a:t>
            </a:r>
            <a:r>
              <a:rPr lang="zh-CN" altLang="en-US" dirty="0"/>
              <a:t>。</a:t>
            </a:r>
            <a:endParaRPr lang="zh-CN" altLang="zh-CN" dirty="0"/>
          </a:p>
          <a:p>
            <a:endParaRPr lang="en-CA" altLang="zh-CN" dirty="0"/>
          </a:p>
          <a:p>
            <a:endParaRPr lang="zh-CN" altLang="zh-CN" dirty="0"/>
          </a:p>
          <a:p>
            <a:endParaRPr kumimoji="1" lang="zh-CN" altLang="en-US" dirty="0"/>
          </a:p>
        </p:txBody>
      </p:sp>
      <p:sp>
        <p:nvSpPr>
          <p:cNvPr id="9" name="标题 1">
            <a:extLst>
              <a:ext uri="{FF2B5EF4-FFF2-40B4-BE49-F238E27FC236}">
                <a16:creationId xmlns:a16="http://schemas.microsoft.com/office/drawing/2014/main" id="{1F7C19B5-7C57-4B4F-B880-A83421C920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 fontScale="90000"/>
          </a:bodyPr>
          <a:lstStyle/>
          <a:p>
            <a:br>
              <a:rPr lang="en-CA" altLang="zh-CN" sz="4000" dirty="0"/>
            </a:br>
            <a:br>
              <a:rPr lang="en-CA" altLang="zh-CN" sz="4000" dirty="0"/>
            </a:br>
            <a:r>
              <a:rPr lang="zh-CN" altLang="zh-CN" sz="4000" dirty="0">
                <a:solidFill>
                  <a:schemeClr val="bg1">
                    <a:lumMod val="65000"/>
                  </a:schemeClr>
                </a:solidFill>
              </a:rPr>
              <a:t>什么是菩提心？</a:t>
            </a:r>
            <a:br>
              <a:rPr lang="zh-CN" altLang="zh-CN" sz="4000" dirty="0"/>
            </a:br>
            <a:endParaRPr kumimoji="1" lang="zh-CN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9964661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F2DC1A4-4355-584B-A08C-FBC0BDAB0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 fontScale="90000"/>
          </a:bodyPr>
          <a:lstStyle/>
          <a:p>
            <a:br>
              <a:rPr lang="en-CA" altLang="zh-CN" dirty="0"/>
            </a:br>
            <a:r>
              <a:rPr lang="zh-CN" altLang="zh-CN" sz="4000" dirty="0"/>
              <a:t>什么是慧灯禅修？</a:t>
            </a:r>
            <a:endParaRPr kumimoji="1" lang="zh-CN" altLang="en-US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A4A435-02EB-B141-990A-BEAF452662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221992"/>
            <a:ext cx="11295220" cy="4366698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/>
              <a:t>慧灯禅修分为三个不同的级别，分别是初级、中级和高级。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  <a:endParaRPr lang="zh-CN" altLang="zh-CN" dirty="0"/>
          </a:p>
          <a:p>
            <a:r>
              <a:rPr lang="zh-CN" altLang="zh-CN" dirty="0"/>
              <a:t>初级：修四加行和五加行，也就是修出离心和菩提心。</a:t>
            </a:r>
          </a:p>
          <a:p>
            <a:endParaRPr lang="zh-CN" altLang="zh-CN" dirty="0"/>
          </a:p>
          <a:p>
            <a:r>
              <a:rPr lang="zh-CN" altLang="zh-CN" dirty="0"/>
              <a:t>中级：修禅定，禅定的修法有十几种，通过这些修法，一步一步地让我们心静下来，没有那么多的杂念。至少我们在打坐的时候不会有那么多的杂念。</a:t>
            </a:r>
          </a:p>
          <a:p>
            <a:pPr marL="0" indent="0">
              <a:buNone/>
            </a:pPr>
            <a:r>
              <a:rPr lang="en-US" altLang="zh-CN" dirty="0"/>
              <a:t> </a:t>
            </a:r>
          </a:p>
          <a:p>
            <a:r>
              <a:rPr lang="zh-CN" altLang="zh-CN" dirty="0"/>
              <a:t>高级：修空性，有中观的内容，也有大手印、大圆满的内容。通过这些修法，使我们开悟、证悟。</a:t>
            </a:r>
          </a:p>
          <a:p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1504225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E599146-9426-0140-B73C-06EE7F2CA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Autofit/>
          </a:bodyPr>
          <a:lstStyle/>
          <a:p>
            <a:br>
              <a:rPr lang="en-CA" altLang="zh-CN" sz="3600" dirty="0"/>
            </a:br>
            <a:br>
              <a:rPr lang="en-CA" altLang="zh-CN" sz="3600" dirty="0"/>
            </a:br>
            <a:r>
              <a:rPr lang="zh-CN" altLang="zh-CN" sz="3600" dirty="0"/>
              <a:t>第一个课程（初级）</a:t>
            </a:r>
            <a:br>
              <a:rPr lang="zh-CN" altLang="zh-CN" sz="3600" dirty="0"/>
            </a:br>
            <a:endParaRPr kumimoji="1" lang="zh-CN" altLang="en-US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F871B8-348B-3747-B85C-B5E11F5610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7" y="2221991"/>
            <a:ext cx="11167447" cy="4636009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zh-CN" altLang="zh-CN" dirty="0"/>
              <a:t>修四加行、五加行的目的是让我们修出离心、菩提心，出离心和菩提心是我们慧灯课程的核心。</a:t>
            </a:r>
          </a:p>
          <a:p>
            <a:pPr marL="0" indent="0">
              <a:lnSpc>
                <a:spcPct val="120000"/>
              </a:lnSpc>
              <a:buNone/>
            </a:pPr>
            <a:endParaRPr lang="zh-CN" altLang="zh-CN" dirty="0"/>
          </a:p>
          <a:p>
            <a:pPr>
              <a:lnSpc>
                <a:spcPct val="120000"/>
              </a:lnSpc>
            </a:pPr>
            <a:r>
              <a:rPr lang="zh-CN" altLang="zh-CN" dirty="0"/>
              <a:t>我们在没有显微镜这个工具时，只能看到物体的表面，永远看不到真相。同样，我们没有佛陀的教育、佛陀的智慧的话，那我们也一样看不见这个世界的真相，我们生命的真相，也没有办法了解我们自己到底是什么？我们从哪里来？将要到哪里去？为了突破这个，我们要接受佛陀的教育，在佛陀的教育中，我们会找到所有的答案，所以这就是我们学佛的目的。</a:t>
            </a:r>
          </a:p>
        </p:txBody>
      </p:sp>
    </p:spTree>
    <p:extLst>
      <p:ext uri="{BB962C8B-B14F-4D97-AF65-F5344CB8AC3E}">
        <p14:creationId xmlns:p14="http://schemas.microsoft.com/office/powerpoint/2010/main" val="26642431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C22021A-B5B7-AC43-8D22-81AADE66D5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928" y="2221992"/>
            <a:ext cx="11167447" cy="36957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学佛就是要调整我们的心，这个调整的方法必须从源头上调整，这样我们的人生会充实，变得非常有意义，这就是我们学佛的意义。</a:t>
            </a:r>
          </a:p>
          <a:p>
            <a:pPr marL="0" indent="0">
              <a:lnSpc>
                <a:spcPct val="150000"/>
              </a:lnSpc>
              <a:buNone/>
            </a:pPr>
            <a:endParaRPr lang="zh-CN" altLang="zh-CN" dirty="0"/>
          </a:p>
          <a:p>
            <a:pPr>
              <a:lnSpc>
                <a:spcPct val="150000"/>
              </a:lnSpc>
            </a:pPr>
            <a:r>
              <a:rPr lang="zh-CN" altLang="zh-CN" dirty="0"/>
              <a:t>学佛是为了得到佛的智慧，以这个智慧来确定我们人生的方向。所以，慧灯的初级禅修让我们树立一个新的人生目标，这个目标就是出离心，然后是菩提心。</a:t>
            </a:r>
          </a:p>
          <a:p>
            <a:pPr>
              <a:lnSpc>
                <a:spcPct val="150000"/>
              </a:lnSpc>
            </a:pPr>
            <a:endParaRPr kumimoji="1" lang="zh-CN" altLang="en-US" dirty="0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6305D8B2-071D-9F42-8B3D-59F686BB7F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665" y="712470"/>
            <a:ext cx="10168128" cy="1179576"/>
          </a:xfrm>
        </p:spPr>
        <p:txBody>
          <a:bodyPr>
            <a:noAutofit/>
          </a:bodyPr>
          <a:lstStyle/>
          <a:p>
            <a:br>
              <a:rPr lang="en-CA" altLang="zh-CN" sz="3600" dirty="0"/>
            </a:br>
            <a:br>
              <a:rPr lang="en-CA" altLang="zh-CN" sz="3600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zh-CN" altLang="zh-CN" sz="3600" dirty="0">
                <a:solidFill>
                  <a:schemeClr val="bg1">
                    <a:lumMod val="65000"/>
                  </a:schemeClr>
                </a:solidFill>
              </a:rPr>
              <a:t>第一个课程（初级）</a:t>
            </a:r>
            <a:br>
              <a:rPr lang="zh-CN" altLang="zh-CN" sz="3600" dirty="0"/>
            </a:b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003012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EC9E8397-0586-C24C-950C-805FA0CF4E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Autofit/>
          </a:bodyPr>
          <a:lstStyle/>
          <a:p>
            <a:br>
              <a:rPr lang="en-CA" altLang="zh-CN" sz="3600" dirty="0"/>
            </a:br>
            <a:br>
              <a:rPr lang="en-CA" altLang="zh-CN" sz="3600" dirty="0"/>
            </a:br>
            <a:r>
              <a:rPr lang="zh-CN" altLang="zh-CN" sz="3600" dirty="0"/>
              <a:t>第二个课程（中级）</a:t>
            </a:r>
            <a:br>
              <a:rPr lang="zh-CN" altLang="zh-CN" sz="3600" dirty="0"/>
            </a:br>
            <a:endParaRPr kumimoji="1" lang="zh-CN" altLang="en-US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F23931-8B32-DB4A-93CF-8320D0673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49" y="2481943"/>
            <a:ext cx="11155679" cy="369502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修禅定，它的作用是让我们的心安静下来。我们这么多现代人，精神浮躁、空虚等等困扰着我们。原来是物质问题困扰我们，现在物质问题基本解决了，精神问题又出现了，所以佛说轮回是痛苦的，越早脱离越好。如果我们要解决这一问题，我们的心一定要静下来了。只有禅定的方法能让我们的心静下来，通过禅修才能让心静下来。</a:t>
            </a:r>
          </a:p>
          <a:p>
            <a:pPr>
              <a:lnSpc>
                <a:spcPct val="150000"/>
              </a:lnSpc>
            </a:pPr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939165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8E994023-DFE7-2F48-98F0-F32ADE9DB6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Autofit/>
          </a:bodyPr>
          <a:lstStyle/>
          <a:p>
            <a:br>
              <a:rPr lang="en-CA" altLang="zh-CN" sz="3600" dirty="0"/>
            </a:br>
            <a:br>
              <a:rPr lang="en-CA" altLang="zh-CN" sz="3600" dirty="0"/>
            </a:br>
            <a:r>
              <a:rPr lang="zh-CN" altLang="zh-CN" sz="3600" dirty="0"/>
              <a:t>第三个课程（高级）</a:t>
            </a:r>
            <a:br>
              <a:rPr lang="zh-CN" altLang="zh-CN" sz="3600" dirty="0"/>
            </a:br>
            <a:endParaRPr kumimoji="1" lang="zh-CN" altLang="en-US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603BD3-A86C-6D41-870B-BA41A4A42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849" y="2481943"/>
            <a:ext cx="11167447" cy="369502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zh-CN" dirty="0"/>
              <a:t>修无我、空性，通过中观、大手印、大圆满的修法，也有禅宗的方法、密宗的修法。它的作用是让我们通过这些修法，彻底地明白我们心的本性。因为这个时候，我们一定会发现其实这个世界是我们的心、我们的内心反射出来的一种投影。通过学习我们发现这个世界是由我们心主宰的，所以我们不需要那么痛苦、空虚、焦虑，这个时候一个积极乐观的人生从此开始了。</a:t>
            </a:r>
          </a:p>
          <a:p>
            <a:pPr>
              <a:lnSpc>
                <a:spcPct val="150000"/>
              </a:lnSpc>
            </a:pPr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23003080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B78527E5-C02C-1A41-844A-0E426A153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Autofit/>
          </a:bodyPr>
          <a:lstStyle/>
          <a:p>
            <a:br>
              <a:rPr lang="en-CA" altLang="zh-CN" sz="3600" dirty="0"/>
            </a:br>
            <a:br>
              <a:rPr lang="en-CA" altLang="zh-CN" sz="3600" dirty="0"/>
            </a:br>
            <a:r>
              <a:rPr lang="zh-CN" altLang="zh-CN" sz="3600" dirty="0"/>
              <a:t>慧灯禅修是一种禅</a:t>
            </a:r>
            <a:br>
              <a:rPr lang="zh-CN" altLang="zh-CN" sz="3600" dirty="0"/>
            </a:br>
            <a:endParaRPr kumimoji="1" lang="zh-CN" altLang="en-US" sz="3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1BB22A-656B-144D-B66C-77F48E76D5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8209" y="2481942"/>
            <a:ext cx="11291413" cy="3981487"/>
          </a:xfrm>
        </p:spPr>
        <p:txBody>
          <a:bodyPr>
            <a:normAutofit/>
          </a:bodyPr>
          <a:lstStyle/>
          <a:p>
            <a:r>
              <a:rPr lang="zh-CN" altLang="zh-CN" dirty="0"/>
              <a:t>禅在中国已经由上千年的历史了，我们对禅的内容不一定清楚。什么是禅？简单地说，慧灯禅修的三个阶段都叫禅。</a:t>
            </a:r>
            <a:endParaRPr lang="en-CA" altLang="zh-CN" dirty="0"/>
          </a:p>
          <a:p>
            <a:pPr marL="0" indent="0">
              <a:buNone/>
            </a:pPr>
            <a:endParaRPr lang="zh-CN" altLang="zh-CN" dirty="0"/>
          </a:p>
          <a:p>
            <a:r>
              <a:rPr lang="zh-CN" altLang="zh-CN" dirty="0"/>
              <a:t>第一个阶段（初级）：有思维的禅。心静下来，去思考一些东西，这叫有思维的禅，初级的禅。</a:t>
            </a:r>
          </a:p>
          <a:p>
            <a:r>
              <a:rPr lang="zh-CN" altLang="zh-CN" dirty="0"/>
              <a:t>第二个阶段（中级）：没思维的禅。心静下来，什么都不想，放下所有的念头，这叫没思维的禅，中级的禅。</a:t>
            </a:r>
          </a:p>
          <a:p>
            <a:r>
              <a:rPr lang="zh-CN" altLang="zh-CN" dirty="0"/>
              <a:t>第三个阶段（高级）：超越有思维和没思维的禅，是一种高级的禅。</a:t>
            </a:r>
          </a:p>
          <a:p>
            <a:endParaRPr kumimoji="1" lang="zh-CN" altLang="en-US" sz="2200" dirty="0"/>
          </a:p>
        </p:txBody>
      </p:sp>
    </p:spTree>
    <p:extLst>
      <p:ext uri="{BB962C8B-B14F-4D97-AF65-F5344CB8AC3E}">
        <p14:creationId xmlns:p14="http://schemas.microsoft.com/office/powerpoint/2010/main" val="1296935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{7943DAE6-ABF6-D742-AD46-46A20465D386}tf10001070</Template>
  <TotalTime>31</TotalTime>
  <Words>1726</Words>
  <Application>Microsoft Macintosh PowerPoint</Application>
  <PresentationFormat>宽屏</PresentationFormat>
  <Paragraphs>59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Office 主题​​</vt:lpstr>
      <vt:lpstr>PowerPoint 演示文稿</vt:lpstr>
      <vt:lpstr>  什么是菩提心？ </vt:lpstr>
      <vt:lpstr>  什么是菩提心？ </vt:lpstr>
      <vt:lpstr> 什么是慧灯禅修？</vt:lpstr>
      <vt:lpstr>  第一个课程（初级） </vt:lpstr>
      <vt:lpstr>  第一个课程（初级） </vt:lpstr>
      <vt:lpstr>  第二个课程（中级） </vt:lpstr>
      <vt:lpstr>  第三个课程（高级） </vt:lpstr>
      <vt:lpstr>  慧灯禅修是一种禅 </vt:lpstr>
      <vt:lpstr>  慧灯禅修是一种禅 </vt:lpstr>
      <vt:lpstr>  初级班怎么修？ </vt:lpstr>
      <vt:lpstr>  初级班怎么修？ </vt:lpstr>
      <vt:lpstr>  思考题：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Fiona Gai</dc:creator>
  <cp:lastModifiedBy>Fiona Gai</cp:lastModifiedBy>
  <cp:revision>1</cp:revision>
  <dcterms:created xsi:type="dcterms:W3CDTF">2021-08-21T23:14:23Z</dcterms:created>
  <dcterms:modified xsi:type="dcterms:W3CDTF">2021-08-21T23:45:29Z</dcterms:modified>
</cp:coreProperties>
</file>