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6" r:id="rId4"/>
    <p:sldId id="257" r:id="rId5"/>
    <p:sldId id="272" r:id="rId6"/>
    <p:sldId id="271" r:id="rId7"/>
    <p:sldId id="270" r:id="rId8"/>
    <p:sldId id="269" r:id="rId9"/>
    <p:sldId id="268" r:id="rId10"/>
    <p:sldId id="309" r:id="rId11"/>
    <p:sldId id="274" r:id="rId12"/>
    <p:sldId id="302" r:id="rId13"/>
    <p:sldId id="273" r:id="rId14"/>
    <p:sldId id="277" r:id="rId15"/>
    <p:sldId id="276" r:id="rId16"/>
    <p:sldId id="303" r:id="rId17"/>
    <p:sldId id="275" r:id="rId18"/>
    <p:sldId id="304" r:id="rId19"/>
    <p:sldId id="278" r:id="rId20"/>
    <p:sldId id="279" r:id="rId21"/>
    <p:sldId id="305" r:id="rId22"/>
    <p:sldId id="281" r:id="rId23"/>
    <p:sldId id="306" r:id="rId24"/>
    <p:sldId id="282" r:id="rId25"/>
    <p:sldId id="280" r:id="rId26"/>
    <p:sldId id="285" r:id="rId27"/>
    <p:sldId id="284" r:id="rId28"/>
    <p:sldId id="288" r:id="rId29"/>
    <p:sldId id="307" r:id="rId30"/>
    <p:sldId id="287" r:id="rId31"/>
    <p:sldId id="286" r:id="rId32"/>
    <p:sldId id="290" r:id="rId33"/>
    <p:sldId id="289" r:id="rId34"/>
    <p:sldId id="292" r:id="rId35"/>
    <p:sldId id="291" r:id="rId36"/>
    <p:sldId id="283" r:id="rId37"/>
    <p:sldId id="293" r:id="rId38"/>
    <p:sldId id="296" r:id="rId39"/>
    <p:sldId id="298" r:id="rId40"/>
    <p:sldId id="297" r:id="rId41"/>
    <p:sldId id="308" r:id="rId42"/>
    <p:sldId id="300" r:id="rId43"/>
    <p:sldId id="299" r:id="rId44"/>
    <p:sldId id="301" r:id="rId45"/>
    <p:sldId id="295" r:id="rId46"/>
    <p:sldId id="29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4C6-4ECF-4E1E-BAAC-A36900DE8C2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2BF2-D7BB-4E6D-A9B4-B0DA4428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4C6-4ECF-4E1E-BAAC-A36900DE8C2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2BF2-D7BB-4E6D-A9B4-B0DA4428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4C6-4ECF-4E1E-BAAC-A36900DE8C2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2BF2-D7BB-4E6D-A9B4-B0DA4428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1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4C6-4ECF-4E1E-BAAC-A36900DE8C2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2BF2-D7BB-4E6D-A9B4-B0DA4428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4C6-4ECF-4E1E-BAAC-A36900DE8C2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2BF2-D7BB-4E6D-A9B4-B0DA4428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2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4C6-4ECF-4E1E-BAAC-A36900DE8C2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2BF2-D7BB-4E6D-A9B4-B0DA4428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3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4C6-4ECF-4E1E-BAAC-A36900DE8C2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2BF2-D7BB-4E6D-A9B4-B0DA4428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5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4C6-4ECF-4E1E-BAAC-A36900DE8C2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2BF2-D7BB-4E6D-A9B4-B0DA4428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0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4C6-4ECF-4E1E-BAAC-A36900DE8C2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2BF2-D7BB-4E6D-A9B4-B0DA4428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4C6-4ECF-4E1E-BAAC-A36900DE8C2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2BF2-D7BB-4E6D-A9B4-B0DA4428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2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FD4C6-4ECF-4E1E-BAAC-A36900DE8C2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82BF2-D7BB-4E6D-A9B4-B0DA4428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0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FD4C6-4ECF-4E1E-BAAC-A36900DE8C28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82BF2-D7BB-4E6D-A9B4-B0DA44288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8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3942" y="127226"/>
            <a:ext cx="8760542" cy="102282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2060"/>
                </a:solidFill>
              </a:rPr>
              <a:t>轮回痛苦总复习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053" y="1732936"/>
            <a:ext cx="10486104" cy="3524864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>
                <a:solidFill>
                  <a:srgbClr val="002060"/>
                </a:solidFill>
              </a:rPr>
              <a:t>提纲：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algn="just"/>
            <a:r>
              <a:rPr lang="en-US" altLang="zh-CN" dirty="0" smtClean="0">
                <a:solidFill>
                  <a:srgbClr val="002060"/>
                </a:solidFill>
              </a:rPr>
              <a:t>1.</a:t>
            </a:r>
            <a:r>
              <a:rPr lang="zh-CN" altLang="en-US" dirty="0" smtClean="0">
                <a:solidFill>
                  <a:srgbClr val="002060"/>
                </a:solidFill>
              </a:rPr>
              <a:t>总述上师言教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algn="just"/>
            <a:r>
              <a:rPr lang="en-US" altLang="zh-CN" dirty="0" smtClean="0">
                <a:solidFill>
                  <a:srgbClr val="002060"/>
                </a:solidFill>
              </a:rPr>
              <a:t>2.</a:t>
            </a:r>
            <a:r>
              <a:rPr lang="zh-CN" altLang="en-US" dirty="0" smtClean="0">
                <a:solidFill>
                  <a:srgbClr val="002060"/>
                </a:solidFill>
              </a:rPr>
              <a:t>参考益西上师的轮回痛苦总思维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1" y="178846"/>
            <a:ext cx="582562" cy="7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18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（</a:t>
            </a:r>
            <a:r>
              <a:rPr lang="en-US" sz="1800" dirty="0"/>
              <a:t>2</a:t>
            </a:r>
            <a:r>
              <a:rPr lang="zh-CN" altLang="en-US" sz="1800" dirty="0"/>
              <a:t>）知苦退除耽著　分二：</a:t>
            </a:r>
            <a:r>
              <a:rPr lang="en-US" sz="1800" dirty="0"/>
              <a:t>1</a:t>
            </a:r>
            <a:r>
              <a:rPr lang="zh-CN" altLang="en-US" sz="1800" dirty="0"/>
              <a:t>）由人天对比观发生生天意乐而励力修行；</a:t>
            </a:r>
            <a:r>
              <a:rPr lang="en-US" sz="1800" dirty="0"/>
              <a:t>2</a:t>
            </a:r>
            <a:r>
              <a:rPr lang="zh-CN" altLang="en-US" sz="1800" dirty="0"/>
              <a:t>）了知生天终究堕落全无实义，由此发生出离意乐。</a:t>
            </a:r>
            <a:endParaRPr lang="en-US" sz="1800" dirty="0"/>
          </a:p>
          <a:p>
            <a:r>
              <a:rPr lang="en-US" sz="1800" dirty="0"/>
              <a:t>1</a:t>
            </a:r>
            <a:r>
              <a:rPr lang="zh-CN" altLang="en-US" sz="1800" dirty="0"/>
              <a:t>）由人天对比观发生生天意乐而励力修</a:t>
            </a:r>
            <a:r>
              <a:rPr lang="zh-CN" altLang="en-US" sz="1800" dirty="0" smtClean="0"/>
              <a:t>行</a:t>
            </a:r>
            <a:endParaRPr lang="en-US" altLang="zh-CN" sz="1800" dirty="0" smtClean="0"/>
          </a:p>
          <a:p>
            <a:r>
              <a:rPr lang="zh-CN" altLang="en-US" sz="1800" b="1" dirty="0"/>
              <a:t>难陀喜乐而返，至世尊前，世尊问：“汝见天境乎？”答言：“已见。”佛说：“诸天女与汝妻孰美？”答曰：“众天女较我妻为美，有如前见瞎眼雌猴与孙陀罗的尔许差别。”返回人境，难陀护真实戒而住，</a:t>
            </a:r>
            <a:endParaRPr lang="en-US" sz="1800" dirty="0"/>
          </a:p>
          <a:p>
            <a:endParaRPr lang="en-US" sz="1800" dirty="0"/>
          </a:p>
          <a:p>
            <a:r>
              <a:rPr lang="zh-CN" altLang="en-US" sz="1800" dirty="0" smtClean="0"/>
              <a:t>②</a:t>
            </a:r>
            <a:r>
              <a:rPr lang="zh-CN" altLang="en-US" sz="1800" dirty="0"/>
              <a:t>由观地狱亲见生天福尽仍堕地狱，发起真实出离</a:t>
            </a:r>
            <a:r>
              <a:rPr lang="zh-CN" altLang="en-US" sz="1800" dirty="0" smtClean="0"/>
              <a:t>心</a:t>
            </a:r>
            <a:endParaRPr lang="en-US" altLang="zh-CN" sz="1800" dirty="0" smtClean="0"/>
          </a:p>
          <a:p>
            <a:r>
              <a:rPr lang="zh-CN" altLang="en-US" sz="1800" b="1" dirty="0"/>
              <a:t>难陀至彼等处而观，得见一切地狱之处。复见一方一空镬中，火焰摇曳炽燃，许多狱卒围绕站立。问此镬中为何无有有情，回答：“佛弟难陀励力求取天乐而护戒，当生天中，受用安乐，善果既尽，则生此处。”惊惧而返，</a:t>
            </a:r>
            <a:endParaRPr lang="en-US" sz="1800" dirty="0"/>
          </a:p>
          <a:p>
            <a:r>
              <a:rPr lang="zh-CN" altLang="en-US" sz="1800" b="1" dirty="0"/>
              <a:t>因亲见地狱故，于诸学处纵微细分亦不违犯，故世尊赞说为善护根门第一。</a:t>
            </a:r>
            <a:endParaRPr lang="en-US" sz="1800" dirty="0"/>
          </a:p>
          <a:p>
            <a:endParaRPr lang="en-US" sz="1800" dirty="0"/>
          </a:p>
          <a:p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4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一、画生死轮的缘起</a:t>
            </a:r>
            <a:endParaRPr lang="en-US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zh-CN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238" y="88489"/>
            <a:ext cx="5766619" cy="666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3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一、画生死轮的缘起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在</a:t>
            </a:r>
            <a:r>
              <a:rPr lang="en-US" altLang="zh-CN" sz="1800" dirty="0"/>
              <a:t>《</a:t>
            </a:r>
            <a:r>
              <a:rPr lang="zh-CN" altLang="en-US" sz="1800" dirty="0"/>
              <a:t>毗奈耶</a:t>
            </a:r>
            <a:r>
              <a:rPr lang="en-US" altLang="zh-CN" sz="1800" dirty="0"/>
              <a:t>》</a:t>
            </a:r>
            <a:r>
              <a:rPr lang="zh-CN" altLang="en-US" sz="1800" dirty="0"/>
              <a:t>的圣教里讲到，佛在世时，佛弟子中的第一双，所谓智慧第一的舍利子尊者和神通第一的目犍连尊者，常常去五趣中游观，也就是到六道里面到处走。他们游观以后回到南瞻部洲，就会给四众讲说六道里的苦。当时如果有不乐梵行者，四众就会把他们交给第一双作教诲。第一双接受了这些懈怠者之后，就给他们讲轮回的苦。他们得了教授以后，知道轮回很苦，就开始爱乐梵行，以此都能证得殊胜的功德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当时，佛见到这个现象就问阿难，阿难说这是第一双教导得好。佛说，他们是以现量所见作很亲切的教导，效果很好，但是在一切时候、一切地方不可能都有像第一双这样的教师，如果没有第一双现身说法，就应当在寺院的门屋下画生死轮，分成五分，周围要画十二缘起流转还灭图，以这种表示使四众引发和滋润出离的道心。佛又告诉阿难，说我现在就敕令诸比丘在寺院的门屋下画生死轮，之后应当差遣比丘在门屋下坐，给来往的人们、诸婆罗门等指示生死轮转的因缘。从那时起，就兴起了画生死轮的做法。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39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/>
              <a:t>二、总示生死轮的涵义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 </a:t>
            </a:r>
            <a:r>
              <a:rPr lang="zh-CN" altLang="en-US" sz="1800" dirty="0"/>
              <a:t>“生死轮”全称是“五分轮回表示图”，它图解了轮回的涵义。由这个完整讲述四谛教法的表示，我们能很明显地从总体上认识轮回的苦相，以及发起要从中出离的意乐。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所谓的“五分”，是指它有五个组成部分。核心部分画了鸡、蛇、猪三种表征的相，表达了轮回的根源。第二部分，紧挨着的一圈画了黑白两个半环，表达由此发生的总的中有状况。第三部分，在两个半环里具体画了三恶趣和三善趣的中有特相。第四部分，在黑白圈的外圈描绘了轮回的处所</a:t>
            </a:r>
            <a:r>
              <a:rPr lang="en-US" altLang="zh-CN" sz="1800" dirty="0"/>
              <a:t>——</a:t>
            </a:r>
            <a:r>
              <a:rPr lang="zh-CN" altLang="en-US" sz="1800" dirty="0"/>
              <a:t>六道的情形，分成六格画了六道代表性的苦相。第五部分，也就是最外圈，画了十二缘起支的表示图，用图解的方式分别指示十二支的涵义，以及以前支生后支的缘起之义。这个五分的生死轮被阎罗王用口咬住、手攫住和双膝夹住，表示一切的六道众生，下至地狱上至有顶都在死魔的掌控之中。也就是，只要没有断除生死的因，就无法脱出生死之轮，以缘起律有因必有果故，将相续不断地在轮回里受生，一直处在这样的苦圈当中。以上的这些表达了苦谛和集谛的内涵。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在生死轮外面画有十二缘起的还灭，指示道谛和灭谛的内涵。左上方的月亮表示寂灭了苦因、苦果的灭谛，在右上方，佛以手指向两段偈文和月轮，这是表示按照偈中的教</a:t>
            </a:r>
            <a:r>
              <a:rPr lang="zh-CN" altLang="en-US" sz="1800" dirty="0" smtClean="0"/>
              <a:t>法</a:t>
            </a:r>
            <a:r>
              <a:rPr lang="zh-CN" altLang="en-US" sz="1800" dirty="0"/>
              <a:t>这是表示按照偈中的教法行持的话，最终能如佛一样达到月之清凉般诸苦寂灭的涅槃境界。两首偈是：“汝当求出离，于佛教勤修，降伏生死军，如象摧草舍，于此法律中，常为不放逸，能竭烦恼海，当尽苦边际。”此偈说明了以出离心摄持的断集除苦的道谛及灭谛的内涵。也就是劝导说，你应当寻求从这个大苦海中出离，对于佛所指示的解脱道教法精勤地修习，来降伏生死魔军，就像大象摧跨草房那样。在这法律中如果能时常不放逸地勤修，那决定能竭尽烦恼之海，当苦因的烦恼穷尽的时候，就会到达苦的边际，从此就再也没有苦了。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/>
              <a:t>三、具体地思惟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（一）第一部分：轮回的核心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生死轮的中央画着鸡、蛇、猪，表示众生内心的贪、嗔、痴三毒，这是轮回核心的动力根源。其中鸡是贪欲的象征；蛇是嗔恚的表达，因为它一被触及到，就非常忿恚地要咬人；猪是愚痴的表达。而且，猪咬着鸡和蛇不放，这是表示如果执著有我，在遇可意境时就会贪著不舍，遇不可意境马上发生忿恚。只要执定有我的大痴心没有破除，就会一直处在由我执发生烦恼的状态里，没法脱出，所以用咬来表示。其他的烦恼也一样。比如因为执定有我，一旦我有功德等时，就感觉我比别人高，生起骄慢，当我不如人的时候，就会发生嫉妒，没法忍受。像这样，一旦执著私我，心就不平等，把此外的都立为他方，然后就要跟人去竞逐、比较、斗争等等。诸如此类，都是表示自我的贪婪性、嗔恚性、骄慢性、嫉妒性、散乱性等等。就是从这个私我的执著里，发生了无数的不寂静状态，这些统统是烦恼，它是轮回的动力根源。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像这样，只要存在三毒为主的烦恼，就会造下各种黑白有漏业；以有漏业的力量就会继续受生，也就是在死的时候是不会出轮回的，一定会出现两种中有的状况，因此，接着就有第二部分的思惟。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（二）第二部分：中有的类型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第二圈画的是总的中有状况，以一黑一白两个半环来表示。善重的往上，恶重的往下，处在中有的轮回圈里无非是这两种类型。而且都是在圈内，这表示超不出生死，没法摆脱。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（三）第三部分：具体的中有之相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第三部分，在黑白两环里具体画出了中有的形态。黑半环里画的是后世受生为旁生、饿鬼、地狱有情的中有，白半环里画的是后世受生为人、阿修罗、天的中有。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前一世的神识离体以后就进入了中有状态，中有的形态是由善恶业变现的。假使造了恶，由于恶性的业力都是沉重的、往下堕的，因此它的形态就是黑色、头向下、往下走的，这里画的是三恶趣的中有。如果行了善，以行善的正气就会发生向上的势力，因此中有的形态是白色或者晴明色、头向上、往上走的，后世会生到人、阿修罗、天三善趣中。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716" y="6228563"/>
            <a:ext cx="385916" cy="48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37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（</a:t>
            </a:r>
            <a:r>
              <a:rPr lang="zh-CN" altLang="en-US" sz="1800" dirty="0"/>
              <a:t>四）第四部分：六道的情形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经过中有之后将受生在哪里呢？那里面的境况如何呢？要知道，在没有出离心和无我慧的情况下，从无始以来一直到今天为止，决定只会在六道范畴里轮转，六道以外无漏的道和果是不可能去的。</a:t>
            </a:r>
            <a:endParaRPr lang="en-US" sz="1800" dirty="0"/>
          </a:p>
          <a:p>
            <a:r>
              <a:rPr lang="zh-CN" altLang="en-US" sz="1800" dirty="0"/>
              <a:t>佛在经教中详细揭示了六道的状况，里面的任何一处都无不是苦。比如，按照</a:t>
            </a:r>
            <a:r>
              <a:rPr lang="en-US" altLang="zh-CN" sz="1800" dirty="0"/>
              <a:t>《</a:t>
            </a:r>
            <a:r>
              <a:rPr lang="zh-CN" altLang="en-US" sz="1800" dirty="0"/>
              <a:t>念处经</a:t>
            </a:r>
            <a:r>
              <a:rPr lang="en-US" altLang="zh-CN" sz="1800" dirty="0"/>
              <a:t>》</a:t>
            </a:r>
            <a:r>
              <a:rPr lang="zh-CN" altLang="en-US" sz="1800" dirty="0"/>
              <a:t>去看，在这六个区域里，三恶趣是非常苦的。地狱有寒热等非常猛利的苦，饿鬼有被饥渴逼恼等苦，旁生有役使或者互相吞啖等苦。这三个地方是纯苦的，所以，一般说到三恶趣就是以苦苦为主。再者，假使有一些善业，生到三个善趣里，又是怎样的情形呢？如果受生为人，就像</a:t>
            </a:r>
            <a:r>
              <a:rPr lang="en-US" altLang="zh-CN" sz="1800" dirty="0"/>
              <a:t>《</a:t>
            </a:r>
            <a:r>
              <a:rPr lang="zh-CN" altLang="en-US" sz="1800" dirty="0"/>
              <a:t>入胎经</a:t>
            </a:r>
            <a:r>
              <a:rPr lang="en-US" altLang="zh-CN" sz="1800" dirty="0"/>
              <a:t>》</a:t>
            </a:r>
            <a:r>
              <a:rPr lang="zh-CN" altLang="en-US" sz="1800" dirty="0"/>
              <a:t>里揭示的那样，一直处在八苦当中，从生至死无不是苦。尤其生在娑婆世界南瞻部洲五浊炽盛的末法时期，寿命非常短。最开始有住胎、出胎的苦。长大后有各种谋生的苦。处在人群当中难免有怨憎会、爱别离、求不得等的苦。又常常处在生病的苦中，接着很快就老，很快就死，八十年左右如同朝露，一下子就没有了。能很明显地看到，人就处在这种苦境里。假使生在修罗界，按照</a:t>
            </a:r>
            <a:r>
              <a:rPr lang="en-US" altLang="zh-CN" sz="1800" dirty="0"/>
              <a:t>《</a:t>
            </a:r>
            <a:r>
              <a:rPr lang="zh-CN" altLang="en-US" sz="1800" dirty="0"/>
              <a:t>念处经</a:t>
            </a:r>
            <a:r>
              <a:rPr lang="en-US" altLang="zh-CN" sz="1800" dirty="0"/>
              <a:t>》</a:t>
            </a:r>
            <a:r>
              <a:rPr lang="zh-CN" altLang="en-US" sz="1800" dirty="0"/>
              <a:t>所说，他们虽然很富足，但是由于嫉妒、斗争，也是有非常大的苦，尽其一生都没法摆脱这种习性的障碍，不断地在斗争。再说，生在天界的话，虽然很享乐，但是有非常大的放逸之苦。欲界善趣的显著特点是坏苦。如果再往上升，升到了上界天，也就是色界、无色界，那里就是以行苦为主。</a:t>
            </a:r>
            <a:endParaRPr lang="en-US" sz="1800" dirty="0"/>
          </a:p>
          <a:p>
            <a:r>
              <a:rPr lang="zh-CN" altLang="en-US" sz="1800" dirty="0"/>
              <a:t>这样看清楚了就知道，绝对不会超出这六处。而且不断地在里面转，身份也不定，苦乐也不定，会出现各种的境况、遭遇等等，有非常多的苦。这样看下来，就要对轮回生厌，只要没断除轮回的根本，就一直被锁在这个圈里出不去。</a:t>
            </a:r>
            <a:endParaRPr lang="en-US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594" y="6206541"/>
            <a:ext cx="474406" cy="59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98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CN" sz="1800" dirty="0" smtClean="0"/>
          </a:p>
          <a:p>
            <a:pPr>
              <a:lnSpc>
                <a:spcPct val="100000"/>
              </a:lnSpc>
            </a:pP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（</a:t>
            </a:r>
            <a:r>
              <a:rPr lang="zh-CN" altLang="en-US" sz="1800" dirty="0"/>
              <a:t>五）第五部分：十二缘起的表示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这一圈里的每一个图表示一个缘起支的涵义，都是指我们心上的事情，心上在因位就属于惑业，在果位就属于苦。而且，任何相邻的两个图之间都有缘起关系，它揭示了“此有则彼有，此生则彼生”的缘起之义，绝不是无因或者邪因而生。由于杂染缘起的这些链子一直没法截断，因不断地在提供，果不断地在出现，因此，所谓的轮回就这样不断地循环下去，这就是我们目前的处境。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如果知道这一点，就知道轮回在不断地繁衍，发展出来的是一个接一个的苦，由此就会对它生厌患。这样转来转去有什么意思？天天都是搞生死的事情，天天都在滋润生死的因。之后会发现，一重生死还没完的时候，又集起了无数重的缘起链。就像这样，会明显地了解到轮回无比复杂。这样的话，如果不修解脱道，幻想突然之间出现一个机会，轮回没有了，往后肯定很光明等等，这只是愚痴不了解缘起的表现。实际上，认识缘起就会知道，一切都要靠自己。自己心上如果没有顺应缘起去做，光是凭着一种想象、幻想，或者指望别人能够一下子一口气把你的轮回吹掉，这个就很幼稚。因此，懂了十二缘起以后，就会认真地在自己心上修。而且会更加认识到此生的可贵，因为从无始以来，无数生都困在这样的锁链当中，而此生得到的暇满身具有修道从中脱离的机会。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594" y="6206541"/>
            <a:ext cx="474406" cy="59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8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1</a:t>
            </a:r>
            <a:r>
              <a:rPr lang="zh-CN" altLang="en-US" sz="1800" dirty="0"/>
              <a:t>、无明支</a:t>
            </a:r>
            <a:r>
              <a:rPr lang="en-US" altLang="zh-CN" sz="1800" dirty="0"/>
              <a:t>——</a:t>
            </a:r>
            <a:r>
              <a:rPr lang="zh-CN" altLang="en-US" sz="1800" dirty="0"/>
              <a:t>行动盲人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第一支无明用行动的盲人来表示。这个盲人代表我们自己，因为我们一直处在非常大的愚蒙当中，不见业果和无我，也就是有业果愚和无我真实义愚。从直接表述的状况来说，不知道无我，处处以为有个自我；没见到业果天理，处处以为可以自由，像这样，将“自我”和“自由”死死地认定在心，无可拔除，这就是愚痴深重的相。所以，第一个状态就是，我们时时都在盲目中行进，却自以为非常地对，这是众生非常大的愚痴颠倒病。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2</a:t>
            </a:r>
            <a:r>
              <a:rPr lang="zh-CN" altLang="en-US" sz="1800" dirty="0"/>
              <a:t>、行支</a:t>
            </a:r>
            <a:r>
              <a:rPr lang="en-US" altLang="zh-CN" sz="1800" dirty="0"/>
              <a:t>——</a:t>
            </a:r>
            <a:r>
              <a:rPr lang="zh-CN" altLang="en-US" sz="1800" dirty="0"/>
              <a:t>勤作陶工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接着要认识，以第一支无明为缘会出现第二支行，行用勤作的陶工来表示。这个陶工每天从早到晚不断地做各种陶器，这是表造作之义。“行”，就是行动，为什么以无明为缘，一定会出现三界中的行，或者各种往三界里走的行动呢？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可以大分为两个方面。首先，假使有业果愚，那么在自我和自由的两种认定下，就会肆无忌惮地造各种非福业，也就是身口意会去作各种不好的业行。他没有什么约束，也不畏惧天理，这样的话，一方面为了我要求乐，另一方面又没有因果见，那就会肆意妄为，以此发生的就是堕落恶趣的有漏恶行。再者，假使产生了业果见，破掉了业果愚，但是基于对于无我真实义的愚蒙，以为有我，而且三界里有真实的乐，那么就会为了我得到乐而以合法的方式来进行，也就是他会去修很多福业。然而单单修福是不会出生死的，他以修福的力量会在生死中往上走，也就是生到善趣</a:t>
            </a:r>
            <a:r>
              <a:rPr lang="en-US" altLang="zh-CN" sz="1800" dirty="0"/>
              <a:t>——</a:t>
            </a:r>
            <a:r>
              <a:rPr lang="zh-CN" altLang="en-US" sz="1800" dirty="0"/>
              <a:t>人、修罗或者欲天当中。如果厌弃欲界，认为欲界的乐很小，很快就没有了，想求一个长治久安，也就是想：如果住在定中，在极长的时间里连一点妄动也没有，这就是真正的安乐吧？这样的话，为了自我得到上界的乐，他就会勤修不动业，以不动业的势力将受生在色界或无色界里。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就像这样，都是以瞎子般的无明，自以为是，认为我的方式肯定对，这一条路肯定好，由此就发生各种为自我求乐的造作，这就像那个陶工。而且整天都以这种见解支配，去作很多的业行。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32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3</a:t>
            </a:r>
            <a:r>
              <a:rPr lang="zh-CN" altLang="en-US" sz="1800" dirty="0"/>
              <a:t>、识支</a:t>
            </a:r>
            <a:r>
              <a:rPr lang="en-US" altLang="zh-CN" sz="1800" dirty="0"/>
              <a:t>——</a:t>
            </a:r>
            <a:r>
              <a:rPr lang="zh-CN" altLang="en-US" sz="1800" dirty="0"/>
              <a:t>速到猿猴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以行为缘会出现第三支识，识以不断跳跃、迅速到达目的地的猿猴来表示。识又有两种：一、因位识，指最初造业时，第二刹那在识田中熏建的种子，也叫“种子识”；二、果位识，经过若干时间后，当种子成熟时就到了异熟识的分位，也就是受生前一刹那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我们的心识状态都是由因缘造成的，它叫“妄心”，它是从哪里来的呢？当然不是别人给的，也不是凭空出现的，而是由于不断地造作业行，就一定会在心中熏建习气，造什么业就是什么样的识。它最开始是一种气氛，有一种影响力，如果没有遮止而且不断滋润，逐渐地就会发展成熟，到了成熟时就会出现一个具相的果位识。譬如一个人专门偷盗，当他建立偷盗习气的时候，就处在种子识位；到了某个时候发展成熟就要被判下去，那时在那个识上一下子会变出饿鬼等的恶趣景象，这就是果位识。又好比“日有所思，夜有所梦”，如果白天做某件事情的时候非常执著的话，那熏的习气就很强，到了梦里就会现出来。像这样，都是由于行为造成的，而不是无因出现，由此可以认识以行为缘生识。图里面用猿猴来表示，这是指果位识一经成熟，以它变现的力量一刹那间就牵到了三界的生处里，无论往上往下，都是以这个果位识的力量瞬间就受生了。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832" y="6335469"/>
            <a:ext cx="371168" cy="46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18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4</a:t>
            </a:r>
            <a:r>
              <a:rPr lang="zh-CN" altLang="en-US" sz="1800" dirty="0"/>
              <a:t>、名色支</a:t>
            </a:r>
            <a:r>
              <a:rPr lang="en-US" altLang="zh-CN" sz="1800" dirty="0"/>
              <a:t>——</a:t>
            </a:r>
            <a:r>
              <a:rPr lang="zh-CN" altLang="en-US" sz="1800" dirty="0"/>
              <a:t>众人乘船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接下来以识为缘会出名色，图中以众人乘船来表示。按照人类的情形来说，在中有出现了业识，又有父母行房的因缘，识一刹那入到精血里，这时就合成了第四支</a:t>
            </a:r>
            <a:r>
              <a:rPr lang="en-US" altLang="zh-CN" sz="1800" dirty="0"/>
              <a:t>——</a:t>
            </a:r>
            <a:r>
              <a:rPr lang="zh-CN" altLang="en-US" sz="1800" dirty="0"/>
              <a:t>名色。这就是受胎的初始之位，它并不是无因而来的。今天的各种断灭见认为前面没有心识，没有前生，受精之后忽然就出现心识了，这叫“从物质出精神”“从色法出心法”，更荒唐的会说心识是一种物质的形态等等。这些都是愚痴的谬见，实际上识要取精血，这样一和合就形成了名色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表示图是众人乘船，人表示心，船表示色，又好比旅客坐在车上或者住在房里等等，都是表示识找到了身体，住在精血里。为什么以众人乘船来表示呢？它表的是和合之相。船表示色蕴，几个人表示受、想、行、识四种名蕴。新一期的蕴是身心和合体。众人所表示的四个心法的蕴，一定要乘在船所表示的色法上面，人才能往前运行，也就是识要托色体才能发展。再者，船要由人操纵才能行进，这表示色法的精血要由识摄持，才会一个七一个七逐渐地演变，成就胎身，乃至出生之后出现老、病、死等的一系列历程。假使识离开了身体，那这个身体就变成尸体了，这上面各种活体的现相就不会再有了，比如打不知痛等等，再也不会发生各种心理的状况和生理的状况。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0832" y="6335469"/>
            <a:ext cx="371168" cy="46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1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7748" y="317090"/>
            <a:ext cx="8996516" cy="43507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2060"/>
                </a:solidFill>
              </a:rPr>
              <a:t>轮回痛苦总复习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852" y="958645"/>
            <a:ext cx="11761838" cy="562651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所有的大乘佛教终极目标“利益众生”，（菩提心是一个高难度的课程，往这个方向努力）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060"/>
                </a:solidFill>
              </a:rPr>
              <a:t>听课</a:t>
            </a:r>
            <a:r>
              <a:rPr lang="zh-CN" altLang="en-US" sz="2000" dirty="0" smtClean="0">
                <a:solidFill>
                  <a:srgbClr val="002060"/>
                </a:solidFill>
              </a:rPr>
              <a:t>前要发菩提心，生存的目标生生世世的目标，下决心。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060"/>
                </a:solidFill>
              </a:rPr>
              <a:t>如</a:t>
            </a:r>
            <a:r>
              <a:rPr lang="zh-CN" altLang="en-US" sz="2000" dirty="0" smtClean="0">
                <a:solidFill>
                  <a:srgbClr val="002060"/>
                </a:solidFill>
              </a:rPr>
              <a:t>何度众生，自己先成佛。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002060"/>
                </a:solidFill>
              </a:rPr>
              <a:t>创造条件：首先学习，学习修行的方法。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060"/>
                </a:solidFill>
              </a:rPr>
              <a:t>所有的修行的基础就是出离心。（念咒，诵经是为了什么呢？）第一个目标：出离心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060"/>
                </a:solidFill>
              </a:rPr>
              <a:t>出离心四个（人生难得，无常，）这两个的结果是</a:t>
            </a:r>
            <a:r>
              <a:rPr lang="en-US" altLang="zh-CN" sz="2000" dirty="0">
                <a:solidFill>
                  <a:srgbClr val="002060"/>
                </a:solidFill>
              </a:rPr>
              <a:t>——</a:t>
            </a:r>
            <a:r>
              <a:rPr lang="zh-CN" altLang="en-US" sz="2000" dirty="0">
                <a:solidFill>
                  <a:srgbClr val="002060"/>
                </a:solidFill>
              </a:rPr>
              <a:t>让我们不要太过度的眷念现世，让我们有一个明确自己的目标。自己给自己考试。（我们自己最了解自己）重点是修行，修行应该有一个结果，看得见摸得着的结果，我们自身的改变。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060"/>
                </a:solidFill>
              </a:rPr>
              <a:t>（有没有觉得自己的生命难得？有没有感受到这个人身随时容易失去？）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060"/>
                </a:solidFill>
              </a:rPr>
              <a:t>认识到：我们应该去追求一个永恒的有意义的事情</a:t>
            </a:r>
            <a:r>
              <a:rPr lang="zh-CN" altLang="en-US" sz="2000" dirty="0" smtClean="0">
                <a:solidFill>
                  <a:srgbClr val="002060"/>
                </a:solidFill>
              </a:rPr>
              <a:t>。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060"/>
                </a:solidFill>
              </a:rPr>
              <a:t>第</a:t>
            </a:r>
            <a:r>
              <a:rPr lang="zh-CN" altLang="en-US" sz="2000" dirty="0" smtClean="0">
                <a:solidFill>
                  <a:srgbClr val="002060"/>
                </a:solidFill>
              </a:rPr>
              <a:t>三个修法：轮回的过患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060"/>
                </a:solidFill>
              </a:rPr>
              <a:t>佛告诉我们要全面的去了解轮回的痛苦。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2060"/>
                </a:solidFill>
              </a:rPr>
              <a:t>六道的各个痛苦，就像我们五个人在同一房间睡觉，然而我们谁也看不到谁的梦，中间有隔阂，我们要去了解，先知先觉，做好准备去面对。</a:t>
            </a:r>
            <a:endParaRPr lang="en-US" altLang="zh-CN" sz="2000" dirty="0">
              <a:solidFill>
                <a:srgbClr val="00206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algn="just"/>
            <a:endParaRPr lang="en-US" altLang="zh-CN" sz="2000" dirty="0">
              <a:solidFill>
                <a:srgbClr val="002060"/>
              </a:solidFill>
            </a:endParaRPr>
          </a:p>
          <a:p>
            <a:pPr algn="just"/>
            <a:endParaRPr lang="en-US" altLang="zh-CN" sz="2000" dirty="0">
              <a:solidFill>
                <a:srgbClr val="002060"/>
              </a:solidFill>
            </a:endParaRPr>
          </a:p>
          <a:p>
            <a:pPr algn="just"/>
            <a:endParaRPr lang="en-US" sz="2000" dirty="0">
              <a:solidFill>
                <a:srgbClr val="002060"/>
              </a:solidFill>
            </a:endParaRPr>
          </a:p>
          <a:p>
            <a:pPr algn="just"/>
            <a:endParaRPr lang="en-US" altLang="zh-CN" sz="2000" dirty="0" smtClean="0">
              <a:solidFill>
                <a:srgbClr val="002060"/>
              </a:solidFill>
            </a:endParaRPr>
          </a:p>
          <a:p>
            <a:pPr algn="just"/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1" y="178846"/>
            <a:ext cx="582562" cy="7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9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5</a:t>
            </a:r>
            <a:r>
              <a:rPr lang="zh-CN" altLang="en-US" sz="1800" dirty="0"/>
              <a:t>、六处支</a:t>
            </a:r>
            <a:r>
              <a:rPr lang="en-US" altLang="zh-CN" sz="1800" dirty="0"/>
              <a:t>——</a:t>
            </a:r>
            <a:r>
              <a:rPr lang="zh-CN" altLang="en-US" sz="1800" dirty="0"/>
              <a:t>六窗空屋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接着由名色为缘将出现六处，图中以具六扇窗户的空屋来表示。名色指受生的最初位，如种子，六处指六根完具的身体，如同果实。如何由名色出生六处呢？要知道，具六根的根身不会无因而来，它决定是由种子而来。也就是，识摄持了精血后就出现了名色位，这是身心和合的最初位。之后就像</a:t>
            </a:r>
            <a:r>
              <a:rPr lang="en-US" altLang="zh-CN" sz="1800" dirty="0"/>
              <a:t>《</a:t>
            </a:r>
            <a:r>
              <a:rPr lang="zh-CN" altLang="en-US" sz="1800" dirty="0"/>
              <a:t>入胎经</a:t>
            </a:r>
            <a:r>
              <a:rPr lang="en-US" altLang="zh-CN" sz="1800" dirty="0"/>
              <a:t>》</a:t>
            </a:r>
            <a:r>
              <a:rPr lang="zh-CN" altLang="en-US" sz="1800" dirty="0"/>
              <a:t>里所说，由于识已经进到精血里了，而且识携带着过去世的业习，因此在那一个个的时间点上会发生业风，业风一来就开始完成一个个胎身的分位。这样一个七一个七逐渐地演变，到了六个多月的时候就出现了六根完具的胎身，那个时候的六根很明净、很圆满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为什么用六窗空屋来表达呢？其实，这个身体里没有“我”，“我”只是一个妄念，里头是空的。开了六个窗户，就表示到了缘起成熟、制造出作品的分位，此时眼根开了、耳根开了等等，就像开了六个窗户开始跟外境相接一样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6</a:t>
            </a:r>
            <a:r>
              <a:rPr lang="zh-CN" altLang="en-US" sz="1800" dirty="0"/>
              <a:t>、触支</a:t>
            </a:r>
            <a:r>
              <a:rPr lang="en-US" altLang="zh-CN" sz="1800" dirty="0"/>
              <a:t>——</a:t>
            </a:r>
            <a:r>
              <a:rPr lang="zh-CN" altLang="en-US" sz="1800" dirty="0"/>
              <a:t>男女交合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接着以六处为缘会发生触，图中以男女交合来表示。“触”是接触之义，指根境识三者和合生起了分别，这是广义的触。我们平常说的触是指用手去接触东西，但是广义来说，比如已经听到声音发生了分别，就叫做“触”，或者鼻根嗅到了香，产生这是香、这是臭等的分别也是触。就像这样，根境识三者和合产生了心，就叫接触到境界了。触当然是以六处为缘出现的，假使六根没开张，那就不会产生触。</a:t>
            </a:r>
            <a:endParaRPr lang="en-US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35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7</a:t>
            </a:r>
            <a:r>
              <a:rPr lang="zh-CN" altLang="en-US" sz="1800" dirty="0"/>
              <a:t>、受支</a:t>
            </a:r>
            <a:r>
              <a:rPr lang="en-US" altLang="zh-CN" sz="1800" dirty="0"/>
              <a:t>——</a:t>
            </a:r>
            <a:r>
              <a:rPr lang="zh-CN" altLang="en-US" sz="1800" dirty="0"/>
              <a:t>剑刺眼球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接着，有了触就要发生受，图中用剑刺眼球来表示，表示触境以后会有明显的感受。我们这个有漏的生命体时时携带着我见，无处不在，所以，当触发生的时候紧接着就有受。触无非是触到可意境、不可意境或中庸境，一触到可意境的时候，就会发生乐受；触到不可意境的时候，就有苦受；触到中庸境的时候，处在舍受当中，这是由触产生受。没有触不会有受，有触立即发生受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8</a:t>
            </a:r>
            <a:r>
              <a:rPr lang="zh-CN" altLang="en-US" sz="1800" dirty="0"/>
              <a:t>、爱支</a:t>
            </a:r>
            <a:r>
              <a:rPr lang="en-US" altLang="zh-CN" sz="1800" dirty="0"/>
              <a:t>——</a:t>
            </a:r>
            <a:r>
              <a:rPr lang="zh-CN" altLang="en-US" sz="1800" dirty="0"/>
              <a:t>贪杯酒鬼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接着，以受为缘就会发生爱，图中用贪杯酒鬼来表示。当发生苦、乐、舍三受的时候，紧接着就会出现爱的倾向。大体可分成两种：如果是乐受，就会发生想跟它不离开的爱，称为“不离爱”；如果是苦受，就会发生想跟它脱离的爱，叫做“乖离爱”。或者说，一个是爱跟那些乐受不离；一个是爱跟那些苦受脱开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这表示作为具有我执的凡夫，当遇境生受的时候，立即发生爱的倾向，这个烦恼状况来得非常迅速、明显而任运。这也可见有受才有爱，没有受不会无缘无故发生爱。不会突然之间爱跟那个不离，爱跟那个脱离，一定是感觉不舒服才想马上脱开，觉得舒服才想不离开。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23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9</a:t>
            </a:r>
            <a:r>
              <a:rPr lang="zh-CN" altLang="en-US" sz="1800" dirty="0"/>
              <a:t>、取支</a:t>
            </a:r>
            <a:r>
              <a:rPr lang="en-US" altLang="zh-CN" sz="1800" dirty="0"/>
              <a:t>——</a:t>
            </a:r>
            <a:r>
              <a:rPr lang="zh-CN" altLang="en-US" sz="1800" dirty="0"/>
              <a:t>猿猴取果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接着，由爱作为因缘会发生取，图中以猿猴取果来表示。以不离爱为例，很喜欢待在那里不离开，这样逐渐地就会发生一种不断地取著，也就是爱的深度发展就是取。就像猿猴吃到香甜的果子时很喜欢，之后就会不由自主地去抓，老是著在那上面，这个就是取著。没有爱就不会有取，好比酒鬼喝第一口酒的时候感觉很舒服、很喜欢，这就是有了爱；之后每天一到那个时间，一定要喝上几杯，否则就浑身难受，这就是出现非常大的取著之心。像这样，对人、对事、对名、对某种物质、对某种活动，先是出现爱，然后上瘾，之后一直要去取它，这就是取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10</a:t>
            </a:r>
            <a:r>
              <a:rPr lang="zh-CN" altLang="en-US" sz="1800" dirty="0"/>
              <a:t>、有支</a:t>
            </a:r>
            <a:r>
              <a:rPr lang="en-US" altLang="zh-CN" sz="1800" dirty="0"/>
              <a:t>——</a:t>
            </a:r>
            <a:r>
              <a:rPr lang="zh-CN" altLang="en-US" sz="1800" dirty="0"/>
              <a:t>怀子孕妇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当爱发展到了取，那就有很大的滋润力量，这样不断地取，就会使得业变得非常有势力，而达到决定感果的地步，为此因立果名就叫做“有”，图中以孕妇来表示。爱、取是使得过去熏下的业习气变得有势力的因缘。如果爱、取两支已经成就，不断滋润的话，一定会发生决定要感后有的业的状况，在因上立果名就叫做“有”。就像孕妇虽然还没生出孩子，但人们会说她已经有了，意思是她已经怀了好几个月，就要生了，虽然还没出来，但是已经有了</a:t>
            </a:r>
            <a:r>
              <a:rPr lang="zh-CN" altLang="en-US" sz="1800" dirty="0" smtClean="0"/>
              <a:t>。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95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11</a:t>
            </a:r>
            <a:r>
              <a:rPr lang="zh-CN" altLang="en-US" sz="1800" dirty="0"/>
              <a:t>、生支</a:t>
            </a:r>
            <a:r>
              <a:rPr lang="en-US" altLang="zh-CN" sz="1800" dirty="0"/>
              <a:t>——</a:t>
            </a:r>
            <a:r>
              <a:rPr lang="zh-CN" altLang="en-US" sz="1800" dirty="0"/>
              <a:t>妇女分娩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以有为因缘就会出现生，图中以妇女分娩来表示。当业势力已经到那个阶位的时候，那就无法遮免要生果了，好比庄稼已经到了成熟位，后一刹那就必然出现粮食。那么以业力的驱使就会在某个轮回的生处里取得一个蕴身，就像妇女分娩一样，已经到了产时，自然就生出来了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这里要知道，由于有就会出现生，生是指下一个生死蕴的出现。我们说某个东西生了，就是指它出现了。比如，过去造了恶业，现在就变成一头呆头呆脑的旁生，这就是生了，旁生的蕴出现了。或者过去造的悭吝业太大，出现了一个披头散发、瘦骨嶙峋的鬼，生出了饿鬼的蕴。诸如此类，轮回里的所有生命状态，就是由叫做“有”的业势力变现出来的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12</a:t>
            </a:r>
            <a:r>
              <a:rPr lang="zh-CN" altLang="en-US" sz="1800" dirty="0"/>
              <a:t>、老死支</a:t>
            </a:r>
            <a:r>
              <a:rPr lang="en-US" altLang="zh-CN" sz="1800" dirty="0"/>
              <a:t>——</a:t>
            </a:r>
            <a:r>
              <a:rPr lang="zh-CN" altLang="en-US" sz="1800" dirty="0"/>
              <a:t>背尸老人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既然生了，就会在这个蕴体上出现老和死，图中以背着尸体的老人来表示。就好比一个种子，既然已经开出了一朵花，那必然就有这朵花的枯萎、凋谢。同样，引业和满业的势力刹那刹那都在变出新的苦蕴现相，但它毕竟是有限的，因此在若干个时期过后，这个蕴体会到达成熟位，那时就进入了六根全面衰退的阶段，叫做“老”。当这个蕴老到了尽头，无法继续相续下去了，这时同分的蕴体就会舍弃，这就是死。缘起图上表示为背尸体的老者。也就是从刚生出来的小娃娃，逐渐地已经变成老态龙钟的老人，这个老人背负着一具沉重的尸体，表示他最终就会成为尸体。像这样，三界里任何生出来的蕴，以它作为因，最终都要出现老、死的状况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老死以后又会转入下一轮，还是按照以上十二个支分继续循环下去。只要因上的无明没截断，能滋润的爱、取没脱开，那将无休无止地转生死轮。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91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十二缘起</a:t>
            </a:r>
            <a:endParaRPr lang="en-US" sz="1800" dirty="0"/>
          </a:p>
          <a:p>
            <a:r>
              <a:rPr lang="zh-CN" altLang="en-US" sz="1800" dirty="0"/>
              <a:t>分四：一、支分差别；二、支分略摄；三、几世圆满；四、此等摄义。</a:t>
            </a:r>
            <a:endParaRPr lang="en-US" sz="1800" dirty="0"/>
          </a:p>
          <a:p>
            <a:r>
              <a:rPr lang="zh-CN" altLang="en-US" sz="1800" dirty="0"/>
              <a:t>一、支分差别　分十二：（一）无明；（二）行；（三）识；（四）名色；（五）六处；（六）触；（七）受；（八）爱；（九）取；（十）有；（十一）生；（十二）老死。</a:t>
            </a:r>
            <a:endParaRPr lang="en-US" sz="1800" dirty="0"/>
          </a:p>
          <a:p>
            <a:r>
              <a:rPr lang="zh-CN" altLang="en-US" sz="1800" dirty="0"/>
              <a:t>（一）无明　分三：</a:t>
            </a:r>
            <a:r>
              <a:rPr lang="en-US" sz="1800" dirty="0"/>
              <a:t>1</a:t>
            </a:r>
            <a:r>
              <a:rPr lang="zh-CN" altLang="en-US" sz="1800" dirty="0"/>
              <a:t>、体性；</a:t>
            </a:r>
            <a:r>
              <a:rPr lang="en-US" sz="1800" dirty="0"/>
              <a:t>2</a:t>
            </a:r>
            <a:r>
              <a:rPr lang="zh-CN" altLang="en-US" sz="1800" dirty="0"/>
              <a:t>、差别；</a:t>
            </a:r>
            <a:r>
              <a:rPr lang="en-US" sz="1800" dirty="0"/>
              <a:t>3</a:t>
            </a:r>
            <a:r>
              <a:rPr lang="zh-CN" altLang="en-US" sz="1800" dirty="0"/>
              <a:t>、无明缘行之理。</a:t>
            </a:r>
            <a:endParaRPr lang="en-US" sz="1800" dirty="0"/>
          </a:p>
          <a:p>
            <a:r>
              <a:rPr lang="en-US" sz="1800" dirty="0"/>
              <a:t>1</a:t>
            </a:r>
            <a:r>
              <a:rPr lang="zh-CN" altLang="en-US" sz="1800" dirty="0"/>
              <a:t>、体性</a:t>
            </a:r>
            <a:endParaRPr lang="en-US" sz="1800" dirty="0"/>
          </a:p>
          <a:p>
            <a:r>
              <a:rPr lang="zh-CN" altLang="en-US" sz="1800" dirty="0"/>
              <a:t>“无明”即是不明了人无我，而将多体、无常的五蕴执为常、一的我见。轮回根本的无明就是萨迦耶见，在此基础之上还有不明了业果而执为无因、邪因等，这就是无明的体性。</a:t>
            </a:r>
            <a:endParaRPr lang="en-US" sz="1800" dirty="0"/>
          </a:p>
          <a:p>
            <a:r>
              <a:rPr lang="en-US" sz="1800" dirty="0"/>
              <a:t>2</a:t>
            </a:r>
            <a:r>
              <a:rPr lang="zh-CN" altLang="en-US" sz="1800" dirty="0"/>
              <a:t>、差别</a:t>
            </a:r>
            <a:endParaRPr lang="en-US" sz="1800" dirty="0"/>
          </a:p>
          <a:p>
            <a:r>
              <a:rPr lang="zh-CN" altLang="en-US" sz="1800" dirty="0"/>
              <a:t>无明包括两种愚蒙：一、业果愚；二、真实义愚。也就是对业果的愚蒙和对无我真实义的愚蒙。</a:t>
            </a:r>
            <a:endParaRPr lang="en-US" sz="1800" dirty="0"/>
          </a:p>
          <a:p>
            <a:r>
              <a:rPr lang="en-US" sz="1800" dirty="0"/>
              <a:t>3</a:t>
            </a:r>
            <a:r>
              <a:rPr lang="zh-CN" altLang="en-US" sz="1800" dirty="0"/>
              <a:t>、无明缘行之理</a:t>
            </a:r>
            <a:endParaRPr lang="en-US" sz="1800" dirty="0"/>
          </a:p>
          <a:p>
            <a:r>
              <a:rPr lang="zh-CN" altLang="en-US" sz="1800" dirty="0"/>
              <a:t>由业果愚能招集堕恶趣的业行，由无我真实义愚能招集往善趣的业行。</a:t>
            </a:r>
            <a:endParaRPr lang="en-US" sz="1800" dirty="0"/>
          </a:p>
          <a:p>
            <a:r>
              <a:rPr lang="zh-CN" altLang="en-US" sz="1800" dirty="0"/>
              <a:t>（二）行　分二：</a:t>
            </a:r>
            <a:r>
              <a:rPr lang="en-US" sz="1800" dirty="0"/>
              <a:t>1</a:t>
            </a:r>
            <a:r>
              <a:rPr lang="zh-CN" altLang="en-US" sz="1800" dirty="0"/>
              <a:t>、体性；</a:t>
            </a:r>
            <a:r>
              <a:rPr lang="en-US" sz="1800" dirty="0"/>
              <a:t>2</a:t>
            </a:r>
            <a:r>
              <a:rPr lang="zh-CN" altLang="en-US" sz="1800" dirty="0"/>
              <a:t>、差别。</a:t>
            </a:r>
            <a:endParaRPr lang="en-US" sz="1800" dirty="0"/>
          </a:p>
          <a:p>
            <a:r>
              <a:rPr lang="en-US" sz="1800" dirty="0"/>
              <a:t>1</a:t>
            </a:r>
            <a:r>
              <a:rPr lang="zh-CN" altLang="en-US" sz="1800" dirty="0"/>
              <a:t>、体性</a:t>
            </a:r>
            <a:endParaRPr lang="en-US" sz="1800" dirty="0"/>
          </a:p>
          <a:p>
            <a:r>
              <a:rPr lang="zh-CN" altLang="en-US" sz="1800" dirty="0"/>
              <a:t>“行”即是业，也就是造作的意思。</a:t>
            </a:r>
            <a:endParaRPr lang="en-US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53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r>
              <a:rPr lang="en-US" sz="1800" dirty="0"/>
              <a:t>2</a:t>
            </a:r>
            <a:r>
              <a:rPr lang="zh-CN" altLang="en-US" sz="1800" dirty="0"/>
              <a:t>、差别</a:t>
            </a:r>
            <a:endParaRPr lang="en-US" sz="1800" dirty="0"/>
          </a:p>
          <a:p>
            <a:r>
              <a:rPr lang="zh-CN" altLang="en-US" sz="1800" dirty="0"/>
              <a:t>行有三种：一、能引恶趣的非福业；二、能引欲界善趣的福业；三、能引上界善趣的不动业。</a:t>
            </a:r>
            <a:endParaRPr lang="en-US" sz="1800" dirty="0"/>
          </a:p>
          <a:p>
            <a:r>
              <a:rPr lang="zh-CN" altLang="en-US" sz="1800" dirty="0"/>
              <a:t>（三）识　分二：</a:t>
            </a:r>
            <a:r>
              <a:rPr lang="en-US" sz="1800" dirty="0"/>
              <a:t>1</a:t>
            </a:r>
            <a:r>
              <a:rPr lang="zh-CN" altLang="en-US" sz="1800" dirty="0"/>
              <a:t>、体性；</a:t>
            </a:r>
            <a:r>
              <a:rPr lang="en-US" sz="1800" dirty="0"/>
              <a:t>2</a:t>
            </a:r>
            <a:r>
              <a:rPr lang="zh-CN" altLang="en-US" sz="1800" dirty="0"/>
              <a:t>、差别。</a:t>
            </a:r>
            <a:endParaRPr lang="en-US" sz="1800" dirty="0"/>
          </a:p>
          <a:p>
            <a:r>
              <a:rPr lang="en-US" sz="1800" dirty="0"/>
              <a:t>1</a:t>
            </a:r>
            <a:r>
              <a:rPr lang="zh-CN" altLang="en-US" sz="1800" dirty="0"/>
              <a:t>、体性</a:t>
            </a:r>
            <a:endParaRPr lang="en-US" sz="1800" dirty="0"/>
          </a:p>
          <a:p>
            <a:r>
              <a:rPr lang="zh-CN" altLang="en-US" sz="1800" dirty="0"/>
              <a:t>“识”，指阿赖耶识。</a:t>
            </a:r>
            <a:endParaRPr lang="en-US" sz="1800" dirty="0"/>
          </a:p>
          <a:p>
            <a:r>
              <a:rPr lang="en-US" sz="1800" dirty="0"/>
              <a:t>2</a:t>
            </a:r>
            <a:r>
              <a:rPr lang="zh-CN" altLang="en-US" sz="1800" dirty="0"/>
              <a:t>、差别</a:t>
            </a:r>
            <a:endParaRPr lang="en-US" sz="1800" dirty="0"/>
          </a:p>
          <a:p>
            <a:r>
              <a:rPr lang="zh-CN" altLang="en-US" sz="1800" dirty="0"/>
              <a:t>识有因位识和果位识二种，就所生之处而言，又可配在受生恶趣和受生善趣两个方面。</a:t>
            </a:r>
            <a:endParaRPr lang="en-US" sz="1800" dirty="0"/>
          </a:p>
          <a:p>
            <a:r>
              <a:rPr lang="zh-CN" altLang="en-US" sz="1800" dirty="0"/>
              <a:t>受生恶趣的因位识和果位识：如果对于从不善业起苦苦果的因果律愚蒙，就会造作增长不善业，在造业后的第二刹那，业习气熏习的现法识即是因位识；这个识经过滋润到了成熟位，未来世在恶趣处结生的识是果位识。</a:t>
            </a:r>
            <a:endParaRPr lang="en-US" sz="1800" dirty="0"/>
          </a:p>
          <a:p>
            <a:r>
              <a:rPr lang="zh-CN" altLang="en-US" sz="1800" dirty="0"/>
              <a:t>受生善趣的因位识和果位识：由于对无我真实义愚蒙的势力，又不如实了知善趣实际是苦性从而妄执为乐，为了我得乐的缘故就会造集福业和不动业，在造业后的第二刹那，业习气所熏的现法识是因位识；这个识经过滋润到了成熟位，于欲界、上界的善趣结生的识是果位识。</a:t>
            </a:r>
            <a:endParaRPr lang="en-US" sz="1800" dirty="0"/>
          </a:p>
          <a:p>
            <a:r>
              <a:rPr lang="zh-CN" altLang="en-US" sz="1800" dirty="0"/>
              <a:t>（四）名色</a:t>
            </a:r>
            <a:endParaRPr lang="en-US" sz="1800" dirty="0"/>
          </a:p>
          <a:p>
            <a:r>
              <a:rPr lang="zh-CN" altLang="en-US" sz="1800" dirty="0"/>
              <a:t>“名”指受、想、行、识非色的四蕴，“色”指色蕴，“名色”就是指五蕴。如果生到无色界，那就只有色种子，而没有真实的色。此外在其他生处受生时，都会出现的羯罗蓝、安部陀等各分位的色，对此应当按照</a:t>
            </a:r>
            <a:r>
              <a:rPr lang="en-US" altLang="zh-CN" sz="1800" dirty="0"/>
              <a:t>《</a:t>
            </a:r>
            <a:r>
              <a:rPr lang="zh-CN" altLang="en-US" sz="1800" dirty="0"/>
              <a:t>入胎经</a:t>
            </a:r>
            <a:r>
              <a:rPr lang="en-US" altLang="zh-CN" sz="1800" dirty="0"/>
              <a:t>》</a:t>
            </a:r>
            <a:r>
              <a:rPr lang="zh-CN" altLang="en-US" sz="1800" dirty="0"/>
              <a:t>等中所说色蕴发展的各分位状况如实地来了解。</a:t>
            </a:r>
            <a:endParaRPr lang="en-US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49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（五）六处</a:t>
            </a:r>
            <a:endParaRPr lang="en-US" sz="1800" dirty="0"/>
          </a:p>
          <a:p>
            <a:r>
              <a:rPr lang="zh-CN" altLang="en-US" sz="1800" dirty="0"/>
              <a:t>“六处”，指眼、耳、鼻、舌、身、意六根。按四生而言。如果是胎生，最初识入精血成为羯罗蓝位，之后色蕴将随着名蕴</a:t>
            </a:r>
            <a:r>
              <a:rPr lang="en-US" sz="1800" dirty="0"/>
              <a:t>——</a:t>
            </a:r>
            <a:r>
              <a:rPr lang="zh-CN" altLang="en-US" sz="1800" dirty="0"/>
              <a:t>受想行识而与日俱增，逐渐地成就眼、耳、鼻、舌四处，身、意二处在入胎初始的羯罗蓝位就已经具有。如果是化生，在结生的时候诸根会顿时现起，没有这样渐次形成的过程。卵生和湿生除了不是住胎的方式（湿生是借暖气和湿的因缘受生，卵生是蛋生），此外各分位发展而成就六处的情形与胎生相同。</a:t>
            </a:r>
            <a:endParaRPr lang="en-US" sz="1800" dirty="0"/>
          </a:p>
          <a:p>
            <a:r>
              <a:rPr lang="zh-CN" altLang="en-US" sz="1800" dirty="0"/>
              <a:t>名色与六处的体性差别：成就名色，指最初得到蕴身的自体；成就六处，指完成了蕴身的差别。如同花种植入土地时随即得到花的自体，但未成就花的差别；经过若干时节的发展，圆满地出现了花蕊、花瓣、花枝等的支分，由此成就了花的差别。</a:t>
            </a:r>
            <a:endParaRPr lang="en-US" sz="1800" dirty="0"/>
          </a:p>
          <a:p>
            <a:r>
              <a:rPr lang="zh-CN" altLang="en-US" sz="1800" dirty="0"/>
              <a:t>另外要注意，此处所说的六处，主要是针对人类而安立的，其他生命形态会有所差别。比如，在无色界就没有眼、耳、鼻、舌、身五种有色的根。</a:t>
            </a:r>
            <a:endParaRPr lang="en-US" sz="1800" dirty="0"/>
          </a:p>
          <a:p>
            <a:r>
              <a:rPr lang="zh-CN" altLang="en-US" sz="1800" dirty="0"/>
              <a:t>（六）触</a:t>
            </a:r>
            <a:endParaRPr lang="en-US" sz="1800" dirty="0"/>
          </a:p>
          <a:p>
            <a:r>
              <a:rPr lang="zh-CN" altLang="en-US" sz="1800" dirty="0"/>
              <a:t>“触”，指根境识和合，而分别可意、非可意、中庸三种境。</a:t>
            </a:r>
            <a:endParaRPr lang="en-US" sz="1800" dirty="0"/>
          </a:p>
          <a:p>
            <a:r>
              <a:rPr lang="zh-CN" altLang="en-US" sz="1800" dirty="0"/>
              <a:t>“以六处为缘生触”是一种省略说法，实际是指根、境、识三者作为因缘，当它们和合的时候就会发生触。</a:t>
            </a:r>
            <a:endParaRPr lang="en-US" sz="1800" dirty="0"/>
          </a:p>
          <a:p>
            <a:r>
              <a:rPr lang="zh-CN" altLang="en-US" sz="1800" dirty="0"/>
              <a:t>（七）受</a:t>
            </a:r>
            <a:endParaRPr lang="en-US" sz="1800" dirty="0"/>
          </a:p>
          <a:p>
            <a:r>
              <a:rPr lang="zh-CN" altLang="en-US" sz="1800" dirty="0"/>
              <a:t>“受”，指由根境识和合分别三种境作为因缘，而生起的苦、乐、舍三受。</a:t>
            </a:r>
            <a:endParaRPr lang="en-US" sz="1800" dirty="0"/>
          </a:p>
          <a:p>
            <a:r>
              <a:rPr lang="zh-CN" altLang="en-US" sz="1800" dirty="0"/>
              <a:t>受的差别是，以触及可意境为缘，发生乐受；触及不可意境为缘，发生苦受；触及中庸境为缘，发生舍受</a:t>
            </a:r>
            <a:r>
              <a:rPr lang="zh-CN" altLang="en-US" sz="1800" dirty="0" smtClean="0"/>
              <a:t>。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59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 fontScale="92500"/>
          </a:bodyPr>
          <a:lstStyle/>
          <a:p>
            <a:r>
              <a:rPr lang="zh-CN" altLang="en-US" sz="1800" dirty="0"/>
              <a:t>（八）爱　分二：</a:t>
            </a:r>
            <a:r>
              <a:rPr lang="en-US" sz="1800" dirty="0"/>
              <a:t>1</a:t>
            </a:r>
            <a:r>
              <a:rPr lang="zh-CN" altLang="en-US" sz="1800" dirty="0"/>
              <a:t>、体性；</a:t>
            </a:r>
            <a:r>
              <a:rPr lang="en-US" sz="1800" dirty="0"/>
              <a:t>2</a:t>
            </a:r>
            <a:r>
              <a:rPr lang="zh-CN" altLang="en-US" sz="1800" dirty="0"/>
              <a:t>、差别。</a:t>
            </a:r>
            <a:endParaRPr lang="en-US" sz="1800" dirty="0"/>
          </a:p>
          <a:p>
            <a:r>
              <a:rPr lang="en-US" sz="1800" dirty="0"/>
              <a:t>1</a:t>
            </a:r>
            <a:r>
              <a:rPr lang="zh-CN" altLang="en-US" sz="1800" dirty="0"/>
              <a:t>、体性</a:t>
            </a:r>
            <a:endParaRPr lang="en-US" sz="1800" dirty="0"/>
          </a:p>
          <a:p>
            <a:r>
              <a:rPr lang="zh-CN" altLang="en-US" sz="1800" dirty="0"/>
              <a:t>“爱”，指于乐受起不离爱、于苦受起乖离爱。也就是，以乐受为缘，就会发起爱与其不离的心；以苦受为缘，就会生起爱与其分离或避开它的心。</a:t>
            </a:r>
            <a:endParaRPr lang="en-US" sz="1800" dirty="0"/>
          </a:p>
          <a:p>
            <a:r>
              <a:rPr lang="zh-CN" altLang="en-US" sz="1800" dirty="0"/>
              <a:t>这里要明确，只有无明与受和合才会生爱，如果没有无明，虽然有受也终究不会生爱。这里的“无明”指无我真实义愚，即有我执的时候，一产生乐受就会爱著；如果没有我执，光有乐受也不会为我而生爱。</a:t>
            </a:r>
            <a:endParaRPr lang="en-US" sz="1800" dirty="0"/>
          </a:p>
          <a:p>
            <a:r>
              <a:rPr lang="zh-CN" altLang="en-US" sz="1800" dirty="0"/>
              <a:t>再者，触和受有什么差别呢？触是境界受用，受是生受用或者异熟受用。也就是，当已经现前这样的境界时，与之接触就是前位的境界受用；而随后会发生苦乐等的受，这就是异熟受用。譬如，在一位天人面前，呈现出天宫、天乐以及众天女等的境相，这是境界受用；随之发生了很快乐的感受，这是他的果报受用或者异熟受用。这两者圆满就是受用圆满。</a:t>
            </a:r>
            <a:endParaRPr lang="en-US" sz="1800" dirty="0"/>
          </a:p>
          <a:p>
            <a:r>
              <a:rPr lang="en-US" sz="1800" dirty="0"/>
              <a:t>2</a:t>
            </a:r>
            <a:r>
              <a:rPr lang="zh-CN" altLang="en-US" sz="1800" dirty="0"/>
              <a:t>、差别</a:t>
            </a:r>
            <a:endParaRPr lang="en-US" sz="1800" dirty="0"/>
          </a:p>
          <a:p>
            <a:r>
              <a:rPr lang="zh-CN" altLang="en-US" sz="1800" dirty="0"/>
              <a:t>相应三界有三种爱，即欲爱、色爱和无色爱。</a:t>
            </a:r>
            <a:endParaRPr lang="en-US" sz="1800" dirty="0"/>
          </a:p>
          <a:p>
            <a:r>
              <a:rPr lang="zh-CN" altLang="en-US" sz="1800" dirty="0"/>
              <a:t>（九）取　分二：</a:t>
            </a:r>
            <a:r>
              <a:rPr lang="en-US" sz="1800" dirty="0"/>
              <a:t>1</a:t>
            </a:r>
            <a:r>
              <a:rPr lang="zh-CN" altLang="en-US" sz="1800" dirty="0"/>
              <a:t>、体性；</a:t>
            </a:r>
            <a:r>
              <a:rPr lang="en-US" sz="1800" dirty="0"/>
              <a:t>2</a:t>
            </a:r>
            <a:r>
              <a:rPr lang="zh-CN" altLang="en-US" sz="1800" dirty="0"/>
              <a:t>、差别。</a:t>
            </a:r>
            <a:endParaRPr lang="en-US" sz="1800" dirty="0"/>
          </a:p>
          <a:p>
            <a:r>
              <a:rPr lang="en-US" sz="1800" dirty="0"/>
              <a:t>1</a:t>
            </a:r>
            <a:r>
              <a:rPr lang="zh-CN" altLang="en-US" sz="1800" dirty="0"/>
              <a:t>、体性</a:t>
            </a:r>
            <a:endParaRPr lang="en-US" sz="1800" dirty="0"/>
          </a:p>
          <a:p>
            <a:r>
              <a:rPr lang="zh-CN" altLang="en-US" sz="1800" dirty="0"/>
              <a:t>“取”，指对四种境起了四种欲贪。也就是以爱为因缘，推进发展到心对此一直取著的程度。</a:t>
            </a:r>
            <a:endParaRPr lang="en-US" sz="1800" dirty="0"/>
          </a:p>
          <a:p>
            <a:r>
              <a:rPr lang="en-US" sz="1800" dirty="0"/>
              <a:t>2</a:t>
            </a:r>
            <a:r>
              <a:rPr lang="zh-CN" altLang="en-US" sz="1800" dirty="0"/>
              <a:t>、差别</a:t>
            </a:r>
            <a:endParaRPr lang="en-US" sz="1800" dirty="0"/>
          </a:p>
          <a:p>
            <a:r>
              <a:rPr lang="zh-CN" altLang="en-US" sz="1800" dirty="0"/>
              <a:t>取有四种。</a:t>
            </a:r>
            <a:endParaRPr lang="en-US" sz="1800" dirty="0"/>
          </a:p>
          <a:p>
            <a:r>
              <a:rPr lang="zh-CN" altLang="en-US" sz="1800" dirty="0"/>
              <a:t>一、欲取：指欲著在色声等的欲尘上。也就是对于五欲的取著。</a:t>
            </a:r>
            <a:endParaRPr lang="en-US" sz="1800" dirty="0"/>
          </a:p>
          <a:p>
            <a:r>
              <a:rPr lang="zh-CN" altLang="en-US" sz="1800" dirty="0"/>
              <a:t>二、见取：排除根本萨迦耶见之外的其余恶见，在这些恶见上出现了欲著的心。也就是取著这些见解。</a:t>
            </a:r>
            <a:endParaRPr lang="en-US" sz="1800" dirty="0"/>
          </a:p>
          <a:p>
            <a:r>
              <a:rPr lang="zh-CN" altLang="en-US" sz="1800" dirty="0"/>
              <a:t>三、戒禁取：与恶见相属的恶戒恶禁，对此发生了欲著的心。也就是对于一些邪的禁戒，由于爱而发生了很大的取著心。</a:t>
            </a:r>
            <a:endParaRPr lang="en-US" sz="1800" dirty="0"/>
          </a:p>
          <a:p>
            <a:r>
              <a:rPr lang="zh-CN" altLang="en-US" sz="1800" dirty="0"/>
              <a:t>四、我语取：指欲著萨迦耶见。也就是心一直计著我、我、我，这样发生根本的取著“我”的心理活动。</a:t>
            </a:r>
            <a:endParaRPr lang="en-US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82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 fontScale="92500"/>
          </a:bodyPr>
          <a:lstStyle/>
          <a:p>
            <a:r>
              <a:rPr lang="zh-CN" altLang="en-US" sz="1800" dirty="0"/>
              <a:t>（十）有　分二：</a:t>
            </a:r>
            <a:r>
              <a:rPr lang="en-US" sz="1800" dirty="0"/>
              <a:t>1</a:t>
            </a:r>
            <a:r>
              <a:rPr lang="zh-CN" altLang="en-US" sz="1800" dirty="0"/>
              <a:t>、体性；</a:t>
            </a:r>
            <a:r>
              <a:rPr lang="en-US" sz="1800" dirty="0"/>
              <a:t>2</a:t>
            </a:r>
            <a:r>
              <a:rPr lang="zh-CN" altLang="en-US" sz="1800" dirty="0"/>
              <a:t>、释词。</a:t>
            </a:r>
            <a:endParaRPr lang="en-US" sz="1800" dirty="0"/>
          </a:p>
          <a:p>
            <a:r>
              <a:rPr lang="en-US" sz="1800" dirty="0"/>
              <a:t>1</a:t>
            </a:r>
            <a:r>
              <a:rPr lang="zh-CN" altLang="en-US" sz="1800" dirty="0"/>
              <a:t>、体性</a:t>
            </a:r>
            <a:endParaRPr lang="en-US" sz="1800" dirty="0"/>
          </a:p>
          <a:p>
            <a:r>
              <a:rPr lang="zh-CN" altLang="en-US" sz="1800" dirty="0"/>
              <a:t>“有”，指往昔造作业行在识中熏建了业习气，其后经由爱、取如水般地滋润引发，终于到了具大势力能引生后有的分位。</a:t>
            </a:r>
            <a:endParaRPr lang="en-US" sz="1800" dirty="0"/>
          </a:p>
          <a:p>
            <a:r>
              <a:rPr lang="en-US" sz="1800" dirty="0"/>
              <a:t>2</a:t>
            </a:r>
            <a:r>
              <a:rPr lang="zh-CN" altLang="en-US" sz="1800" dirty="0"/>
              <a:t>、释词</a:t>
            </a:r>
            <a:endParaRPr lang="en-US" sz="1800" dirty="0"/>
          </a:p>
          <a:p>
            <a:r>
              <a:rPr lang="zh-CN" altLang="en-US" sz="1800" dirty="0"/>
              <a:t>“有”是在因上假立果名。也就是，当因的业势力已经强大到必定感生后有的分位时，就在这样的因上立果的名字，叫做“有”。</a:t>
            </a:r>
            <a:endParaRPr lang="en-US" sz="1800" dirty="0"/>
          </a:p>
          <a:p>
            <a:r>
              <a:rPr lang="zh-CN" altLang="en-US" sz="1800" dirty="0"/>
              <a:t>（十一）生</a:t>
            </a:r>
            <a:endParaRPr lang="en-US" sz="1800" dirty="0"/>
          </a:p>
          <a:p>
            <a:r>
              <a:rPr lang="zh-CN" altLang="en-US" sz="1800" dirty="0"/>
              <a:t>“生”，指识在胎卵湿化四种生中最初结生的刹那，也就是四种有中的生有。</a:t>
            </a:r>
            <a:endParaRPr lang="en-US" sz="1800" dirty="0"/>
          </a:p>
          <a:p>
            <a:r>
              <a:rPr lang="zh-CN" altLang="en-US" sz="1800" dirty="0"/>
              <a:t>（十二）老死</a:t>
            </a:r>
            <a:endParaRPr lang="en-US" sz="1800" dirty="0"/>
          </a:p>
          <a:p>
            <a:r>
              <a:rPr lang="zh-CN" altLang="en-US" sz="1800" dirty="0"/>
              <a:t>“老”，指诸蕴成熟转变成其他相。广义是指受生第二刹那一直到死之间的本有，狭义是指身心出现了衰退相的阶段。</a:t>
            </a:r>
            <a:endParaRPr lang="en-US" sz="1800" dirty="0"/>
          </a:p>
          <a:p>
            <a:r>
              <a:rPr lang="zh-CN" altLang="en-US" sz="1800" dirty="0"/>
              <a:t>“死”，指弃舍同分诸蕴。也就是，取得一世蕴身以后，当同分相续到了最后，引业穷尽之际，相续就会断灭，这就是死。</a:t>
            </a:r>
            <a:endParaRPr lang="en-US" sz="1800" dirty="0"/>
          </a:p>
          <a:p>
            <a:r>
              <a:rPr lang="zh-CN" altLang="en-US" sz="1800" dirty="0"/>
              <a:t>二、支分略摄　分二：（一）摄为四支；（二）摄为三道。</a:t>
            </a:r>
            <a:endParaRPr lang="en-US" sz="1800" dirty="0"/>
          </a:p>
          <a:p>
            <a:r>
              <a:rPr lang="zh-CN" altLang="en-US" sz="1800" dirty="0"/>
              <a:t>（一）摄为四支　分五：</a:t>
            </a:r>
            <a:r>
              <a:rPr lang="en-US" sz="1800" dirty="0"/>
              <a:t>1</a:t>
            </a:r>
            <a:r>
              <a:rPr lang="zh-CN" altLang="en-US" sz="1800" dirty="0"/>
              <a:t>、摄为四支；</a:t>
            </a:r>
            <a:r>
              <a:rPr lang="en-US" sz="1800" dirty="0"/>
              <a:t>2</a:t>
            </a:r>
            <a:r>
              <a:rPr lang="zh-CN" altLang="en-US" sz="1800" dirty="0"/>
              <a:t>、归摄必要；</a:t>
            </a:r>
            <a:r>
              <a:rPr lang="en-US" sz="1800" dirty="0"/>
              <a:t>3</a:t>
            </a:r>
            <a:r>
              <a:rPr lang="zh-CN" altLang="en-US" sz="1800" dirty="0"/>
              <a:t>、引之道理；</a:t>
            </a:r>
            <a:r>
              <a:rPr lang="en-US" sz="1800" dirty="0"/>
              <a:t>4</a:t>
            </a:r>
            <a:r>
              <a:rPr lang="zh-CN" altLang="en-US" sz="1800" dirty="0"/>
              <a:t>、生之道理；</a:t>
            </a:r>
            <a:r>
              <a:rPr lang="en-US" sz="1800" dirty="0"/>
              <a:t>5</a:t>
            </a:r>
            <a:r>
              <a:rPr lang="zh-CN" altLang="en-US" sz="1800" dirty="0"/>
              <a:t>、成办之义。</a:t>
            </a:r>
            <a:endParaRPr lang="en-US" sz="1800" dirty="0"/>
          </a:p>
          <a:p>
            <a:r>
              <a:rPr lang="en-US" sz="1800" dirty="0"/>
              <a:t>1</a:t>
            </a:r>
            <a:r>
              <a:rPr lang="zh-CN" altLang="en-US" sz="1800" dirty="0"/>
              <a:t>、摄为四支</a:t>
            </a:r>
            <a:endParaRPr lang="en-US" sz="1800" dirty="0"/>
          </a:p>
          <a:p>
            <a:r>
              <a:rPr lang="zh-CN" altLang="en-US" sz="1800" dirty="0"/>
              <a:t>十二支可略摄为四支：能引支、所引支、能生支、所生支。</a:t>
            </a:r>
            <a:endParaRPr lang="en-US" sz="1800" dirty="0"/>
          </a:p>
          <a:p>
            <a:r>
              <a:rPr lang="zh-CN" altLang="en-US" sz="1800" dirty="0"/>
              <a:t>能引支：无明、行、因位识二支半。</a:t>
            </a:r>
            <a:endParaRPr lang="en-US" sz="1800" dirty="0"/>
          </a:p>
          <a:p>
            <a:r>
              <a:rPr lang="zh-CN" altLang="en-US" sz="1800" dirty="0"/>
              <a:t>所引支：果位识、名色、六处、触、受四支半。</a:t>
            </a:r>
            <a:endParaRPr lang="en-US" sz="1800" dirty="0"/>
          </a:p>
          <a:p>
            <a:r>
              <a:rPr lang="zh-CN" altLang="en-US" sz="1800" dirty="0"/>
              <a:t>能生支：爱、取、有三支。</a:t>
            </a:r>
            <a:endParaRPr lang="en-US" sz="1800" dirty="0"/>
          </a:p>
          <a:p>
            <a:r>
              <a:rPr lang="zh-CN" altLang="en-US" sz="1800" dirty="0"/>
              <a:t>所生支：生、老死二支。</a:t>
            </a:r>
            <a:endParaRPr lang="en-US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6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2</a:t>
            </a:r>
            <a:r>
              <a:rPr lang="zh-CN" altLang="en-US" sz="1800" dirty="0"/>
              <a:t>、归摄必要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十二支归摄在引、生两重因果中，实际是为了显示一重受生因果的相。摄为两重因果的必要，在于显示因和果的两种差别，由此就能非常具体地显示出如何完成一重受生因果。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首先就果而言，为了显示引果苦谛和生果苦谛体相的差别，安立了两重因果。也就是，果位识、名色、六处、触、受这四支半在所引位只有种子，还没有成就各自的自体，属于未来会发生的苦；生和老死二支则是已经生苦的分位，现前即是苦。譬如，花种子在现前位只有种子，虽然有引出根茎枝叶等的功能，但还没成就根茎枝叶等的自体。同样，果位识到受这四支半只是引果苦谛，也就是把能引苦果的种子立为苦谛，能引出将来的果位识等的苦果，但现在还没现前苦果。当花种子经过滋润到了成熟位，已经出现根茎枝叶等的自体时，这就好比生果苦谛，已经生出了生和老死的苦果报。总之，所引和所生的差别，即是种子位和成熟位的差别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其次就因而言，为了显示果的受生有两种因，也就是能引种子的因和能令种子所引果报生起的因，所以安立两重因果。譬如花有两种因：一、能引出花种的因，如同能引；二、能开花的因，也就是以水滋润等，如同能生。由无明起行，只是引出了将来发生果报的苦种子，所以是能引种子的能引因；之后经过爱、取的润发，才使得种子成熟而生出果报，这就是能生出苦果的能生因。这两种因配在一起才能出现最终的受生。</a:t>
            </a:r>
            <a:endParaRPr lang="en-US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1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3942" y="127226"/>
            <a:ext cx="8760542" cy="102282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002060"/>
                </a:solidFill>
              </a:rPr>
              <a:t>轮回痛苦总复习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845" y="1150054"/>
            <a:ext cx="11621729" cy="5589958"/>
          </a:xfrm>
        </p:spPr>
        <p:txBody>
          <a:bodyPr/>
          <a:lstStyle/>
          <a:p>
            <a:pPr algn="just"/>
            <a:r>
              <a:rPr lang="zh-CN" altLang="en-US" dirty="0" smtClean="0">
                <a:solidFill>
                  <a:srgbClr val="002060"/>
                </a:solidFill>
              </a:rPr>
              <a:t>大家互动一起复习：（共</a:t>
            </a:r>
            <a:r>
              <a:rPr lang="en-US" altLang="zh-CN" dirty="0" smtClean="0">
                <a:solidFill>
                  <a:srgbClr val="002060"/>
                </a:solidFill>
              </a:rPr>
              <a:t>30</a:t>
            </a:r>
            <a:r>
              <a:rPr lang="zh-CN" altLang="en-US" dirty="0" smtClean="0">
                <a:solidFill>
                  <a:srgbClr val="002060"/>
                </a:solidFill>
              </a:rPr>
              <a:t>分钟，每位师兄选一复习）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dirty="0" smtClean="0">
                <a:solidFill>
                  <a:srgbClr val="002060"/>
                </a:solidFill>
              </a:rPr>
              <a:t>  </a:t>
            </a:r>
            <a:r>
              <a:rPr lang="zh-CN" altLang="en-US" dirty="0" smtClean="0">
                <a:solidFill>
                  <a:srgbClr val="002060"/>
                </a:solidFill>
              </a:rPr>
              <a:t>三根本苦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dirty="0" smtClean="0">
                <a:solidFill>
                  <a:srgbClr val="002060"/>
                </a:solidFill>
              </a:rPr>
              <a:t>人类的痛苦（生老病死）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dirty="0" smtClean="0">
                <a:solidFill>
                  <a:srgbClr val="002060"/>
                </a:solidFill>
              </a:rPr>
              <a:t>人类的痛苦（</a:t>
            </a:r>
            <a:r>
              <a:rPr lang="en-US" altLang="zh-CN" dirty="0" smtClean="0">
                <a:solidFill>
                  <a:srgbClr val="002060"/>
                </a:solidFill>
              </a:rPr>
              <a:t>2</a:t>
            </a:r>
            <a:r>
              <a:rPr lang="zh-CN" altLang="en-US" dirty="0" smtClean="0">
                <a:solidFill>
                  <a:srgbClr val="002060"/>
                </a:solidFill>
              </a:rPr>
              <a:t>缘，</a:t>
            </a:r>
            <a:r>
              <a:rPr lang="en-US" altLang="zh-CN" dirty="0" smtClean="0">
                <a:solidFill>
                  <a:srgbClr val="002060"/>
                </a:solidFill>
              </a:rPr>
              <a:t>2</a:t>
            </a:r>
            <a:r>
              <a:rPr lang="zh-CN" altLang="en-US" dirty="0" smtClean="0">
                <a:solidFill>
                  <a:srgbClr val="002060"/>
                </a:solidFill>
              </a:rPr>
              <a:t>欲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dirty="0" smtClean="0">
                <a:solidFill>
                  <a:srgbClr val="002060"/>
                </a:solidFill>
              </a:rPr>
              <a:t>动物的痛苦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dirty="0" smtClean="0">
                <a:solidFill>
                  <a:srgbClr val="002060"/>
                </a:solidFill>
              </a:rPr>
              <a:t>天人的痛苦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dirty="0" smtClean="0">
                <a:solidFill>
                  <a:srgbClr val="002060"/>
                </a:solidFill>
              </a:rPr>
              <a:t>非天的痛苦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dirty="0" smtClean="0">
                <a:solidFill>
                  <a:srgbClr val="002060"/>
                </a:solidFill>
              </a:rPr>
              <a:t>饿鬼的痛苦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dirty="0" smtClean="0">
                <a:solidFill>
                  <a:srgbClr val="002060"/>
                </a:solidFill>
              </a:rPr>
              <a:t>地狱的痛苦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algn="just"/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 smtClean="0">
                <a:solidFill>
                  <a:srgbClr val="002060"/>
                </a:solidFill>
              </a:rPr>
              <a:t>      </a:t>
            </a:r>
            <a:r>
              <a:rPr lang="zh-CN" altLang="en-US" dirty="0" smtClean="0">
                <a:solidFill>
                  <a:srgbClr val="002060"/>
                </a:solidFill>
              </a:rPr>
              <a:t>轮回痛苦不离开</a:t>
            </a:r>
            <a:r>
              <a:rPr lang="en-US" altLang="zh-CN" dirty="0" smtClean="0">
                <a:solidFill>
                  <a:srgbClr val="002060"/>
                </a:solidFill>
              </a:rPr>
              <a:t>5</a:t>
            </a:r>
            <a:r>
              <a:rPr lang="zh-CN" altLang="en-US" dirty="0" smtClean="0">
                <a:solidFill>
                  <a:srgbClr val="002060"/>
                </a:solidFill>
              </a:rPr>
              <a:t>个目标：</a:t>
            </a:r>
            <a:r>
              <a:rPr lang="en-US" altLang="zh-CN" dirty="0" smtClean="0">
                <a:solidFill>
                  <a:srgbClr val="002060"/>
                </a:solidFill>
              </a:rPr>
              <a:t>1.</a:t>
            </a:r>
            <a:r>
              <a:rPr lang="zh-CN" altLang="en-US" dirty="0" smtClean="0">
                <a:solidFill>
                  <a:srgbClr val="002060"/>
                </a:solidFill>
              </a:rPr>
              <a:t>忏悔心 </a:t>
            </a:r>
            <a:r>
              <a:rPr lang="en-US" altLang="zh-CN" dirty="0" smtClean="0">
                <a:solidFill>
                  <a:srgbClr val="002060"/>
                </a:solidFill>
              </a:rPr>
              <a:t>2.</a:t>
            </a:r>
            <a:r>
              <a:rPr lang="zh-CN" altLang="en-US" dirty="0" smtClean="0">
                <a:solidFill>
                  <a:srgbClr val="002060"/>
                </a:solidFill>
              </a:rPr>
              <a:t>慈悲心 </a:t>
            </a:r>
            <a:r>
              <a:rPr lang="en-US" altLang="zh-CN" dirty="0" smtClean="0">
                <a:solidFill>
                  <a:srgbClr val="002060"/>
                </a:solidFill>
              </a:rPr>
              <a:t>3.</a:t>
            </a:r>
            <a:r>
              <a:rPr lang="zh-CN" altLang="en-US" dirty="0" smtClean="0">
                <a:solidFill>
                  <a:srgbClr val="002060"/>
                </a:solidFill>
              </a:rPr>
              <a:t>回向 </a:t>
            </a:r>
            <a:r>
              <a:rPr lang="en-US" altLang="zh-CN" dirty="0" smtClean="0">
                <a:solidFill>
                  <a:srgbClr val="002060"/>
                </a:solidFill>
              </a:rPr>
              <a:t>4. </a:t>
            </a:r>
            <a:r>
              <a:rPr lang="zh-CN" altLang="en-US" dirty="0" smtClean="0">
                <a:solidFill>
                  <a:srgbClr val="002060"/>
                </a:solidFill>
              </a:rPr>
              <a:t>出离心 </a:t>
            </a:r>
            <a:r>
              <a:rPr lang="en-US" altLang="zh-CN" dirty="0" smtClean="0">
                <a:solidFill>
                  <a:srgbClr val="002060"/>
                </a:solidFill>
              </a:rPr>
              <a:t>5. </a:t>
            </a:r>
            <a:r>
              <a:rPr lang="zh-CN" altLang="en-US" dirty="0" smtClean="0">
                <a:solidFill>
                  <a:srgbClr val="002060"/>
                </a:solidFill>
              </a:rPr>
              <a:t>菩提心</a:t>
            </a:r>
            <a:endParaRPr lang="en-US" altLang="zh-CN" dirty="0">
              <a:solidFill>
                <a:srgbClr val="00206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altLang="zh-CN" dirty="0" smtClean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1" y="178846"/>
            <a:ext cx="582562" cy="7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07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3</a:t>
            </a:r>
            <a:r>
              <a:rPr lang="zh-CN" altLang="en-US" sz="1800" dirty="0"/>
              <a:t>、引之道理</a:t>
            </a:r>
            <a:endParaRPr lang="en-US" sz="1800" dirty="0"/>
          </a:p>
          <a:p>
            <a:r>
              <a:rPr lang="zh-CN" altLang="en-US" sz="1800" dirty="0"/>
              <a:t>以下由四相了知能引和所引的涵义。</a:t>
            </a:r>
            <a:endParaRPr lang="en-US" sz="1800" dirty="0"/>
          </a:p>
          <a:p>
            <a:r>
              <a:rPr lang="zh-CN" altLang="en-US" sz="1800" dirty="0"/>
              <a:t>一、何为所引</a:t>
            </a:r>
            <a:endParaRPr lang="en-US" sz="1800" dirty="0"/>
          </a:p>
          <a:p>
            <a:r>
              <a:rPr lang="zh-CN" altLang="en-US" sz="1800" dirty="0"/>
              <a:t>问：在十二缘起支中，哪几支属于所引？</a:t>
            </a:r>
            <a:endParaRPr lang="en-US" sz="1800" dirty="0"/>
          </a:p>
          <a:p>
            <a:r>
              <a:rPr lang="zh-CN" altLang="en-US" sz="1800" dirty="0"/>
              <a:t>答：果位识半支，加名色、六处、触、受四支，这四支半是所引。这四支半在所引位只有种子，还没有成就自体。</a:t>
            </a:r>
            <a:endParaRPr lang="en-US" sz="1800" dirty="0"/>
          </a:p>
          <a:p>
            <a:r>
              <a:rPr lang="zh-CN" altLang="en-US" sz="1800" dirty="0"/>
              <a:t>二、以何而引</a:t>
            </a:r>
            <a:endParaRPr lang="en-US" sz="1800" dirty="0"/>
          </a:p>
          <a:p>
            <a:r>
              <a:rPr lang="zh-CN" altLang="en-US" sz="1800" dirty="0"/>
              <a:t>问：以什么能引出果位识等的种子？</a:t>
            </a:r>
            <a:endParaRPr lang="en-US" sz="1800" dirty="0"/>
          </a:p>
          <a:p>
            <a:r>
              <a:rPr lang="zh-CN" altLang="en-US" sz="1800" dirty="0"/>
              <a:t>答：以无明为缘所生的行支。也就是由无明驱使造业，以这个业就引出了种子。</a:t>
            </a:r>
            <a:endParaRPr lang="en-US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58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 lnSpcReduction="10000"/>
          </a:bodyPr>
          <a:lstStyle/>
          <a:p>
            <a:r>
              <a:rPr lang="zh-CN" altLang="en-US" sz="1800" dirty="0"/>
              <a:t>三、如何而引</a:t>
            </a:r>
            <a:endParaRPr lang="en-US" sz="1800" dirty="0"/>
          </a:p>
          <a:p>
            <a:r>
              <a:rPr lang="zh-CN" altLang="en-US" sz="1800" dirty="0"/>
              <a:t>问：能引是以什么方式引出了所引？</a:t>
            </a:r>
            <a:endParaRPr lang="en-US" sz="1800" dirty="0"/>
          </a:p>
          <a:p>
            <a:r>
              <a:rPr lang="zh-CN" altLang="en-US" sz="1800" dirty="0"/>
              <a:t>答：引种子的方式，是由行在因位识中熏建业习气。也就是造业后第二刹那，业习气就熏入了因位识中，以此就出现了所引的种子。</a:t>
            </a:r>
            <a:endParaRPr lang="en-US" sz="1800" dirty="0"/>
          </a:p>
          <a:p>
            <a:r>
              <a:rPr lang="zh-CN" altLang="en-US" sz="1800" dirty="0"/>
              <a:t>四、所引之义</a:t>
            </a:r>
            <a:endParaRPr lang="en-US" sz="1800" dirty="0"/>
          </a:p>
          <a:p>
            <a:r>
              <a:rPr lang="zh-CN" altLang="en-US" sz="1800" dirty="0"/>
              <a:t>问：所引的意义是什么？</a:t>
            </a:r>
            <a:endParaRPr lang="en-US" sz="1800" dirty="0"/>
          </a:p>
          <a:p>
            <a:r>
              <a:rPr lang="zh-CN" altLang="en-US" sz="1800" dirty="0"/>
              <a:t>答：在因位识中熏入的业习气，具有变现出果位识等的功能，如果遇到爱、取、有这三个能生支来滋润，就能够转成果位识、名色、六处、触、受这些果的自体。</a:t>
            </a:r>
            <a:endParaRPr lang="en-US" sz="1800" dirty="0"/>
          </a:p>
          <a:p>
            <a:r>
              <a:rPr lang="en-US" sz="1800" dirty="0"/>
              <a:t>4</a:t>
            </a:r>
            <a:r>
              <a:rPr lang="zh-CN" altLang="en-US" sz="1800" dirty="0"/>
              <a:t>、生之道理</a:t>
            </a:r>
            <a:endParaRPr lang="en-US" sz="1800" dirty="0"/>
          </a:p>
          <a:p>
            <a:r>
              <a:rPr lang="zh-CN" altLang="en-US" sz="1800" dirty="0"/>
              <a:t>以下由三相来认识能生和所生的涵义。</a:t>
            </a:r>
            <a:endParaRPr lang="en-US" sz="1800" dirty="0"/>
          </a:p>
          <a:p>
            <a:r>
              <a:rPr lang="zh-CN" altLang="en-US" sz="1800" dirty="0"/>
              <a:t>一、以何而生</a:t>
            </a:r>
            <a:endParaRPr lang="en-US" sz="1800" dirty="0"/>
          </a:p>
          <a:p>
            <a:r>
              <a:rPr lang="zh-CN" altLang="en-US" sz="1800" dirty="0"/>
              <a:t>问：以什么能生后有？</a:t>
            </a:r>
            <a:endParaRPr lang="en-US" sz="1800" dirty="0"/>
          </a:p>
          <a:p>
            <a:r>
              <a:rPr lang="zh-CN" altLang="en-US" sz="1800" dirty="0"/>
              <a:t>答：以爱为缘所生的取支。也就是有了爱以后，再进一步串习成了取就能够感生后有。</a:t>
            </a:r>
            <a:endParaRPr lang="en-US" sz="1800" dirty="0"/>
          </a:p>
          <a:p>
            <a:r>
              <a:rPr lang="zh-CN" altLang="en-US" sz="1800" dirty="0"/>
              <a:t>二、何为所生</a:t>
            </a:r>
            <a:endParaRPr lang="en-US" sz="1800" dirty="0"/>
          </a:p>
          <a:p>
            <a:r>
              <a:rPr lang="zh-CN" altLang="en-US" sz="1800" dirty="0"/>
              <a:t>问：所生的是什么？</a:t>
            </a:r>
            <a:endParaRPr lang="en-US" sz="1800" dirty="0"/>
          </a:p>
          <a:p>
            <a:r>
              <a:rPr lang="zh-CN" altLang="en-US" sz="1800" dirty="0"/>
              <a:t>答：生和老死。也就是后有从生到老死之间的一系列果报。</a:t>
            </a:r>
            <a:endParaRPr lang="en-US" sz="1800" dirty="0"/>
          </a:p>
          <a:p>
            <a:r>
              <a:rPr lang="zh-CN" altLang="en-US" sz="1800" dirty="0"/>
              <a:t>三、如何而生</a:t>
            </a:r>
            <a:endParaRPr lang="en-US" sz="1800" dirty="0"/>
          </a:p>
          <a:p>
            <a:r>
              <a:rPr lang="zh-CN" altLang="en-US" sz="1800" dirty="0"/>
              <a:t>问：能生是以什么方式生出了所生？</a:t>
            </a:r>
            <a:endParaRPr lang="en-US" sz="1800" dirty="0"/>
          </a:p>
          <a:p>
            <a:r>
              <a:rPr lang="zh-CN" altLang="en-US" sz="1800" dirty="0"/>
              <a:t>答：过去造业在识中熏入的业习气，经过爱、取的数数滋润，当它的势力已经增长到堪能引发后有时，随即就会发生果报</a:t>
            </a:r>
            <a:r>
              <a:rPr lang="zh-CN" altLang="en-US" sz="1800" dirty="0" smtClean="0"/>
              <a:t>。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60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r>
              <a:rPr lang="en-US" sz="1800" dirty="0"/>
              <a:t>5</a:t>
            </a:r>
            <a:r>
              <a:rPr lang="zh-CN" altLang="en-US" sz="1800" dirty="0"/>
              <a:t>、成办之义</a:t>
            </a:r>
            <a:endParaRPr lang="en-US" sz="1800" dirty="0"/>
          </a:p>
          <a:p>
            <a:r>
              <a:rPr lang="zh-CN" altLang="en-US" sz="1800" dirty="0"/>
              <a:t>对此从引、生善趣的情形和引、生恶趣的情形来认识。</a:t>
            </a:r>
            <a:endParaRPr lang="en-US" sz="1800" dirty="0"/>
          </a:p>
          <a:p>
            <a:r>
              <a:rPr lang="zh-CN" altLang="en-US" sz="1800" dirty="0"/>
              <a:t>一、以恶业引、生恶趣的情形</a:t>
            </a:r>
            <a:endParaRPr lang="en-US" sz="1800" dirty="0"/>
          </a:p>
          <a:p>
            <a:r>
              <a:rPr lang="zh-CN" altLang="en-US" sz="1800" dirty="0"/>
              <a:t>由业果愚无明发生了不善行，在识中熏建了恶业习气，使得有可能出现三恶趣中的果位识、名色、六处、触、受这样的果报，也就是已经引出了会发生恶趣这些果报的种子。接着，如果这个恶业习气经由爱、取的水数数润发，而逐渐变得有决定感果的大势力，那就一定会在来世的恶趣中感得生和老死。</a:t>
            </a:r>
            <a:endParaRPr lang="en-US" sz="1800" dirty="0"/>
          </a:p>
          <a:p>
            <a:r>
              <a:rPr lang="zh-CN" altLang="en-US" sz="1800" dirty="0"/>
              <a:t>以四支来说，由业果愚无明起不善行，在识中熏建恶业习气，是能引支；以此就有了功能，可能造成三恶趣的果，也就是果上的识等的四支半，这是所引；经由爱、取数数润发，已经到了有大势力决定感果的业的分位，这是能生；由此就在来世恶趣中感得生和老死，这是所生。</a:t>
            </a:r>
            <a:endParaRPr lang="en-US" sz="1800" dirty="0"/>
          </a:p>
          <a:p>
            <a:r>
              <a:rPr lang="zh-CN" altLang="en-US" sz="1800" dirty="0"/>
              <a:t>二、以善业引、生善趣的情形</a:t>
            </a:r>
            <a:endParaRPr lang="en-US" sz="1800" dirty="0"/>
          </a:p>
          <a:p>
            <a:r>
              <a:rPr lang="zh-CN" altLang="en-US" sz="1800" dirty="0"/>
              <a:t>这又要从两个方面来认识：（一）引、生欲界善趣的情形；（二）引、生上界善趣的情形。</a:t>
            </a:r>
            <a:endParaRPr lang="en-US" sz="1800" dirty="0"/>
          </a:p>
          <a:p>
            <a:r>
              <a:rPr lang="zh-CN" altLang="en-US" sz="1800" dirty="0"/>
              <a:t>（一）以善业引、生欲界善趣的情形</a:t>
            </a:r>
            <a:endParaRPr lang="en-US" sz="1800" dirty="0"/>
          </a:p>
          <a:p>
            <a:r>
              <a:rPr lang="zh-CN" altLang="en-US" sz="1800" dirty="0"/>
              <a:t>由无我真实义愚无明，为了自己得到欲界的安乐，发起欲界所摄的持戒、布施等的福行，以此就在识中熏入了妙业习气，有了成就欲界善趣的果位识、名色、六处、触、受这四支半的功能。再经由爱、取数数润发，使得福业的业习气逐渐变得有势力，由此来世就在欲界善趣中生起了生和老死。</a:t>
            </a:r>
            <a:endParaRPr lang="en-US" sz="1800" dirty="0"/>
          </a:p>
          <a:p>
            <a:r>
              <a:rPr lang="zh-CN" altLang="en-US" sz="1800" dirty="0"/>
              <a:t>举例而言，某人不了知无我，想为自己求得欲界天的安乐果报，为此作了布施等的各种善行，作了之后就在识中熏入了妙业习气，这是能引支；已经有能生欲天果位识、名色、六处、触、受等各种福果的功能，这是所引支；之后还以爱、取不断地去滋润这个善业习气，使得它逐渐地变得非常有势力，这样就完成了能生支；结果来世就生在了欲天当中，以及当它成熟之后发生老死，这是所生支。这就是以善业引生欲界善趣的情形。</a:t>
            </a:r>
            <a:endParaRPr lang="en-US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98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二、以善业引、生善趣的情形</a:t>
            </a:r>
            <a:endParaRPr lang="en-US" sz="1800" dirty="0"/>
          </a:p>
          <a:p>
            <a:r>
              <a:rPr lang="zh-CN" altLang="en-US" sz="1800" dirty="0"/>
              <a:t>这又要从两个方面来认识：（一）引、生欲界善趣的情形；（二）引、生上界善趣的情形。</a:t>
            </a:r>
            <a:endParaRPr lang="en-US" sz="1800" dirty="0"/>
          </a:p>
          <a:p>
            <a:r>
              <a:rPr lang="zh-CN" altLang="en-US" sz="1800" dirty="0"/>
              <a:t>（一）以善业引、生欲界善趣的情形</a:t>
            </a:r>
            <a:endParaRPr lang="en-US" sz="1800" dirty="0"/>
          </a:p>
          <a:p>
            <a:r>
              <a:rPr lang="zh-CN" altLang="en-US" sz="1800" dirty="0"/>
              <a:t>由无我真实义愚无明，为了自己得到欲界的安乐，发起欲界所摄的持戒、布施等的福行，以此就在识中熏入了妙业习气，有了成就欲界善趣的果位识、名色、六处、触、受这四支半的功能。再经由爱、取数数润发，使得福业的业习气逐渐变得有势力，由此来世就在欲界善趣中生起了生和老死。</a:t>
            </a:r>
            <a:endParaRPr lang="en-US" sz="1800" dirty="0"/>
          </a:p>
          <a:p>
            <a:r>
              <a:rPr lang="zh-CN" altLang="en-US" sz="1800" dirty="0"/>
              <a:t>举例而言，某人不了知无我，想为自己求得欲界天的安乐果报，为此作了布施等的各种善行，作了之后就在识中熏入了妙业习气，这是能引支；已经有能生欲天果位识、名色、六处、触、受等各种福果的功能，这是所引支；之后还以爱、取不断地去滋润这个善业习气，使得它逐渐地变得非常有势力，这样就完成了能生支；结果来世就生在了欲天当中，以及当它成熟之后发生老死，这是所生支。这就是以善业引生欲界善趣的情形。</a:t>
            </a:r>
            <a:endParaRPr lang="en-US" sz="1800" dirty="0"/>
          </a:p>
          <a:p>
            <a:r>
              <a:rPr lang="zh-CN" altLang="en-US" sz="1800" dirty="0"/>
              <a:t>（二）以善业引、生上界善趣的情形</a:t>
            </a:r>
            <a:endParaRPr lang="en-US" sz="1800" dirty="0"/>
          </a:p>
          <a:p>
            <a:r>
              <a:rPr lang="zh-CN" altLang="en-US" sz="1800" dirty="0"/>
              <a:t>由无我真实义愚无明，为了自己求得上界的安乐，发起了上界所摄的奢摩他等的诸不动行，由此就在识中熏入了这样的妙业习气，使得有功能可以造成上界天的果位识、名色、六处、触、受这四支半。再以爱、取数数润发，使得不动行的业习气逐渐变得有势力，来世就在上界天中生起了生，乃至达到老死位。</a:t>
            </a:r>
            <a:endParaRPr lang="en-US" sz="1800" dirty="0"/>
          </a:p>
          <a:p>
            <a:r>
              <a:rPr lang="zh-CN" altLang="en-US" sz="1800" dirty="0"/>
              <a:t>配四支来说，以无明出不动行就在识田中熏建了妙业习气，是能引支；随着就引出了能发生上界天果位识等的种子或者功能，这是所引支；然后，以爱、取不断地润发不动业的业习，使得它强而有力，这是能生支；以此就在来世出现了上界天的生，以及时间一到就出现老死，这是所生支。以上说明了以善业引生上界天果报的情形。</a:t>
            </a:r>
            <a:endParaRPr lang="en-US" sz="1800" dirty="0"/>
          </a:p>
          <a:p>
            <a:r>
              <a:rPr lang="zh-CN" altLang="en-US" sz="1800" dirty="0"/>
              <a:t>（二）摄为三道</a:t>
            </a:r>
            <a:endParaRPr lang="en-US" sz="1800" dirty="0"/>
          </a:p>
          <a:p>
            <a:r>
              <a:rPr lang="zh-CN" altLang="en-US" sz="1800" dirty="0"/>
              <a:t>十二有支可以摄在烦恼、业、苦三道中。</a:t>
            </a:r>
            <a:endParaRPr lang="en-US" sz="1800" dirty="0"/>
          </a:p>
          <a:p>
            <a:r>
              <a:rPr lang="zh-CN" altLang="en-US" sz="1800" dirty="0"/>
              <a:t>也就是，无明、爱、取这三支是烦恼；行、有二支是业；识、名色、六处、触、受、生、老死这七支是苦。</a:t>
            </a:r>
            <a:endParaRPr lang="en-US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23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三、几世圆满　分六：（一）正说；（二）了知唯法无我；（三）不知此理的过患；（四）了知的必要；（五）认识烦恼为怨敌上首，于灭烦恼能发精进；（六）三士道的根源。</a:t>
            </a:r>
            <a:endParaRPr lang="en-US" sz="1800" dirty="0"/>
          </a:p>
          <a:p>
            <a:r>
              <a:rPr lang="zh-CN" altLang="en-US" sz="1800" dirty="0"/>
              <a:t>（一）正</a:t>
            </a:r>
            <a:r>
              <a:rPr lang="zh-CN" altLang="en-US" sz="1800" dirty="0" smtClean="0"/>
              <a:t>说</a:t>
            </a:r>
            <a:endParaRPr lang="en-US" altLang="zh-CN" sz="1800" dirty="0" smtClean="0"/>
          </a:p>
          <a:p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譬如，由种子出生果实需要三个重要的环节：一、植种；二、滋润；三、结果。在四支当中，能引支如同植种；能生支好比滋润；所生支犹如结果；而所引的种子到成熟位就是所生，不必另外宣说，因此所引就摄在所生中。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这样来观察的话，一轮缘起最快两世完成。也就是，在第一世当中，以无明所起的行在因位识中熏建习气，完成了能引支，以此植下了种子。又在这一世中，以爱、取数数润发，到了有势力能感果的业的地位，完成有支，这样就完成了能生支。由此将不间隔而在紧接着的一世中成熟果报，出现所生支或所引支。像这样，一轮缘起快则两世圆满。慢也只需三世就能圆满。也就是，在第一世中圆满了能引支。之后没有得到滋润，间隔了多世，但这多世也只是其他缘起成熟的过程，在圆满这轮缘起的能生支上不占时间。到了某一世，能生的爱、取、有三支已经完成，润发到有势力能感果的业的地位。在那一世紧接着的一世中，完成所生支或所引支。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举例来说，今生以业果愚无明发起了非福业，以嗔恚造作了能生到地狱中的恶业，这样在造业第二刹那已经在识田中熏建了习气，这样就完成了能引支。如果在这一生当中不加改正、忏除，还继续以爱、取数数滋润这种嗔恚恶业的习气，使得它变得强而有力，以至于达到有支的状况，这样在这一生当中就圆满了能生支。那在临终的时候被这个业所牵，随着就会现前地狱的境相，来世将在地狱中出现所引的四支半或者所生的二支。也就是将出现地狱的果位识，以及地狱中最初位的名色，以至于诸根圆满的六处，当生识的根出现以后，接触地狱中烈火、刀刺等境相时就会发生触，由此起猛利的苦受。这就是在来世圆满了地狱受报的所引四支半。或者从受了地狱的蕴身之后，在非常漫长的时间里感受地狱果报，直到受报结束，这样完成所生的生和老死两支。这就是两世圆满的情形。</a:t>
            </a: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19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zh-CN" altLang="en-US" sz="1800" dirty="0" smtClean="0"/>
              <a:t>三</a:t>
            </a:r>
            <a:r>
              <a:rPr lang="zh-CN" altLang="en-US" sz="1800" dirty="0"/>
              <a:t>世圆满的情形。譬如，今生造了受生在欲界天的善业，也就是虽然没有业果愚，但是有无我真实义愚，认为欲界天非常快乐，为了我得到乐的缘故，驱使着身口等去作各种福业，造业的第二刹那，在识田中熏建了善业习气，植下了将来生在欲天中的种子，这样就完成了能引支。然而，在此后相当长的时间里没有去滋润这个善业，而是在其他地方不断地润发，结果在中间若干世里，有时做旁生，有时做人，有时做修罗等等。经过若干世以后，到了某一世这个习气苏醒了，也就是对行善有非常大的欲乐。那个时候他的心理倾向就叫“爱”，然后不断地取著这种善行，就叫“取”，从而使得生欲天福业的势力强大到必然要感后有的状况，这就完成了有支。由于在那一生临终前完成了能生支，结果在紧接着的一世里就生在了天上，那个时候会圆满所引的四支半，或者所生的两支。也就是，在那里将出现天中的名色乃至六处，出现了天人的根身，而且出现天宫、天女、天乐、天食等的各种五欲境界。这样在根境识和合的时候发生触，之后就发生福乐的果报，那么多年里在天上一直享乐，出现了欲天异熟受用的乐，在天中从受生到老死之间在一世中完成。这就是慢则三世完成。</a:t>
            </a:r>
            <a:endParaRPr lang="en-US" sz="1800" dirty="0"/>
          </a:p>
          <a:p>
            <a:r>
              <a:rPr lang="zh-CN" altLang="en-US" sz="1800" dirty="0"/>
              <a:t>（二）了知唯法无我</a:t>
            </a:r>
            <a:endParaRPr lang="en-US" sz="1800" dirty="0"/>
          </a:p>
          <a:p>
            <a:r>
              <a:rPr lang="zh-CN" altLang="en-US" sz="1800" dirty="0"/>
              <a:t>就像这样，由因支发生果支，环环相扣，在这当中根本没有作业的我和受果的我，都只是蕴上在发生因位果位的变化。十二个有支就代表因位和果位出现的现相，而每一个现相都没有常、一、主宰性，因为都是由前前支发生的。既然是由那个因造成的，因此里面没有我。比如，因上的惑业等，它是由前前的因发生的，因此没有作者的“我”。受果的识，以及出现的名色、六处、触、受等，也是由前前支发生的，而不是有实体受者的“我”。</a:t>
            </a:r>
            <a:endParaRPr lang="en-US" sz="1800" dirty="0"/>
          </a:p>
          <a:p>
            <a:r>
              <a:rPr lang="zh-CN" altLang="en-US" sz="1800" dirty="0"/>
              <a:t>这就可以看到，完全是一个个的法在不断地变化，这就是所谓的“从唯法因支生唯法果支”，由此会认识无我。</a:t>
            </a:r>
            <a:endParaRPr lang="en-US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60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（四）了知的必要</a:t>
            </a:r>
            <a:endParaRPr lang="en-US" sz="1800" dirty="0"/>
          </a:p>
          <a:p>
            <a:r>
              <a:rPr lang="zh-CN" altLang="en-US" sz="1800" dirty="0"/>
              <a:t>如果能如理地思惟，是以这种方式在生死中漂流的话，那么这就是最好的厌离生死的方便。也就是，如果知道一直是按照这样的方式，不断地在生死里转来转去，那就会知道这里面有无数的受生、无数的死亡，每一生都遇到无数的亲怨，有无数的求取和不得。生天也有无数次，过后又转到下面去，在地狱里也转了无数次，又好不容易升上去，然而，由于十二有支的连环链无法截断的缘故，还将一轮又一轮地转下去。正如</a:t>
            </a:r>
            <a:r>
              <a:rPr lang="en-US" altLang="zh-CN" sz="1800" dirty="0"/>
              <a:t>《</a:t>
            </a:r>
            <a:r>
              <a:rPr lang="zh-CN" altLang="en-US" sz="1800" dirty="0"/>
              <a:t>除忧经</a:t>
            </a:r>
            <a:r>
              <a:rPr lang="en-US" altLang="zh-CN" sz="1800" dirty="0"/>
              <a:t>》</a:t>
            </a:r>
            <a:r>
              <a:rPr lang="zh-CN" altLang="en-US" sz="1800" dirty="0"/>
              <a:t>所说，生死的确是个大苦海。因为喝过的母奶也是无量无数，在地狱里喝过的烊铜水超过了四大海，被截断的身肢堆起来超过须弥山，由于爱别离、求不得等流过的泪水也是超过四大洋。在这一世又一世中，有那么多求取的焦虑、失败的痛苦，有那么多的生来死去，以及堕落的恐怖等等。</a:t>
            </a:r>
            <a:endParaRPr lang="en-US" sz="1800" dirty="0"/>
          </a:p>
          <a:p>
            <a:r>
              <a:rPr lang="zh-CN" altLang="en-US" sz="1800" dirty="0"/>
              <a:t>这样就知道，十二缘起一直在我们的心中转，这样的生死没完没了，由此会发生大的厌离，想从这个苦的循环圈里脱出去。再者会想到，如今如果还执取生死的法，那真是可怕。因为就像由四支来完成一轮缘起所显示的那样，过去世那么多的能引支还没有对治掉，而现在还在发生很多的能引，而且还在进一步发生很多的能生。像这样，没有对治掉根本的无明，也没有扼制住对三有的爱，还在不断地著取、造业等，真是太可怕了。这个时候会感觉非常恐怖，会发现自身在生死中的状况的确如此。</a:t>
            </a:r>
            <a:endParaRPr lang="en-US" sz="1800" dirty="0"/>
          </a:p>
          <a:p>
            <a:r>
              <a:rPr lang="zh-CN" altLang="en-US" sz="1800" dirty="0"/>
              <a:t>（五）认识烦恼为怨敌上首，于灭烦恼能发精进</a:t>
            </a:r>
            <a:endParaRPr lang="en-US" sz="1800" dirty="0"/>
          </a:p>
          <a:p>
            <a:r>
              <a:rPr lang="zh-CN" altLang="en-US" sz="1800" dirty="0"/>
              <a:t>从正反两方面的道理来看，业和烦恼二者中，烦恼是上首。也就是，无始劫以来造集的能引</a:t>
            </a:r>
            <a:r>
              <a:rPr lang="en-US" altLang="zh-CN" sz="1800" dirty="0"/>
              <a:t>——</a:t>
            </a:r>
            <a:r>
              <a:rPr lang="zh-CN" altLang="en-US" sz="1800" dirty="0"/>
              <a:t>善业和不善业还没出生果报，也没以对治力摧坏，如果现在以爱、取作滋养，以此增上就会漂流善趣、恶趣。相反，阿罗汉们在做凡夫时，虽然造了无数能引的业，但由于没有烦恼，就不作滋养，而不会牵引到生死诸趣中，因而解脱了生死。我等凡夫与阿罗汉相比，都是过去生造了无数能引的业，而差别在于有烦恼就必然还要转生死，而无烦恼就从此解脱，因此，烦恼是造成生死轮回的上首怨敌。</a:t>
            </a:r>
            <a:endParaRPr lang="en-US" sz="1800" dirty="0"/>
          </a:p>
          <a:p>
            <a:r>
              <a:rPr lang="zh-CN" altLang="en-US" sz="1800" dirty="0"/>
              <a:t>在这上面得到了定解后，就会把烦恼执为生死怨敌的上首，着力地在灭烦恼上发起精进。这就是由思惟十二缘起，会认识根本的怨敌所在。</a:t>
            </a:r>
            <a:endParaRPr lang="en-US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10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（六）三士道的根源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十二缘起有支配在道次第上思惟流转、还灭，依次会成为三士道的根源。思惟恶趣的十二有支流转、还灭，是下士法类；进而思惟欲界、上界二种善趣的十二有支流转、还灭，是中士法类；将心比心地推想诸母有情也都由这十二支门漂流生死，发生慈悲，为利益彼等的缘故愿得佛果，由此学习佛道，这是上士的法类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四、此等摄义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由认识十二有支轮回的道理而如理修习，将出生诸多殊胜的利益：一、能破除一切衰损的根本</a:t>
            </a:r>
            <a:r>
              <a:rPr lang="en-US" altLang="zh-CN" sz="1800" dirty="0"/>
              <a:t>——</a:t>
            </a:r>
            <a:r>
              <a:rPr lang="zh-CN" altLang="en-US" sz="1800" dirty="0"/>
              <a:t>极重的愚痴；二、能除遣妄执内外诸有为法从无因生以及从邪因生的一切邪见；三、能滋润出离的意乐。也就是，如实知道生死的状况能使心破除愚暗，开启现见缘起的正眼，知道自身所处的状况，之后会发起猛利的厌离，能提起心力一心修持能得实际利益的解脱道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再者，见一切诸母有情都同样陷在这样的生死苦状中，会起悲心、慈心，之后再发展出增上意乐，要将一切的诸母有情全数安置在究竟解脱的佛果位上，这样自己求愿作佛，之后就趣入佛道的修习。诸如此类，由于如理地思惟十二缘起，将全面地发展道心。</a:t>
            </a:r>
            <a:endParaRPr lang="en-US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5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/>
              <a:t>（三）结成修圣道必须修苦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b="1" dirty="0"/>
              <a:t>是故，于修持一个真实的圣法，无论如何需要对于轮回的一切认识无实义这样一个。如是相续中生起的因者，唯一是此修轮回之过患故，乃至相续中未生起之间，需要至心修习。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“是故”，是承接前面帕当巴尊者的开示。那里的要求是很高的，修一个真实的出世间法或者圣道，当然要放下世间的一切，比如身体、衣服、饮食、住处、名誉、亲友、向外追逐、自我高慢等等。意思是说，只有一切放下，修法才能成就。无论修哪宗哪派的法，要想即生解脱、成就，一定要一切放下。因为不一切放下的话，心就不能专注在一个点上，也就不可能在短时间内完成圣道。这里说的是“修持一个真实的圣法”，不是只求来世得个人身，也不是仅仅往生极乐世界，而是即生就要成道，这就需要一切放下。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那么，这不是天天念“我一切放下！”就能放下的，必须心中发生了胜解，之后才有欲，从而能够真正放下。也就是要胜解到轮回全是苦，一点意义没有。想到从地狱一直到天界之间的苦，知道自身正陷在非常可怕的轮回集中营里，服着难以想像的苦役，只有对这个发生了胜解，才会相信轮回里的一切完全是苦路。就像世间做贼的人，由于相信偷盗是发财的门路，那再怎么苦他也要干，哪怕进了监狱，他还认为这是一条好路。同样地，假使你相信轮回是个大苦海，那是怎么都不会要的，自然会厌患、出离，那个时候就会一心求道，世间的一切衣食、名誉等等，自然就会放下。这样就看到，是由胜解发生信心，由信心而发起欲，这个欲在这里就是指出离心或者求解脱心，它是出世道三个要点之一。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既然胜解是放下一切的根源，因此普贤上师就说：“无论如何都需要深刻地认识到，轮回的一切没有一点真实义。”“无论如何”就是不能减价，无论在什么时代、在什么地方、是哪种身份的人，只要想修出世道，就必须生起这个胜解。从释迦佛开始，乃至所有的祖师、成就者们，没有一个认为轮回还有实义、对轮回还有欲的同时，就能彻底地修一个出世法，没有这样的事情。因此，这是对于每一个有志修出世道的行者最基本的要求、一个在缘起上决定需要如此的要求。</a:t>
            </a:r>
            <a:endParaRPr lang="en-US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76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又要知道，相续中生起彻底看破轮回的胜解，一定要有因。（这不是从胜义空性上面，而是从世俗苦的角度彻底地看破轮回，产生这样一个大的胜解。）如果没有因，它是出不来的，没有天生释迦、自然弥勒。如果没有因就能产生的话，那尽法界一切众生应该自然就发起了出离心，一切世间的俗事在一刹那间全部止息，再也没有人去搞了。但是并非如此，众生从无始以来，在流转过程中所出现的乐执是非常严重的。这样就知道，胜解不会无因而起，而它的因唯一是这个修轮回过患，意思是再没有别的办法了。（当然如果前世修过了，今生一遇缘就苏醒，这种情况也有。）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以这个缘故，乃至在你的心中，没有像古圣先贤那样，一看到轮回就生起非常大的厌患之间，需要至心修习。要生起怎样的厌患呢？譬如，释迦如来出四门时，一见到老、病、死的现相就生起非常大的厌患，马上要出离，再也没办法待了，这就是最好的榜样。可以想像，假使自己被关进了监狱，天天受着各种非人的折磨，你在那里生起多强的想出去的心，对于轮回就应当有这样的心。或者像看到含毒的美食、不净室、大火坑那样，感觉一点点实义、一点点安乐也没有，对于轮回要有这样的认识、观感。乃至相续中没有生起之间，需要至心修习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所谓“至心修习”，就是不是口头的，而是从内心深处按照这样来修。一个一个设身处地地想：“我处在这种境况里会是怎样的情形？这里有没有真实的乐？它的过患如何？”譬如，三恶趣的痛苦是如何深重而漫长；在人当中又是如何地寿命短、苦难多，所有的乐最终都转成苦；修罗有怎样的斗争之苦；诸天有怎样的放逸、堕落之苦等等。像这样一个一个地好好想，想了以后才知道，过患实在太大了。一定要把自己摆进去，在自心上修，这样的话，心逐渐逐渐地会起，然后通过多种门径，要数数地、长期地修。要发出恒常、猛利的胜解和欲，心才能彻底地转掉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总之，这里的要求是让我们从道理上认识轮回的一切毫无实义，乃至相续中没有生起之间，都需要至心修习。</a:t>
            </a: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471" y="6178912"/>
            <a:ext cx="496529" cy="6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5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分四：一、立轮回无乐宗；二、由思惟发生的观念；三、教诫需要真实修苦；四、生起深信的效果。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1800" dirty="0"/>
              <a:t>一、立轮回无乐宗　分二：（一）理证；（二）教证。</a:t>
            </a:r>
            <a:endParaRPr lang="en-US" sz="1800" dirty="0"/>
          </a:p>
          <a:p>
            <a:r>
              <a:rPr lang="zh-CN" altLang="en-US" sz="1800" dirty="0"/>
              <a:t>（一）理证</a:t>
            </a:r>
            <a:endParaRPr lang="en-US" sz="1800" dirty="0"/>
          </a:p>
          <a:p>
            <a:r>
              <a:rPr lang="zh-CN" altLang="en-US" sz="1800" b="1" dirty="0"/>
              <a:t>如是六道的各类生处，随生何者，都唯是苦之自性、苦之繁衍、苦之机关外，绝无超出故，如大火坑、如罗刹洲、如大海涛、如利刃锋、如不净室般，丝毫无有安乐的机会。</a:t>
            </a:r>
            <a:endParaRPr lang="en-US" sz="1800" dirty="0"/>
          </a:p>
          <a:p>
            <a:r>
              <a:rPr lang="zh-CN" altLang="en-US" sz="1800" dirty="0"/>
              <a:t>（二）教证</a:t>
            </a:r>
            <a:endParaRPr lang="en-US" sz="1800" dirty="0"/>
          </a:p>
          <a:p>
            <a:r>
              <a:rPr lang="zh-CN" altLang="en-US" sz="1800" dirty="0"/>
              <a:t>这里由</a:t>
            </a:r>
            <a:r>
              <a:rPr lang="en-US" altLang="zh-CN" sz="1800" dirty="0"/>
              <a:t>《</a:t>
            </a:r>
            <a:r>
              <a:rPr lang="zh-CN" altLang="en-US" sz="1800" dirty="0"/>
              <a:t>念处经</a:t>
            </a:r>
            <a:r>
              <a:rPr lang="en-US" altLang="zh-CN" sz="1800" dirty="0"/>
              <a:t>》</a:t>
            </a:r>
            <a:r>
              <a:rPr lang="zh-CN" altLang="en-US" sz="1800" dirty="0"/>
              <a:t>中世尊圣言作为证明，</a:t>
            </a:r>
            <a:r>
              <a:rPr lang="en-US" altLang="zh-CN" sz="1800" dirty="0"/>
              <a:t>《</a:t>
            </a:r>
            <a:r>
              <a:rPr lang="zh-CN" altLang="en-US" sz="1800" dirty="0"/>
              <a:t>宝性论</a:t>
            </a:r>
            <a:r>
              <a:rPr lang="en-US" altLang="zh-CN" sz="1800" dirty="0"/>
              <a:t>》</a:t>
            </a:r>
            <a:r>
              <a:rPr lang="zh-CN" altLang="en-US" sz="1800" dirty="0"/>
              <a:t>中补处慈尊的圣言作为证明，无死邬金莲师的圣言作为证明。也就是，照见轮回真相的如来流出的诚谛之语，的确说到了，无论在轮回的哪里，连针尖许的乐都没有。继承世尊的补处菩萨同样说到，在五趣或六道中，丝毫得不到乐。再者，无死莲师先是引用世尊</a:t>
            </a:r>
            <a:r>
              <a:rPr lang="en-US" altLang="zh-CN" sz="1800" dirty="0"/>
              <a:t>《</a:t>
            </a:r>
            <a:r>
              <a:rPr lang="zh-CN" altLang="en-US" sz="1800" dirty="0"/>
              <a:t>念处经</a:t>
            </a:r>
            <a:r>
              <a:rPr lang="en-US" altLang="zh-CN" sz="1800" dirty="0"/>
              <a:t>》</a:t>
            </a:r>
            <a:r>
              <a:rPr lang="zh-CN" altLang="en-US" sz="1800" dirty="0"/>
              <a:t>里的话，由此来证明轮回里的确连针尖许的乐都永远没有。这样就完全以圣言量证实了轮回中绝对无乐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b="1" dirty="0" smtClean="0"/>
              <a:t>《</a:t>
            </a:r>
            <a:r>
              <a:rPr lang="zh-CN" altLang="en-US" sz="1800" b="1" dirty="0"/>
              <a:t>念处经</a:t>
            </a:r>
            <a:r>
              <a:rPr lang="en-US" altLang="zh-CN" sz="1800" b="1" dirty="0"/>
              <a:t>》</a:t>
            </a:r>
            <a:r>
              <a:rPr lang="zh-CN" altLang="en-US" sz="1800" b="1" dirty="0"/>
              <a:t>云：</a:t>
            </a:r>
            <a:r>
              <a:rPr lang="en-US" sz="1800" b="1" dirty="0"/>
              <a:t>“</a:t>
            </a:r>
            <a:r>
              <a:rPr lang="zh-CN" altLang="en-US" sz="1800" b="1" dirty="0"/>
              <a:t>地狱人由火烧苦，饿鬼众由饥渴苦，旁生迭互吞啖苦，人间人类短命苦，修罗众由斗争苦，诸天众由放逸苦。处此轮回永时中，略无针尖许安乐</a:t>
            </a:r>
            <a:r>
              <a:rPr lang="zh-CN" altLang="en-US" sz="1800" b="1" dirty="0" smtClean="0"/>
              <a:t>。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800" dirty="0" smtClean="0"/>
              <a:t>《</a:t>
            </a:r>
            <a:r>
              <a:rPr lang="zh-CN" altLang="en-US" sz="1800" dirty="0"/>
              <a:t>宝性论</a:t>
            </a:r>
            <a:r>
              <a:rPr lang="en-US" altLang="zh-CN" sz="1800" dirty="0"/>
              <a:t>》</a:t>
            </a:r>
            <a:r>
              <a:rPr lang="zh-CN" altLang="en-US" sz="1800" dirty="0"/>
              <a:t>补处菩萨语证明</a:t>
            </a:r>
            <a:endParaRPr lang="en-US" sz="1800" dirty="0"/>
          </a:p>
          <a:p>
            <a:r>
              <a:rPr lang="zh-CN" altLang="en-US" sz="1800" b="1" dirty="0"/>
              <a:t>依怙慈氏云：</a:t>
            </a:r>
            <a:r>
              <a:rPr lang="en-US" sz="1800" b="1" dirty="0"/>
              <a:t>“</a:t>
            </a:r>
            <a:r>
              <a:rPr lang="zh-CN" altLang="en-US" sz="1800" b="1" dirty="0"/>
              <a:t>五道域中无安乐，不净屋中不闻香。</a:t>
            </a:r>
            <a:r>
              <a:rPr lang="en-US" sz="1800" b="1" dirty="0"/>
              <a:t>”</a:t>
            </a:r>
            <a:endParaRPr lang="en-US" sz="1800" dirty="0"/>
          </a:p>
          <a:p>
            <a:r>
              <a:rPr lang="zh-CN" altLang="en-US" sz="1800" dirty="0"/>
              <a:t>三界或开为六道或开为五道，不算修罗即是五道。因为修罗有多类，人修罗、天修罗、鬼修罗、畜修罗，凡是斗争性强的众生类都可称为“修罗”，这样修罗散在各趣，不单独算的话就是五道。在五道的整个区域里都得不到安乐，此种情形就像在不净室中不可能有香的感受一样。</a:t>
            </a:r>
            <a:endParaRPr lang="en-US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15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八、修量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b="1" dirty="0"/>
              <a:t>如是轮回过患的实修，相续中生起的量者，要达到如同善知识朗日塘巴一样的。也就是于朗日塘巴，侍者禀报：“人们在称呼上师为黑脸朗日塘巴呢！”师言：“若思惟此三界轮回之苦，脸上能出笑容吗？”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b="1" dirty="0"/>
              <a:t>传说，一次他的曼茶盘上有一粒松玉，一只老鼠去搬，其力不支，遂作“吱吱”声呼召余鼠，二鼠一推一拉，见而面出微笑，此外何时连微笑也没有。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像这样修习轮回过患，在自相续里生起的量，要达到像善知识朗日塘巴尊者那样。有一天，侍者来禀报说：“人家都在说上师是黑脸朗日塘巴。”尊者说：“如果思惟三界轮回的苦，脸上还能出个白色吗（意思是还能很轻松，感觉很快乐吗）？”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为什么称他为“黑脸者”呢？透过一个事例就能看出来。有一次，他的曼茶盘上有一颗松玉，一只老鼠跑来想把它搬走，但是搬不动，于是就发出“吱吱”的叫声，招呼另一只老鼠过来。然后它们一个在后面推，一个在前面拉，就这样一推一拉地把松玉搬走了。尊者看到这个场景后，露出了一点微笑，除此之外，无论什么时候，脸上连略微笑一下都是没有的，因此人们称他为“黑脸朗日塘巴”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这就看到，尊者心里完全是厌患的状态，一想到轮回，就像前面讲的有那么多的苦，怎么笑得出来呢？就像胆病患者见到油食一样，以那种深切的苦的体会，自然就发呕吐心，也就是修苦一旦到量，一见到轮回的事就油然地生厌患，当然外在的表现脸色是黑的。</a:t>
            </a:r>
            <a:endParaRPr lang="en-US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3961" y="6289423"/>
            <a:ext cx="408039" cy="50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19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/>
              <a:t>这</a:t>
            </a:r>
            <a:r>
              <a:rPr lang="zh-CN" altLang="en-US" sz="1800" dirty="0"/>
              <a:t>也说明真实的修量就是如此，既然是那么苦，那当然是一种黑脸的表情。其实，我们对任何事物的反应都是如此。譬如被人逼着吃一个已经腐烂、吃下去一定会呕吐的东西，心里会很痛苦、不想接受，脸上马上就表现出来了；或者已经判了死刑，今天就要被拉出去枪决，或者马上要受惩罚等等，心情自然是沉重的。就像这样，不必说整个轮回那么大的过患，自己真切认识到的一点小苦要临身的时候，自然马上就是黑脸，因此不要认为这是很高的要求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一般人容易产生误解，以为这是最高的要求，所谓“前无古人，后无来者”，天下只有朗日塘巴尊者一个人达到了这个标准。实际上要知道，这是每一个想即生解脱的行者都要达到的基本要求，因此把它定为修量。说到“修量”，就不是针对一两个人，而是对所有有志于解脱的行者来说的，就好比所谓“及格的量”，是对于多少亿学生的共同要求，达不到是没法升上去的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还要注意一点，对于轮回，从自己的角度永远是厌患的，不想继续这种非常苦、非常迷乱的生涯；但是从利益众生的角度，那是不舍生死界，所谓“不厌生死”，意思是要在这里面度众生，对此要能够辨别。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95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zh-CN" altLang="en-US" sz="1800" dirty="0" smtClean="0"/>
              <a:t>人</a:t>
            </a:r>
            <a:r>
              <a:rPr lang="zh-CN" altLang="en-US" sz="1800" dirty="0"/>
              <a:t>能笑出来或者出现幽默的反应，要么是知道离戏，懂了一切都是荒唐的，本来就是戏论；要么是慈愍众生，要给他从现前到究竟的一切安乐，这样有慈心也会含笑；或者本来一切相都是假的，如果有出乎意料的表现也会笑；或者自身已经明白这些都是假的，可以任运超越概念的时候也会笑等等。除此之外就是被乐颠倒执蒙蔽，心中有贪著。但是，一般的人没什么智慧，也不厌轮回，却要装开心，这是属于非常低级、浅薄、幼稚的状况，只是一种掩饰，跟法上的要求完全相反。按法上的要求来说，面对轮回就是生厌离，知道本具佛性就一定喜乐，心上的反应就是如此。但今天的人很颠倒，对于轮回的事情假装欢喜，对于自性本有的事情丝毫不知，一直在外面求。而且，为了表现文明、优越、高雅等等，会装出来微笑等的姿态，来取悦别人或者表现自我。对别人好也不是善心，不是真实的慈悲心等等。这些都不符合修心的缘起，所以再怎么做也是假的。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未生起此修量期间务必坚修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这里讲了两方面的原因，以此来教诫我们乃至没有生起修量之间，务必要坚定地修苦。首先看第一个，修苦是生起诸多圣道功德的根本。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b="1" dirty="0"/>
              <a:t>如是修习此轮回苦者，乃是圣法入心、深信因果、心舍此生、慈悲有情等此类道之功德的所依根本，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首先，修苦修得好的话，就会知道这是非常可怕的集中营，苦得没法忍，一定要修圣法，因为没有圣法是没法解决的。也就是真正知苦以后，人就开始想解决问题了。譬如当知道自己得了癌症，会出现非常多的苦，又听说有能让自己痊愈的治疗方案，心肯定会趣向的。就像这样，修了轮回苦以后，知道这里太苦了，一定要修圣道才能解决，我们的心自然会往那上走。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70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endParaRPr lang="en-US" altLang="zh-CN" sz="1800" dirty="0" smtClean="0"/>
          </a:p>
          <a:p>
            <a:r>
              <a:rPr lang="zh-CN" altLang="en-US" sz="1800" dirty="0" smtClean="0"/>
              <a:t>第</a:t>
            </a:r>
            <a:r>
              <a:rPr lang="zh-CN" altLang="en-US" sz="1800" dirty="0"/>
              <a:t>二个是对于因果起深忍信。思惟了轮回苦，对于六道各处一类一类的苦了解以后，再对应各自的因，就像</a:t>
            </a:r>
            <a:r>
              <a:rPr lang="en-US" altLang="zh-CN" sz="1800" dirty="0"/>
              <a:t>《</a:t>
            </a:r>
            <a:r>
              <a:rPr lang="zh-CN" altLang="en-US" sz="1800" dirty="0"/>
              <a:t>念处经</a:t>
            </a:r>
            <a:r>
              <a:rPr lang="en-US" altLang="zh-CN" sz="1800" dirty="0"/>
              <a:t>》</a:t>
            </a:r>
            <a:r>
              <a:rPr lang="zh-CN" altLang="en-US" sz="1800" dirty="0"/>
              <a:t>里讲的那样，知道这种苦是从这个业来的，那种苦是从那个业来的，这样的话就会深深地相信，的确起什么样的心就会出什么样的果。如果落在业果愚里，以为现世名利最能利益我，为了尽快得到这些现世乐，心就会造下种种非福的业行，就会感得恶趣里的各种果报等等。像这样，轮回苦观得好，又看到了一条条对应的因果关系，就会深信一切都是由因果律发生的，对此会起深忍信。</a:t>
            </a:r>
            <a:endParaRPr lang="en-US" sz="1800" dirty="0"/>
          </a:p>
          <a:p>
            <a:r>
              <a:rPr lang="zh-CN" altLang="en-US" sz="1800" dirty="0"/>
              <a:t>再者，心能够放下此生。当明白整个轮回的事情以后，会看到此生只是其中一个小点，没有什么意思。为了这么一点虚假的乐，浪费宝贵的人身，导致从现前到永远之间锁在轮回的锁链里，太可怕了！之后就想一刀两断，截断此生俗事。当思惟得越来越多，轮回的苦在自己心里现得越来越大、越来越明显，心对此越来越厌的时候，自然就会放下此生。</a:t>
            </a:r>
            <a:endParaRPr lang="en-US" sz="1800" dirty="0"/>
          </a:p>
          <a:p>
            <a:r>
              <a:rPr lang="zh-CN" altLang="en-US" sz="1800" dirty="0"/>
              <a:t>接着，修苦修得好会对有情生慈悲心。所谓的慈心、悲心，不是表面装着对人好，或者为了自我形象作出和蔼可亲的表情、行为等等。实际上，当修苦的体会越来越多，越来越清楚地看到自身有这么大的生死苦患，之后再看别人，推己及人就知道众生全部陷在生死苦海里，会感觉大家同是生死沦落人，同是得了重病的生死病人，就会同病相怜。也就是，会看到上上下下的众生身上充满了各种各样的苦，一点真实的乐也没有，最多只是以苦为乐而已。像这样，在为每一个众生着想时，知道他是自己的母亲，又看到他有那么多的苦，油然就会起悲心的。由于在自身上知苦的因已经具足，只要一转移到众生身上，自然会发起慈心和悲心。</a:t>
            </a:r>
            <a:endParaRPr lang="en-US" sz="1800" dirty="0"/>
          </a:p>
          <a:p>
            <a:r>
              <a:rPr lang="zh-CN" altLang="en-US" sz="1800" dirty="0"/>
              <a:t>“等”字，包括</a:t>
            </a:r>
            <a:r>
              <a:rPr lang="en-US" altLang="zh-CN" sz="1800" dirty="0"/>
              <a:t>《</a:t>
            </a:r>
            <a:r>
              <a:rPr lang="zh-CN" altLang="en-US" sz="1800" dirty="0"/>
              <a:t>入行论</a:t>
            </a:r>
            <a:r>
              <a:rPr lang="en-US" altLang="zh-CN" sz="1800" dirty="0"/>
              <a:t>》</a:t>
            </a:r>
            <a:r>
              <a:rPr lang="zh-CN" altLang="en-US" sz="1800" dirty="0"/>
              <a:t>等中所说的归依心、惭愧心、忏悔心、欣乐行善、畏惧造恶的心等等。</a:t>
            </a:r>
            <a:endParaRPr lang="en-US" sz="1800" dirty="0"/>
          </a:p>
          <a:p>
            <a:r>
              <a:rPr lang="zh-CN" altLang="en-US" sz="1800" dirty="0"/>
              <a:t>这些道的功德，都是依靠修苦而来，因此它成了许许多多重要的道功德生起的根本。诸佛菩萨、祖师们的教授里都说，修苦是一个大嗢柁南，想要真实地厌患生死、发起归依、生起大悲等等，除了修苦没有更好的方便。</a:t>
            </a:r>
            <a:endParaRPr lang="en-US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1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接下来看第二个的原因，一代时教以宣说苦谛作为开端。</a:t>
            </a:r>
            <a:endParaRPr lang="en-US" sz="1800" dirty="0"/>
          </a:p>
          <a:p>
            <a:r>
              <a:rPr lang="zh-CN" altLang="en-US" sz="1800" b="1" dirty="0"/>
              <a:t>而且，佛世尊也是在次第三转法轮的开始说“诸比丘，此是苦，如是知”，而后开始宣说一代时教，</a:t>
            </a:r>
            <a:endParaRPr lang="en-US" sz="1800" dirty="0"/>
          </a:p>
          <a:p>
            <a:r>
              <a:rPr lang="zh-CN" altLang="en-US" sz="1800" dirty="0"/>
              <a:t>世尊来到这个世上转了三转法轮，对此都是按次第来进入的，因为众生必须遵循由浅浅到深深、由下下到上上的法则来发展修心，如同求学要次第从一年级读到十年级那样。苦谛正是一年级的课程，因此它是一个入门、一个地基、一个上上的佛法都必须依靠的基础。佛世尊当然知道菩提道的次第，因此在说法之初就说了这件事。佛说“此是苦，汝当知”，这个“苦”指苦谛，也就是轮回的一切全是苦，你们应当如是地了知等等，之后再说集、说灭、说道等。像这样初转四谛法轮；之后二转无相法轮；然后三转如来藏法轮等等，让众生逐步地发起对诸法真实性的认识。如果最初步的苦谛没开启的话，那会一直存在障难，导致后面的一切都没法发展。</a:t>
            </a:r>
            <a:endParaRPr lang="en-US" sz="1800" dirty="0"/>
          </a:p>
          <a:p>
            <a:r>
              <a:rPr lang="zh-CN" altLang="en-US" sz="1800" dirty="0"/>
              <a:t>如果不重视前面，认为可以随意跨越，那后面终究建立不起来。就像忽视一年级的课程，认为这个不重要，妄图高深，结果一年级的课程没过关的缘故，总是没法升级，它成为一个永远的障难。所以，了知缘起的人明白，就当前一步来说这是最重要的。这也是能升进的最根本的基础、所依，就像万丈高楼从地基建起，千里之行始于足下那样，没有这发足的一步，后面都没法到达。</a:t>
            </a:r>
            <a:endParaRPr lang="en-US" sz="1800" dirty="0"/>
          </a:p>
          <a:p>
            <a:r>
              <a:rPr lang="zh-CN" altLang="en-US" sz="1800" b="1" dirty="0"/>
              <a:t>以是因缘，相续中未生起之间，务必要勤修。</a:t>
            </a:r>
            <a:endParaRPr lang="en-US" sz="1800" dirty="0"/>
          </a:p>
          <a:p>
            <a:r>
              <a:rPr lang="zh-CN" altLang="en-US" sz="1800" dirty="0"/>
              <a:t>以这个因缘，乃至自相续还没有生起轮回苦的修量之间，修苦的课程没过关，就一定要精勤地修持。</a:t>
            </a:r>
            <a:endParaRPr lang="en-US" sz="1800" dirty="0"/>
          </a:p>
          <a:p>
            <a:r>
              <a:rPr lang="zh-CN" altLang="en-US" sz="1800" dirty="0"/>
              <a:t>“以是因缘”包括两个因缘：一、修苦是发生诸多圣道功德的根本；二、佛的一代时教以宣说苦谛为基础。</a:t>
            </a:r>
            <a:endParaRPr lang="en-US" sz="1800" dirty="0"/>
          </a:p>
          <a:p>
            <a:r>
              <a:rPr lang="zh-CN" altLang="en-US" sz="1800" dirty="0"/>
              <a:t>意思是说，比如三主要道以出离心为前驱，没有前面道心的缘起难以发展后后。或者就本论而言，讲到修苦能使得心入于法、对因果生起深忍信、放下此生此身、对有情起慈悲心、生起归依心、一心祈祷上师本尊等，由此成为证知无我的前方便，或者了知客尘虚妄的前方便，从而容易认识自性。诸如此类，修苦成为圣道功德的根本或者依处。</a:t>
            </a:r>
            <a:endParaRPr lang="en-US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8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zh-CN" sz="1800" dirty="0" smtClean="0"/>
          </a:p>
          <a:p>
            <a:pPr>
              <a:lnSpc>
                <a:spcPct val="150000"/>
              </a:lnSpc>
            </a:pPr>
            <a:r>
              <a:rPr lang="zh-CN" altLang="en-US" sz="1800" dirty="0" smtClean="0"/>
              <a:t>再</a:t>
            </a:r>
            <a:r>
              <a:rPr lang="zh-CN" altLang="en-US" sz="1800" dirty="0"/>
              <a:t>者，一代佛教之始唯一宣说苦谛，密意也是由此容易认知四谛而发起求解脱心，这样将出现出世的道心。往后的第二转无相法轮、第三转如来藏法轮，都是以苦谛作为基础。也就是说，由于知苦，才能去掉乐著生死的心，这样有了道心，才容易趣入无我空性。再者，宣说第三转如来藏法轮，对一般根机来说，都是首先要知道轮回里面苦、空、无常、无我，之后在听到如来藏的常、乐、我、净时，就不会搞错，而且容易升上去。这样就明白，圣教最前面的基础是宣说苦谛。连佛安立的教法次第、引导弟子的次第都是先宣说苦谛，让他们达到一定的量，在这之后才宣说更深入的教法，这可见前面的基础不可缺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就像这样，理上要认识到，如来宣说教法的次第上也要认识到，因此这是绝对不会错的，在自己没有生起修量之间，一定要精勤地修习。这在修心的次第上，就如同一年级没过关，往后都难以升进那样，因此务必需要勤修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 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570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求加持偈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b="1" dirty="0"/>
              <a:t>见轮回苦犹起耽著贪，怖恶趣险然行恶不善，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b="1" dirty="0"/>
              <a:t>我与如我歧路众有情，深心舍弃此生求加持。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这里前二句说明颠倒的状况，第三句是颠倒者，第四句是祈求不颠倒。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颠倒的状况有二：一、虽然见到了轮回苦，但还是耽著这些现世法而起贪。这本来是毒药或者杂毒的美食，明明知道还贪著，饮苦服毒，这是一个总的愚痴。二、明明怖畏恶趣险路，就像要坠入万丈深渊粉身碎骨，永劫难以翻身那样，然而还要去造它的因</a:t>
            </a:r>
            <a:r>
              <a:rPr lang="en-US" altLang="zh-CN" sz="1800" dirty="0"/>
              <a:t>——</a:t>
            </a:r>
            <a:r>
              <a:rPr lang="zh-CN" altLang="en-US" sz="1800" dirty="0"/>
              <a:t>种种不善业，这就非常地顽固、颠倒。由于无始以来的颠倒习性，就如同苍蝇逐臭，疯子用刀砍伤自己，或者滥服毒药一样，是这样一个疯癫的状况。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我是如此，天下无量无数的众生也是如此，都是这样在错误的道上走。祈求上师三宝加持，我和与我一样的有情众，都能够以很深的心舍弃此生，也就是不是口头说的，而是真正从内心深处放下此生。放下此生是关键，因为此生的现相是最迷惑人的。比如各种名利享受、自我的奋斗争取、实现自我价值等等，为了得到这些的缘故，心会非常地贪婪，由此造下各种恶业。关键的问题是要舍弃此生，然后才能修道，出离轮回。因此，这里祈求上师三宝加持，我等歧路众有情真正能够看破此生，心完全舍弃这一切后，就能转入圣道了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b="1" dirty="0"/>
              <a:t>了知轮回为苦之引导终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5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二、由思惟发生的观念</a:t>
            </a:r>
            <a:endParaRPr lang="en-US" sz="1800" dirty="0"/>
          </a:p>
          <a:p>
            <a:r>
              <a:rPr lang="zh-CN" altLang="en-US" sz="1800" b="1" dirty="0"/>
              <a:t>思惟此等义后，心作是念：于此轮回诸种类处，上至三有之顶、下及地狱之底，任生何处，都无少许喜乐的机会而毫无实义。</a:t>
            </a:r>
            <a:endParaRPr lang="en-US" sz="1800" dirty="0"/>
          </a:p>
          <a:p>
            <a:r>
              <a:rPr lang="zh-CN" altLang="en-US" sz="1800" dirty="0"/>
              <a:t>要点：由思惟教理将出现胜解。由理上完全决定、教上完全决定，而心中引发定解，达到无法引转的地步即得胜解。随后发生信、欲、勤，由此真正将自心转入道心系统中。</a:t>
            </a:r>
            <a:endParaRPr lang="en-US" sz="1800" dirty="0"/>
          </a:p>
          <a:p>
            <a:r>
              <a:rPr lang="zh-CN" altLang="en-US" sz="1800" dirty="0"/>
              <a:t>“思惟此等义”，指对于以上几十页</a:t>
            </a:r>
            <a:r>
              <a:rPr lang="en-US" altLang="zh-CN" sz="1800" dirty="0"/>
              <a:t>《</a:t>
            </a:r>
            <a:r>
              <a:rPr lang="zh-CN" altLang="en-US" sz="1800" dirty="0"/>
              <a:t>言教</a:t>
            </a:r>
            <a:r>
              <a:rPr lang="en-US" altLang="zh-CN" sz="1800" dirty="0"/>
              <a:t>》</a:t>
            </a:r>
            <a:r>
              <a:rPr lang="zh-CN" altLang="en-US" sz="1800" dirty="0"/>
              <a:t>的内容，都作过了如理如量的思惟，而绝非光是口头念几句话。这样先从总再至别再到总，一直归到后面在心中立起了这种轮回无乐宗，成了一个轮回无乐主义者，那么这样才是思惟发生了观念。在这之后不是勉强的，心里自然就开始这样想，也会十分有力量地起这样的心。</a:t>
            </a:r>
            <a:endParaRPr lang="en-US" sz="1800" dirty="0"/>
          </a:p>
          <a:p>
            <a:r>
              <a:rPr lang="zh-CN" altLang="en-US" sz="1800" dirty="0"/>
              <a:t>会如何想呢？在轮回各种种类的生处当中，这是就差别品类而言，“上至</a:t>
            </a:r>
            <a:r>
              <a:rPr lang="en-US" altLang="zh-CN" sz="1800" dirty="0"/>
              <a:t>……”“</a:t>
            </a:r>
            <a:r>
              <a:rPr lang="zh-CN" altLang="en-US" sz="1800" dirty="0"/>
              <a:t>下及</a:t>
            </a:r>
            <a:r>
              <a:rPr lang="en-US" altLang="zh-CN" sz="1800" dirty="0"/>
              <a:t>……”</a:t>
            </a:r>
            <a:r>
              <a:rPr lang="zh-CN" altLang="en-US" sz="1800" dirty="0"/>
              <a:t>是从整个上下范畴而言。就好比一百层楼的摩天大厦，从它的顶层</a:t>
            </a:r>
            <a:r>
              <a:rPr lang="en-US" altLang="zh-CN" sz="1800" dirty="0"/>
              <a:t>——</a:t>
            </a:r>
            <a:r>
              <a:rPr lang="zh-CN" altLang="en-US" sz="1800" dirty="0"/>
              <a:t>好比三有之顶，一直到它地下室的最下一层</a:t>
            </a:r>
            <a:r>
              <a:rPr lang="en-US" altLang="zh-CN" sz="1800" dirty="0"/>
              <a:t>——</a:t>
            </a:r>
            <a:r>
              <a:rPr lang="zh-CN" altLang="en-US" sz="1800" dirty="0"/>
              <a:t>好比地狱的底部，整个六道组织范畴里的一百层楼的任何一个地方，生在那里连一点得到身之乐和心之喜的机会也没有，即全然是苦。所以，生在这里一点意思也没有，这叫“毫无实义”，也就是不会得到丝毫意义。</a:t>
            </a:r>
            <a:endParaRPr lang="en-US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0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总之，由圣教和正理的轨道作思惟就会发生胜解，也就是现在说的“中心思想”。这是由于理上完全决定了，教上完全决定了，得到了教的证明、理的证明的力量，而在心里引出一种无法夺的定解，这就是胜解，它是道的根本。那么以这个胜解作为因，就会真实地出现信心、欲乐、精进，这样通过缘起的三连环链，就将自心真正转入到道心的系统中了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这里的“心作是念”，就是发生观念，而结合此章的修法，是指轮回观念，通过前面总别思惟轮回苦患，将发生全新的认识。这个时候就会起这样的观念：“在轮回的一切差别处所里，从上到下无论生在哪里，连丝毫许得到身心喜乐的机会也没有，所以，生在这样的世界里一点意义也没有。”由此他就起了道心，一点也不想在这个世上生了，没有这样的欲了。他会想：“这么可怕的轮回，受生在这里怎么得了？”从而发生厌患之心，想要遮掉这个生，以此一心要求得解脱。怎样得解脱呢？关键就是要证取无生。由此就会发生一连串道上的心，这就是道心系统，它的生长点就在由教证、理证的力量发生的胜解上面。当胜解出现时，就有了道的种子、道的根源，由此发生出来的将是具体、强大的道心系统，这样会真正地转变一个人，真正出现法身慧命。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16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三、教诫需要真实修苦</a:t>
            </a:r>
            <a:endParaRPr lang="en-US" sz="1800" dirty="0"/>
          </a:p>
          <a:p>
            <a:r>
              <a:rPr lang="zh-CN" altLang="en-US" sz="1800" b="1" dirty="0"/>
              <a:t>从深处退耽著者，需要如对于胆病者施予油腻食物那样的一个大厌患，是故，此等轮回之苦，不放置于似闻、似解上，而苦于心上体会而深信而修持。</a:t>
            </a:r>
            <a:endParaRPr lang="en-US" sz="1800" dirty="0"/>
          </a:p>
          <a:p>
            <a:r>
              <a:rPr lang="zh-CN" altLang="en-US" sz="1800" dirty="0"/>
              <a:t>这里有两部分：一、理由；二、教诫。“是故”前是理由，“是故”后是教诫。</a:t>
            </a:r>
            <a:endParaRPr lang="en-US" sz="1800" dirty="0"/>
          </a:p>
          <a:p>
            <a:r>
              <a:rPr lang="zh-CN" altLang="en-US" sz="1800" dirty="0"/>
              <a:t>一、理由</a:t>
            </a:r>
            <a:endParaRPr lang="en-US" sz="1800" dirty="0"/>
          </a:p>
          <a:p>
            <a:r>
              <a:rPr lang="zh-CN" altLang="en-US" sz="1800" dirty="0"/>
              <a:t>理由有二：一、退心的量；二、厌患的量。即要从深的根底处退掉耽著，就需要有像施予胆病患者油腻食物那样的大厌患力。</a:t>
            </a:r>
            <a:endParaRPr lang="en-US" sz="1800" dirty="0"/>
          </a:p>
          <a:p>
            <a:r>
              <a:rPr lang="zh-CN" altLang="en-US" sz="1800" dirty="0"/>
              <a:t>这里关键要认识缘起的要点：大退心靠大厌患，大厌患靠深体过患。这段修心课程是“思惟轮回过患”，就是要由思惟知患而生厌患，厌这个大的苦患就叫“厌患”。如理修、数数修就是为了引发恒常、猛利的厌患，最终达到如胆病者接触油食一样的大呕吐心，有了这个大的厌患力就从根底上退除了耽著，这是修心的成果。这样修的确能从深处退掉耽著，因此称为“退心法”。</a:t>
            </a:r>
            <a:endParaRPr lang="en-US" sz="1800" dirty="0"/>
          </a:p>
          <a:p>
            <a:r>
              <a:rPr lang="zh-CN" altLang="en-US" sz="1800" dirty="0"/>
              <a:t>二、教诫</a:t>
            </a:r>
            <a:endParaRPr lang="en-US" sz="1800" dirty="0"/>
          </a:p>
          <a:p>
            <a:r>
              <a:rPr lang="zh-CN" altLang="en-US" sz="1800" dirty="0"/>
              <a:t>从以上的道理发生大厌患，才能从深处退去耽著，所以，修苦不能停留在似闻、似解上，而要自心深切地去体会这些苦由此深信，再反复地修持，才会发生大厌患。一旦达到了比喻那样，就自然退去了耽著。</a:t>
            </a:r>
            <a:endParaRPr lang="en-US" sz="1800" dirty="0"/>
          </a:p>
          <a:p>
            <a:pPr marL="0" indent="0">
              <a:buNone/>
            </a:pP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4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四、生起深信的效果　分二：（一）真实义；（二）榜样。</a:t>
            </a:r>
            <a:endParaRPr lang="en-US" sz="1800" dirty="0"/>
          </a:p>
          <a:p>
            <a:r>
              <a:rPr lang="zh-CN" altLang="en-US" sz="1800" dirty="0"/>
              <a:t>（一）真实义</a:t>
            </a:r>
            <a:endParaRPr lang="en-US" sz="1800" dirty="0"/>
          </a:p>
          <a:p>
            <a:r>
              <a:rPr lang="zh-CN" altLang="en-US" sz="1800" b="1" dirty="0"/>
              <a:t>如是若得生起深信，则于罪提防于善欣喜，也将无需勤勇法尔生起。</a:t>
            </a:r>
            <a:endParaRPr lang="en-US" sz="1800" dirty="0"/>
          </a:p>
          <a:p>
            <a:r>
              <a:rPr lang="zh-CN" altLang="en-US" sz="1800" dirty="0" smtClean="0"/>
              <a:t>要注意心上发展的缘起，也就是由胜解起信，由信起欲，由欲起勤。这里说到其中的两个环节：由前面真实地思惟起了胜解，然后发生很深的信心的话；那么后面的欲和勤，不必勤勇法尔就会生起。</a:t>
            </a:r>
            <a:endParaRPr lang="en-US" altLang="zh-CN" sz="1800" dirty="0" smtClean="0"/>
          </a:p>
          <a:p>
            <a:r>
              <a:rPr lang="zh-CN" altLang="en-US" sz="1800" dirty="0"/>
              <a:t>（二）榜样</a:t>
            </a:r>
            <a:endParaRPr lang="en-US" sz="1800" dirty="0"/>
          </a:p>
          <a:p>
            <a:r>
              <a:rPr lang="zh-CN" altLang="en-US" sz="1800" dirty="0"/>
              <a:t>为了具体地了解难陀是怎么转变了心，在讲</a:t>
            </a:r>
            <a:r>
              <a:rPr lang="en-US" altLang="zh-CN" sz="1800" dirty="0"/>
              <a:t>《</a:t>
            </a:r>
            <a:r>
              <a:rPr lang="zh-CN" altLang="en-US" sz="1800" dirty="0"/>
              <a:t>言教</a:t>
            </a:r>
            <a:r>
              <a:rPr lang="en-US" altLang="zh-CN" sz="1800" dirty="0"/>
              <a:t>》</a:t>
            </a:r>
            <a:r>
              <a:rPr lang="zh-CN" altLang="en-US" sz="1800" dirty="0"/>
              <a:t>之前先补充</a:t>
            </a:r>
            <a:r>
              <a:rPr lang="en-US" altLang="zh-CN" sz="1800" dirty="0"/>
              <a:t>《</a:t>
            </a:r>
            <a:r>
              <a:rPr lang="zh-CN" altLang="en-US" sz="1800" dirty="0"/>
              <a:t>大宝积经</a:t>
            </a:r>
            <a:r>
              <a:rPr lang="en-US" altLang="zh-CN" sz="1800" dirty="0"/>
              <a:t>·</a:t>
            </a:r>
            <a:r>
              <a:rPr lang="zh-CN" altLang="en-US" sz="1800" dirty="0"/>
              <a:t>佛说入胎藏会</a:t>
            </a:r>
            <a:r>
              <a:rPr lang="en-US" altLang="zh-CN" sz="1800" dirty="0"/>
              <a:t>》</a:t>
            </a:r>
            <a:r>
              <a:rPr lang="zh-CN" altLang="en-US" sz="1800" dirty="0"/>
              <a:t>里的一段具体细节。这样再学</a:t>
            </a:r>
            <a:r>
              <a:rPr lang="en-US" altLang="zh-CN" sz="1800" dirty="0"/>
              <a:t>《</a:t>
            </a:r>
            <a:r>
              <a:rPr lang="zh-CN" altLang="en-US" sz="1800" dirty="0"/>
              <a:t>言教</a:t>
            </a:r>
            <a:r>
              <a:rPr lang="en-US" altLang="zh-CN" sz="1800" dirty="0"/>
              <a:t>》</a:t>
            </a:r>
            <a:r>
              <a:rPr lang="zh-CN" altLang="en-US" sz="1800" dirty="0"/>
              <a:t>的内容就能具体地领会，我们也可以用来作对照，发现自己修心的路子。下面先按</a:t>
            </a:r>
            <a:r>
              <a:rPr lang="en-US" altLang="zh-CN" sz="1800" dirty="0"/>
              <a:t>《</a:t>
            </a:r>
            <a:r>
              <a:rPr lang="zh-CN" altLang="en-US" sz="1800" dirty="0"/>
              <a:t>大宝积经</a:t>
            </a:r>
            <a:r>
              <a:rPr lang="en-US" altLang="zh-CN" sz="1800" dirty="0"/>
              <a:t>》</a:t>
            </a:r>
            <a:r>
              <a:rPr lang="zh-CN" altLang="en-US" sz="1800" dirty="0"/>
              <a:t>讲讲难陀的故事。</a:t>
            </a:r>
            <a:endParaRPr lang="en-US" sz="1800" dirty="0"/>
          </a:p>
          <a:p>
            <a:r>
              <a:rPr lang="zh-CN" altLang="en-US" sz="1800" dirty="0"/>
              <a:t>难陀的故事</a:t>
            </a:r>
            <a:endParaRPr lang="en-US" sz="1800" dirty="0"/>
          </a:p>
          <a:p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7" y="5709237"/>
            <a:ext cx="872613" cy="108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9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4" y="88490"/>
            <a:ext cx="12133006" cy="671051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/>
              <a:t>下面来看</a:t>
            </a:r>
            <a:r>
              <a:rPr lang="en-US" altLang="zh-CN" sz="1800" dirty="0"/>
              <a:t>《</a:t>
            </a:r>
            <a:r>
              <a:rPr lang="zh-CN" altLang="en-US" sz="1800" dirty="0"/>
              <a:t>言教</a:t>
            </a:r>
            <a:r>
              <a:rPr lang="en-US" altLang="zh-CN" sz="1800" dirty="0"/>
              <a:t>》</a:t>
            </a:r>
            <a:r>
              <a:rPr lang="zh-CN" altLang="en-US" sz="1800" dirty="0"/>
              <a:t>这段原文。</a:t>
            </a:r>
            <a:endParaRPr lang="en-US" sz="1800" dirty="0"/>
          </a:p>
          <a:p>
            <a:r>
              <a:rPr lang="zh-CN" altLang="en-US" sz="1800" dirty="0"/>
              <a:t>（二）榜样</a:t>
            </a:r>
            <a:endParaRPr lang="en-US" sz="1800" dirty="0"/>
          </a:p>
          <a:p>
            <a:r>
              <a:rPr lang="zh-CN" altLang="en-US" sz="1800" dirty="0"/>
              <a:t>分二：</a:t>
            </a:r>
            <a:r>
              <a:rPr lang="en-US" sz="1800" dirty="0"/>
              <a:t>1</a:t>
            </a:r>
            <a:r>
              <a:rPr lang="zh-CN" altLang="en-US" sz="1800" dirty="0"/>
              <a:t>、发起出离心的历程；</a:t>
            </a:r>
            <a:r>
              <a:rPr lang="en-US" sz="1800" dirty="0"/>
              <a:t>2</a:t>
            </a:r>
            <a:r>
              <a:rPr lang="zh-CN" altLang="en-US" sz="1800" dirty="0"/>
              <a:t>、由此入道的相状。</a:t>
            </a:r>
            <a:endParaRPr lang="en-US" sz="1800" dirty="0"/>
          </a:p>
          <a:p>
            <a:r>
              <a:rPr lang="zh-CN" altLang="en-US" sz="1800" dirty="0"/>
              <a:t>这里通过一个真实的事例，来显示这个缘起之道。也就是讲难陀是怎么发生了道心而入道的，他也是从前不知苦，到后来知一分，到最后彻底知，由于他是深深地相信了的缘故，就成了诸比丘中善护根门第一者。这是表示他很谨慎地防护根门不造罪，很欣喜地趣入善，这些不必费劲很自觉地就出来了，也就是真正换成了解脱道行者的心和行为。难陀的事迹就是我们的榜样，如果我们也按照这个缘起之道来发展自己的心的话，那绝对能够做到这样。</a:t>
            </a:r>
            <a:endParaRPr lang="en-US" sz="1800" dirty="0"/>
          </a:p>
          <a:p>
            <a:r>
              <a:rPr lang="en-US" sz="1800" dirty="0"/>
              <a:t>1</a:t>
            </a:r>
            <a:r>
              <a:rPr lang="zh-CN" altLang="en-US" sz="1800" dirty="0"/>
              <a:t>、发起出离心的历程　分二：（</a:t>
            </a:r>
            <a:r>
              <a:rPr lang="en-US" sz="1800" dirty="0"/>
              <a:t>1</a:t>
            </a:r>
            <a:r>
              <a:rPr lang="zh-CN" altLang="en-US" sz="1800" dirty="0"/>
              <a:t>）不知苦不退耽著；（</a:t>
            </a:r>
            <a:r>
              <a:rPr lang="en-US" sz="1800" dirty="0"/>
              <a:t>2</a:t>
            </a:r>
            <a:r>
              <a:rPr lang="zh-CN" altLang="en-US" sz="1800" dirty="0"/>
              <a:t>）知苦退除耽著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1</a:t>
            </a:r>
            <a:r>
              <a:rPr lang="zh-CN" altLang="en-US" sz="1800" dirty="0"/>
              <a:t>）未入道前以贪著力不欲出家</a:t>
            </a:r>
            <a:endParaRPr lang="en-US" sz="1800" dirty="0"/>
          </a:p>
          <a:p>
            <a:r>
              <a:rPr lang="zh-CN" altLang="en-US" sz="1800" b="1" dirty="0"/>
              <a:t>昔世尊以弟难陀贪恋其妻，不欲出家，</a:t>
            </a:r>
            <a:endParaRPr lang="en-US" sz="1800" dirty="0"/>
          </a:p>
          <a:p>
            <a:r>
              <a:rPr lang="zh-CN" altLang="en-US" sz="1800" dirty="0"/>
              <a:t>在佛世的时候，佛的弟弟难陀仪容第一，他的长相具有三十种庄严，比佛少两相，身高短佛四个指头的宽度。他的妻子叫“孙陀罗”，拥有绝世的美貌。他觉得妻子非常可意，贪著得连片刻也不想离开，只愿跟她厮守一生。这个贪著的力量，使得他从来没想过要出家。“出家”在藏文叫“极为出”，就是一出永出，再也不回家了，就好像这个人死了一样。而难陀还认为世俗的家庭是如此地美妙、可乐，哪里会想出家？这是完全相反的两条路。</a:t>
            </a:r>
            <a:endParaRPr lang="en-US" sz="1800" dirty="0"/>
          </a:p>
          <a:p>
            <a:r>
              <a:rPr lang="zh-CN" altLang="en-US" sz="1800" dirty="0"/>
              <a:t>这样就知道，他一开始丝毫没有入道，连共下士道的内涵也没有，那么他哪里会去提防生死中的各种烦恼罪染，或者欣求无漏的法道而去修善呢？丝毫也不会有的。</a:t>
            </a:r>
            <a:endParaRPr lang="en-US" sz="1800" dirty="0"/>
          </a:p>
          <a:p>
            <a:r>
              <a:rPr lang="en-US" sz="1800" dirty="0"/>
              <a:t>2</a:t>
            </a:r>
            <a:r>
              <a:rPr lang="zh-CN" altLang="en-US" sz="1800" dirty="0"/>
              <a:t>）以方便令入道后身出家心不出家</a:t>
            </a:r>
            <a:endParaRPr lang="en-US" sz="1800" dirty="0"/>
          </a:p>
          <a:p>
            <a:r>
              <a:rPr lang="zh-CN" altLang="en-US" sz="1800" b="1" dirty="0"/>
              <a:t>以方便引入正法之门后出家。然彼不学三学而正逃遁时，</a:t>
            </a:r>
            <a:endParaRPr lang="en-US" sz="1800" dirty="0"/>
          </a:p>
          <a:p>
            <a:r>
              <a:rPr lang="zh-CN" altLang="en-US" sz="1800" dirty="0"/>
              <a:t>当时佛见他得度的时机到了，就到他家门口去乞讨，放光动他的心。然后假装不接受饭食，默然而走，引着他到了寺院。随后佛以威德力直接引他出家，他迫不得已地出了家。出家之后马上想溜，佛就以神通力变出一个大坑，让他没法过去。接着又吩咐阿难让他在寺院里做知事。就像这样，是世尊以神通力、威德力等的各种方便，把他引到法门里面出家的。他也现了出家的形仪，也做僧众的知事。但是，光有这个还不管用，因为他的心没有变，只不过碍于某种人情、威德、舆论等就出家了。现在表面上看，他是舍家、离家了，已经不是在家的身份，可是心里头还是念念想着孙陀罗，因此心根本没出家</a:t>
            </a:r>
            <a:endParaRPr lang="en-US" altLang="zh-CN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974" y="6142075"/>
            <a:ext cx="526026" cy="65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8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8756</TotalTime>
  <Words>20114</Words>
  <Application>Microsoft Office PowerPoint</Application>
  <PresentationFormat>Widescreen</PresentationFormat>
  <Paragraphs>333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宋体</vt:lpstr>
      <vt:lpstr>Arial</vt:lpstr>
      <vt:lpstr>Calibri</vt:lpstr>
      <vt:lpstr>Calibri Light</vt:lpstr>
      <vt:lpstr>Office Theme</vt:lpstr>
      <vt:lpstr>轮回痛苦总复习</vt:lpstr>
      <vt:lpstr>轮回痛苦总复习</vt:lpstr>
      <vt:lpstr>轮回痛苦总复习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34</cp:revision>
  <dcterms:created xsi:type="dcterms:W3CDTF">2020-09-28T22:30:51Z</dcterms:created>
  <dcterms:modified xsi:type="dcterms:W3CDTF">2020-12-04T22:41:47Z</dcterms:modified>
</cp:coreProperties>
</file>