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1" r:id="rId7"/>
    <p:sldId id="263" r:id="rId8"/>
    <p:sldId id="267" r:id="rId9"/>
    <p:sldId id="264" r:id="rId10"/>
    <p:sldId id="270" r:id="rId11"/>
    <p:sldId id="268" r:id="rId12"/>
    <p:sldId id="269" r:id="rId13"/>
    <p:sldId id="266" r:id="rId14"/>
    <p:sldId id="265" r:id="rId15"/>
    <p:sldId id="272" r:id="rId16"/>
    <p:sldId id="271" r:id="rId17"/>
    <p:sldId id="273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10" y="-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17332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25ead19e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225ead19e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8225ead19e_2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143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05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29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85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024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914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645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82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5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3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826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16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01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23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73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3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225ead19e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225ead19e_2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5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21636" y="555120"/>
            <a:ext cx="8623953" cy="22253"/>
          </a:xfrm>
          <a:custGeom>
            <a:avLst/>
            <a:gdLst/>
            <a:ahLst/>
            <a:cxnLst/>
            <a:rect l="l" t="t" r="r" b="b"/>
            <a:pathLst>
              <a:path w="12125327" h="31282" extrusionOk="0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7025" tIns="33500" rIns="67025" bIns="3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2" y="195486"/>
            <a:ext cx="410536" cy="381886"/>
          </a:xfrm>
          <a:custGeom>
            <a:avLst/>
            <a:gdLst/>
            <a:ahLst/>
            <a:cxnLst/>
            <a:rect l="l" t="t" r="r" b="b"/>
            <a:pathLst>
              <a:path w="577217" h="536832" extrusionOk="0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txBody>
          <a:bodyPr spcFirstLastPara="1" wrap="square" lIns="67025" tIns="33500" rIns="67025" bIns="3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EC2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588" y="2634"/>
            <a:ext cx="9145588" cy="51398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1588" y="2634"/>
            <a:ext cx="9145588" cy="5145088"/>
          </a:xfrm>
          <a:prstGeom prst="rect">
            <a:avLst/>
          </a:prstGeom>
          <a:gradFill>
            <a:gsLst>
              <a:gs pos="0">
                <a:srgbClr val="FFFFFF">
                  <a:alpha val="54901"/>
                </a:srgbClr>
              </a:gs>
              <a:gs pos="71000">
                <a:srgbClr val="F2F2F2">
                  <a:alpha val="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50" tIns="45725" rIns="91450" bIns="457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979696" y="2187948"/>
            <a:ext cx="518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0" i="0" u="none" strike="noStrike" cap="none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2385238" y="2711998"/>
            <a:ext cx="42749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3282122" y="1989296"/>
            <a:ext cx="3382461" cy="127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dirty="0" smtClean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死苦</a:t>
            </a:r>
            <a:endParaRPr sz="60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00" y="147800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89842" y="1314955"/>
            <a:ext cx="577469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火大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我们的嘴巴和鼻子完全干涩。身上的温度开始降低，通常是脚和手开始冷起，最后是心。也许有蒸气般的热会从顶轮产生。当我们的呼吸经过嘴巴和鼻子时，它是冷的。我们再也不能喝或消化任何东西。当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在分解时，我们的心一下子清明，一下子混乱。记不得家人或朋友的名字，甚至认不出他们是谁。因为声音和视线都已经模糊了，越来越难认知身外的一切。</a:t>
            </a:r>
          </a:p>
          <a:p>
            <a:r>
              <a:rPr lang="zh-CN" altLang="en-US" dirty="0" smtClean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</a:t>
            </a:r>
            <a:r>
              <a:rPr lang="zh-CN" altLang="en-US" dirty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对临终的人来说，内心的经验如火焚身，好象陷入熊熊烈火之中，或全世界都在焚烧一般</a:t>
            </a:r>
            <a:r>
              <a:rPr lang="zh-CN" altLang="en-US" dirty="0" smtClean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8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350066" y="1151929"/>
            <a:ext cx="56640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呼吸越来越困难，空气似乎在喉咙里逸散；我们开始喘气，发出粗重的声音；吸气变得短而费力，呼气变得比较长。我们的眼睛上翻，整个人完全动不了。当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在分解时，心变得昏乱，对外在世界毫无所知，每一件东西都变得模糊。我们与物质环境接触的最后感觉正在流失。　　我们开始产生幻觉，看到种种幻影：如果我们生平做很多坏事，也许会看到恐怖的形象。我们生平的一些梦和恐怖时刻重新上演，甚至惊吓得想要哭叫。如果我们是过着友善和慈悲的生活，也许会看到快乐的天堂景象，</a:t>
            </a:r>
            <a:r>
              <a:rPr lang="zh-CN" altLang="en-US" dirty="0">
                <a:solidFill>
                  <a:srgbClr val="FF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「遇到」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可爱的朋友或觉者。对那些善人来说，死时只有安详，没有恐惧。</a:t>
            </a:r>
          </a:p>
        </p:txBody>
      </p:sp>
    </p:spTree>
    <p:extLst>
      <p:ext uri="{BB962C8B-B14F-4D97-AF65-F5344CB8AC3E}">
        <p14:creationId xmlns:p14="http://schemas.microsoft.com/office/powerpoint/2010/main" val="345613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60779" y="1927689"/>
            <a:ext cx="4901068" cy="1716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当然，我们每个人都要面对这种大苦，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《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正法念处经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》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云：“人为死所执，从此至他世，是死为大苦。”假如你有修行的境界，一旦四大隐没、迷乱显现时，会意念起密法的中阴窍诀，很清楚四大隐没、意识融入的整个过程。由于生前对此已了解过、准备过，故当这些迷乱现象一一呈现时，有些人就能把握住机会，获得解脱。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/>
            <a:r>
              <a:rPr lang="zh-CN" altLang="en-US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详见</a:t>
            </a:r>
            <a:r>
              <a:rPr lang="en-US" altLang="zh-CN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《</a:t>
            </a:r>
            <a:r>
              <a:rPr lang="zh-CN" altLang="en-US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上师心滴</a:t>
            </a:r>
            <a:r>
              <a:rPr lang="en-US" altLang="zh-CN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》</a:t>
            </a:r>
            <a:r>
              <a:rPr lang="zh-CN" altLang="en-US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之</a:t>
            </a:r>
            <a:r>
              <a:rPr lang="en-US" altLang="zh-CN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《</a:t>
            </a:r>
            <a:r>
              <a:rPr lang="zh-CN" altLang="en-US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正行光明藏讲义</a:t>
            </a:r>
            <a:r>
              <a:rPr lang="en-US" altLang="zh-CN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》</a:t>
            </a:r>
            <a:r>
              <a:rPr lang="zh-CN" altLang="en-US" sz="9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。</a:t>
            </a:r>
            <a:endParaRPr lang="en-US" sz="9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7377" y="873631"/>
            <a:ext cx="398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三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如何为死亡做准备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14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0" y="1603536"/>
            <a:ext cx="4572000" cy="1936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面对死亡的修法，净土宗虽然也有殊胜的教言，但主要是观修阿弥陀佛，中阴窍诀讲得不太多。然而，众生的根基各不相同，现前的也不一定都是阿弥陀佛。相比之下，密宗有适合不同根基的各种中阴窍诀，若能生前对此有所认识，到时会有极大的帮助。否则，没有修过这些窍诀的人，随着阎罗使者到来，中阴境界全然呈现，那时无依无怙、孤苦伶仃，只能身不由己、赤手空拳地离开人世。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9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0" y="13406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当然，大成就者则与此不同，他们生死是非常自在的。比如，后唐有位保福禅师，有一天他对众弟子说：“近来我感觉气力不继，想来大概时限已至。”弟子们听后，顿时躁动起来。有的说：“师父身体仍然很健康，请您不必多虑！”有的说：“为了教导我们，请您长久住世！”有的说：“您要加倍保重身体，常住世间为众生说法！”一时之间，寺中充满了喧哗之声。正在众说不一时，突然一位弟子说：“生也好，死也好，一切随缘由他去便好！”禅师听后哈哈大笑，满意地说：“我心里要讲的话，什么时候被你偷听去了？”说完便安详圆寂了。可见，成就者不受烦恼的束缚，死亡何时降临，都是无所畏惧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25781" y="1938269"/>
            <a:ext cx="4572000" cy="17059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《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杂阿含经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》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中也讲过：“老死之所坏，身及所受灭，唯有惠施福，为随己资粮。”衰老和死亡，定将毁坏我们的身体及所感受的一切，死时什么都带不走，唯有布施等功德才能相伴左右，成为前往后世的资粮。所以，佛陀在经典中常说，当我们死亡的时候，唯有功德才可以救护。寂天论师也曾感叹道：“唯福能救护，然我未曾修。”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5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49077" y="1864984"/>
            <a:ext cx="4572000" cy="1936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因此，现在大家有了闻法的机会，务必要明白善知识的开导比什么都重要。就像一个没上过学的孩子，倘若任其发展，可能他一生都是文盲，但如果有人送他去学校，对他来讲是最有意义的。同样，我们处在这个迷茫的世界中，不学佛的话，最终就会像文盲般地离开人间，可是如今遇到了佛法的光明，让我们懂得取舍，能辨别什么该做、什么不该做，此时为了生生世世的大安乐，一定要选择最有意义的事情。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677372" y="1135720"/>
            <a:ext cx="6121238" cy="400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若能如此，一旦我们面对死亡，反省一生时会觉得：“过去我虽然造了不少恶业，但在后半生中，还是修持过一些善法，该醒悟的时候已经醒悟了，所以现在离开也无所谓，什么时候走都很快乐。”这就是修行人的境界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——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对世间一切看得很淡，得也可以，失也可以，名声、地位都放得下。这样一来，当自己离开人间时，因为积累了许多解脱善法，对来世的去处也会胸有成竹、很有把握。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以上所讲的道理，大家应当反反复复地深思熟虑，这就是所谓的观修。我一而再、再而三地强调过，观修共同加行特别重要，希望每个人都牢记在心！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KaiTi_GB2312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200"/>
              </a:lnSpc>
              <a:spcAft>
                <a:spcPts val="800"/>
              </a:spcAft>
            </a:pPr>
            <a:r>
              <a:rPr lang="zh-CN" altLang="en-US" sz="1200" dirty="0">
                <a:latin typeface="Calibri" panose="020F0502020204030204" pitchFamily="34" charset="0"/>
                <a:ea typeface="YouYuan"/>
                <a:cs typeface="Times New Roman" panose="02020603050405020304" pitchFamily="18" charset="0"/>
              </a:rPr>
              <a:t>文殊师利勇猛智</a:t>
            </a:r>
            <a:r>
              <a:rPr 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普贤慧行亦复然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200"/>
              </a:lnSpc>
              <a:spcAft>
                <a:spcPts val="800"/>
              </a:spcAft>
            </a:pPr>
            <a:r>
              <a:rPr lang="zh-CN" altLang="en-US" sz="1200" dirty="0">
                <a:latin typeface="Calibri" panose="020F0502020204030204" pitchFamily="34" charset="0"/>
                <a:ea typeface="YouYuan"/>
                <a:cs typeface="Times New Roman" panose="02020603050405020304" pitchFamily="18" charset="0"/>
              </a:rPr>
              <a:t>我今回向诸善根</a:t>
            </a:r>
            <a:r>
              <a:rPr 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随彼一切常修学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200"/>
              </a:lnSpc>
              <a:spcAft>
                <a:spcPts val="800"/>
              </a:spcAft>
            </a:pPr>
            <a:r>
              <a:rPr lang="zh-CN" altLang="en-US" sz="1200" dirty="0">
                <a:latin typeface="Calibri" panose="020F0502020204030204" pitchFamily="34" charset="0"/>
                <a:ea typeface="YouYuan"/>
                <a:cs typeface="Times New Roman" panose="02020603050405020304" pitchFamily="18" charset="0"/>
              </a:rPr>
              <a:t>三世诸佛所称叹</a:t>
            </a:r>
            <a:r>
              <a:rPr 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200" dirty="0">
                <a:latin typeface="YouYuan"/>
                <a:ea typeface="SimSun" panose="02010600030101010101" pitchFamily="2" charset="-122"/>
                <a:cs typeface="Times New Roman" panose="02020603050405020304" pitchFamily="18" charset="0"/>
              </a:rPr>
              <a:t>如是最胜诸大愿</a:t>
            </a:r>
            <a:endParaRPr lang="en-US" sz="11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1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1721929" y="1575925"/>
            <a:ext cx="4137219" cy="66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50" tIns="31775" rIns="63550" bIns="31775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77A9D3"/>
                </a:solidFill>
              </a:rPr>
              <a:t>  一</a:t>
            </a:r>
            <a:r>
              <a:rPr lang="en" sz="2800" dirty="0" smtClean="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dirty="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zh-CN" altLang="en-US" sz="2800" dirty="0" smtClean="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死亡精神上的痛苦</a:t>
            </a:r>
            <a:endParaRPr lang="en-US" altLang="zh-CN" sz="2800" dirty="0" smtClean="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rgbClr val="77A9D3"/>
                </a:solidFill>
              </a:rPr>
              <a:t>二</a:t>
            </a:r>
            <a:r>
              <a:rPr lang="en-US" altLang="zh-CN" sz="2800" dirty="0" smtClean="0">
                <a:solidFill>
                  <a:srgbClr val="77A9D3"/>
                </a:solidFill>
              </a:rPr>
              <a:t>. </a:t>
            </a:r>
            <a:r>
              <a:rPr lang="zh-CN" altLang="en-US" sz="2800" dirty="0" smtClean="0">
                <a:solidFill>
                  <a:srgbClr val="77A9D3"/>
                </a:solidFill>
              </a:rPr>
              <a:t>死亡身体上的痛苦</a:t>
            </a:r>
            <a:endParaRPr lang="en-US" altLang="zh-CN" sz="2800" dirty="0" smtClean="0">
              <a:solidFill>
                <a:srgbClr val="77A9D3"/>
              </a:solidFill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rgbClr val="77A9D3"/>
                </a:solidFill>
              </a:rPr>
              <a:t>三</a:t>
            </a:r>
            <a:r>
              <a:rPr lang="en-US" altLang="zh-CN" sz="2800" dirty="0" smtClean="0">
                <a:solidFill>
                  <a:srgbClr val="77A9D3"/>
                </a:solidFill>
              </a:rPr>
              <a:t>.</a:t>
            </a:r>
            <a:r>
              <a:rPr lang="zh-CN" altLang="en-US" sz="2800" dirty="0" smtClean="0">
                <a:solidFill>
                  <a:srgbClr val="77A9D3"/>
                </a:solidFill>
              </a:rPr>
              <a:t>如何为死亡做准备</a:t>
            </a:r>
            <a:endParaRPr lang="en-US" altLang="zh-CN" sz="2800" dirty="0" smtClean="0">
              <a:solidFill>
                <a:srgbClr val="77A9D3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2073417" y="623190"/>
            <a:ext cx="3407158" cy="20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50" tIns="31775" rIns="63550" bIns="31775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77A9D3"/>
                </a:solidFill>
              </a:rPr>
              <a:t>一</a:t>
            </a:r>
            <a:r>
              <a:rPr lang="en" sz="2800" dirty="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zh-CN" altLang="en-US" sz="2800" dirty="0" smtClean="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死亡精神痛苦</a:t>
            </a:r>
            <a:endParaRPr sz="2800" dirty="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614450" y="2582050"/>
            <a:ext cx="3437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50" tIns="31775" rIns="63550" bIns="31775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496702" y="1390188"/>
            <a:ext cx="7093571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人到了临终之时，躺在病床上不能起身，见到饮食无动于衷，面对美景视若无睹，甚至听别人开玩笑也毫无反应，最多只是皮笑肉不笑应付一下：“是这样吗？好嘛，嘿嘿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……”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他们因遭受死亡的摧残，郁郁寡欢、闷闷不乐，即使以往再有胆识、再有力量，如今也已消失殆尽。等候在他们前面的，唯有迷乱显现。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6702" y="2718187"/>
            <a:ext cx="6953907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死亡大限来临之际，即使亲友在四周团团围绕，也不可能延缓自己的死期，此时气息分解的痛苦，唯有自己一人感受。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《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入行论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》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亦云：“临终弥留际，众亲虽围绕，命绝诸苦痛，唯吾一人受。”这时候不要说一般人，即便是拥有几千弟子的上师，或者几亿子民的国家总统，在离开世间时，也是独自感受死亡之苦，他人根本不可能代受。诚如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《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无量寿经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》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所形容的：“人在世间，爱欲之中，独生独死，独去独来。”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9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114186" y="1677370"/>
            <a:ext cx="4854474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这些道理，大家在闻思时经常听得到，但法没有融入心的话，就会觉得这只是说说而已，并不会真正放在心上。只有到了临死的那一天，你才会恍然大悟，明白一切财产的确只能全留在世间，而那些亲友也帮不上忙，顶多只是在自己死后，他们伤心两三天，搞个仪式罢了，但随着你的身体化为乌有，他们的哀伤也就没有了。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5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86000" y="166380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尤其是罪孽深重的人，在弥留之际，忆起以前所造的罪业，此时一定害怕堕落恶趣。回想自己在自由自在时，没有修持对临终有利的正法，真是追悔莫及，禁不住手抓胸口，结果就在胸前留下深深的指印中完结了一生。曾经我就见过这样的人，他生前特别喜欢打猎，杀过的野兽不计其数。所以他在临死时恐惧异常，口里不断地喊着：“我杀过多少多少众生，它们就在这里向我索命</a:t>
            </a:r>
            <a:r>
              <a:rPr lang="en-US" altLang="zh-CN" dirty="0">
                <a:latin typeface="STKaiti"/>
                <a:ea typeface="KaiTi_GB2312"/>
                <a:cs typeface="SimSun" panose="02010600030101010101" pitchFamily="2" charset="-122"/>
              </a:rPr>
              <a:t>……”</a:t>
            </a:r>
            <a:r>
              <a:rPr lang="zh-CN" altLang="en-US" dirty="0">
                <a:latin typeface="STKaiti"/>
                <a:ea typeface="KaiTi_GB2312"/>
                <a:cs typeface="SimSun" panose="02010600030101010101" pitchFamily="2" charset="-122"/>
              </a:rPr>
              <a:t>我们在旁边听到这些，都觉得胆战心惊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009351" y="1128759"/>
            <a:ext cx="55126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体的存在，是由地、水、火、风、空五大元素所决定的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透过五大，我们的身体才得以形成和维持，当它们分解时，我们就死了。我们都熟悉这些外五大，我们的生活方式就是由它们决定的，但有趣的是：外五大如何与我们体内的五大互动。外五大的潜能和性质也存在于我们的心内。心可以容纳各种经验，是地大的性质；它的连续性及可塑性，是水大的性质；它的清晰和感受力，是火大的性质；它的连续活动，是风大的性质；它的无边无际，是空大的性质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说明我们的身体是如何组成的一本古老的西藏医典说：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感官意识由心所产生。肉、骨、嗅觉器官</a:t>
            </a:r>
            <a:r>
              <a:rPr lang="zh-CN" altLang="en-US" sz="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（鼻根）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和香尘由地大所组成。血、味觉器官</a:t>
            </a:r>
            <a:r>
              <a:rPr lang="zh-CN" altLang="en-US" sz="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（舌根）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、味尘和身体中的液体由水大所组成。体温、清晰的色泽、视觉器官</a:t>
            </a:r>
            <a:r>
              <a:rPr lang="zh-CN" altLang="en-US" sz="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（眼根）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和色尘由火大所组成。呼吸、触觉器官</a:t>
            </a:r>
            <a:r>
              <a:rPr lang="zh-CN" altLang="en-US" sz="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（身根）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和触尘由风大所组成。身体中的腔穴，听觉器官</a:t>
            </a:r>
            <a:r>
              <a:rPr lang="zh-CN" altLang="en-US" sz="800" dirty="0">
                <a:solidFill>
                  <a:srgbClr val="66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（耳根）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和声尘由空大所组成。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8069" y="673955"/>
            <a:ext cx="348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死亡身体的痛苦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87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824739" y="1450226"/>
            <a:ext cx="48544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外分解：五根和五大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外分解就是五根和五大的分解。当死亡来临时，会有什么样外分解的经验呢？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首先也许会觉察到五根如何停止运作。如果床边的亲友在讲话，到了某个 时候，只会听到他们的声音，却分辨不出在讲什么，这表示耳识已经停止运作。如果看着面前的一件东西，只能看到它的轮廓，却看不出细节，这就表示眼识已经坏了。鼻、舌、身也会发生同样的情况。当眼、耳、鼻、舌、身的感觉不再被完全经验到时，就表示经过了第一阶段的分解过程。</a:t>
            </a:r>
          </a:p>
        </p:txBody>
      </p:sp>
    </p:spTree>
    <p:extLst>
      <p:ext uri="{BB962C8B-B14F-4D97-AF65-F5344CB8AC3E}">
        <p14:creationId xmlns:p14="http://schemas.microsoft.com/office/powerpoint/2010/main" val="76102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857921" y="1339753"/>
            <a:ext cx="629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接下来的四个阶段就是四大的分解：</a:t>
            </a:r>
          </a:p>
          <a:p>
            <a:r>
              <a:rPr lang="zh-CN" altLang="en-US" sz="2400" b="1" dirty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身体开始失掉它的一切力量，一点力气也没有。坐不起来，挺不直，也无法握住任何东西。我们没有办法撑住头部，觉得好象在掉落，沉到地底下，或被重力压碎。有些传统的典籍说，这就好象一座高山压向我们，而我们被压扁了的感觉。我们觉得沉重，任何姿势都不舒服。也许会要求别人把我们拉高，把枕头垫高，或者把被单拿掉。我们的脸色变得苍白，两颊下陷，牙齿出现斑点。眼睛变得比较难睁开或闭上。当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色蕴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在分解时，我们变得软弱无力。我们的心被激动，变得错乱，但随即又陷入昏迷状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54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029734" y="1555197"/>
            <a:ext cx="6095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开始无法控制身上的液体。流鼻水、流口水，眼泪可能会流下来，大小便也许会失禁。舌头无法转动，眼睛开始觉得干涩，嘴唇下垂，苍白而无血色；嘴巴和喉咙变得黏黏的，像被塞住的感觉；鼻腔塌陷，变得非常口渴。我们颤抖抽筋。死亡的气味开始笼罩。当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在分解时，身体的觉受减弱，交替出现苦和乐，热和冷的感觉。我们的心变得模糊、挫败、暴躁和紧张。有些人说，我们觉得好象要掉入大海灭顶或被大河冲走一般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90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3298</Words>
  <Application>Microsoft Office PowerPoint</Application>
  <PresentationFormat>On-screen Show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KaiTi_GB2312</vt:lpstr>
      <vt:lpstr>Microsoft Yahei</vt:lpstr>
      <vt:lpstr>Microsoft Yahei</vt:lpstr>
      <vt:lpstr>SimSun</vt:lpstr>
      <vt:lpstr>STKaiti</vt:lpstr>
      <vt:lpstr>YouYuan</vt:lpstr>
      <vt:lpstr>Arial</vt:lpstr>
      <vt:lpstr>Calibri</vt:lpstr>
      <vt:lpstr>Times New Roman</vt:lpstr>
      <vt:lpstr>Simple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Jolin</dc:creator>
  <cp:lastModifiedBy>Windows User</cp:lastModifiedBy>
  <cp:revision>9</cp:revision>
  <dcterms:modified xsi:type="dcterms:W3CDTF">2020-07-26T01:19:14Z</dcterms:modified>
</cp:coreProperties>
</file>