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4" r:id="rId10"/>
    <p:sldId id="266" r:id="rId11"/>
    <p:sldId id="260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1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5337"/>
  </p:normalViewPr>
  <p:slideViewPr>
    <p:cSldViewPr snapToGrid="0" snapToObjects="1">
      <p:cViewPr varScale="1">
        <p:scale>
          <a:sx n="99" d="100"/>
          <a:sy n="99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D9DFD-A6D1-5143-84E9-AE0103642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4975" y="1330774"/>
            <a:ext cx="8361229" cy="2098226"/>
          </a:xfrm>
        </p:spPr>
        <p:txBody>
          <a:bodyPr/>
          <a:lstStyle/>
          <a:p>
            <a:r>
              <a:rPr lang="zh-TW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三根本苦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EBC1A-4B36-6143-8D63-C9F7BEFC1A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教材</a:t>
            </a:r>
            <a:endParaRPr lang="en-CA" altLang="zh-TW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索達吉堪布前行廣釋 第</a:t>
            </a:r>
            <a:r>
              <a:rPr lang="en-CA" dirty="0">
                <a:latin typeface="KaiTi" panose="02010609060101010101" pitchFamily="49" charset="-122"/>
                <a:ea typeface="KaiTi" panose="02010609060101010101" pitchFamily="49" charset="-122"/>
              </a:rPr>
              <a:t>49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，</a:t>
            </a:r>
            <a:r>
              <a:rPr lang="en-CA" dirty="0">
                <a:latin typeface="KaiTi" panose="02010609060101010101" pitchFamily="49" charset="-122"/>
                <a:ea typeface="KaiTi" panose="02010609060101010101" pitchFamily="49" charset="-122"/>
              </a:rPr>
              <a:t>50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課</a:t>
            </a:r>
            <a:endParaRPr lang="en-CA" altLang="zh-TW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大圆满龙钦宁体前行引导文</a:t>
            </a:r>
            <a:r>
              <a:rPr lang="en-US" altLang="zh-TW" dirty="0">
                <a:latin typeface="KaiTi" panose="02010609060101010101" pitchFamily="49" charset="-122"/>
                <a:ea typeface="KaiTi" panose="02010609060101010101" pitchFamily="49" charset="-122"/>
              </a:rPr>
              <a:t>.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普贤上师言教讲记 </a:t>
            </a:r>
            <a:r>
              <a:rPr lang="en-CA" dirty="0">
                <a:latin typeface="KaiTi" panose="02010609060101010101" pitchFamily="49" charset="-122"/>
                <a:ea typeface="KaiTi" panose="02010609060101010101" pitchFamily="49" charset="-122"/>
              </a:rPr>
              <a:t>24-28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904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DC817-11E8-1D4F-8CDF-D721D4EE6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9470"/>
            <a:ext cx="10579994" cy="14859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（</a:t>
            </a:r>
            <a:r>
              <a:rPr lang="en-US" altLang="zh-TW" b="1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3</a:t>
            </a:r>
            <a:r>
              <a:rPr lang="zh-TW" altLang="en-US" b="1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总结</a:t>
            </a:r>
            <a:r>
              <a:rPr lang="zh-TW" altLang="en-US" sz="20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  <a:sym typeface="Wingdings" pitchFamily="2" charset="2"/>
              </a:rPr>
              <a:t>（</a:t>
            </a:r>
            <a:r>
              <a:rPr lang="zh-TW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要推廣到輪回裏所有喜、樂、名三種樂的現相，以理證成唯一落於苦中，由此，看到它是毫無實義、最終唯苦的法，之後生起厭患</a:t>
            </a:r>
            <a:r>
              <a:rPr lang="zh-TW" altLang="en-US" sz="20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3CAA7-E67C-214D-B2F1-9E00662F9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521" y="1725769"/>
            <a:ext cx="11153104" cy="5022761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4.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 因此，从这里要生起大的智慧，</a:t>
            </a:r>
            <a:r>
              <a:rPr lang="zh-TW" altLang="en-US" sz="2200" u="sng" dirty="0">
                <a:latin typeface="KaiTi" panose="02010609060101010101" pitchFamily="49" charset="-122"/>
                <a:ea typeface="KaiTi" panose="02010609060101010101" pitchFamily="49" charset="-122"/>
              </a:rPr>
              <a:t>要知道这些东西贪不得，一旦生了贪，后面失落的苦就非常大。这些都是假相，为什么要贪呢？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为什么以私欲沾沾自喜、洋洋自得，还表现出特别地贪著？如果当它发生时，心不断地回味，一直沉浸在里面，那就意味着当它失去时，内心苦不堪言。在人间能够看到成名的乐和失名的苦，热恋的乐和失恋的苦，团聚的乐和分手的苦，发财的乐和破产的苦等等，这样一类一类去看的时候，哪个能逃出苦的圈套呢？因此要知道，不要后面的苦，就不能取前面的乐。当它正发生时，就要知道只是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幻境一场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，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心里不要著取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，认为真的怎么样。这样我们就见到了，人世间乃至整个轮回坏苦的真相。</a:t>
            </a:r>
            <a:endParaRPr lang="en-CA" altLang="zh-TW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5.</a:t>
            </a: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倘若你能从心坎深处认识到“</a:t>
            </a:r>
            <a:r>
              <a:rPr lang="zh-CN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世间一切不离痛苦，没有一个安乐永恒不变</a:t>
            </a: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”，从而</a:t>
            </a:r>
            <a:r>
              <a:rPr lang="zh-CN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息灭对世间万法的贪著</a:t>
            </a: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，</a:t>
            </a:r>
            <a:r>
              <a:rPr lang="zh-CN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乃至对整个轮回都生起恐怖心、厌离心</a:t>
            </a: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，那你的修行肯定会成功。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所谓修行，</a:t>
            </a:r>
            <a:r>
              <a:rPr lang="zh-TW" altLang="en-US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一定要想方设法改变自己的心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endParaRPr lang="en-CA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CA" altLang="zh-TW" dirty="0"/>
          </a:p>
          <a:p>
            <a:endParaRPr lang="en-CA" dirty="0"/>
          </a:p>
          <a:p>
            <a:pPr>
              <a:lnSpc>
                <a:spcPct val="150000"/>
              </a:lnSpc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70000"/>
              </a:lnSpc>
            </a:pPr>
            <a:endParaRPr lang="en-CA" sz="24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70000"/>
              </a:lnSpc>
            </a:pPr>
            <a:endParaRPr lang="en-CA" dirty="0"/>
          </a:p>
          <a:p>
            <a:pPr>
              <a:lnSpc>
                <a:spcPct val="170000"/>
              </a:lnSpc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70000"/>
              </a:lnSpc>
            </a:pPr>
            <a:endParaRPr lang="en-CA" dirty="0"/>
          </a:p>
          <a:p>
            <a:pPr>
              <a:lnSpc>
                <a:spcPct val="17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626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C127D-4E73-5549-9F22-33296646A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二、苦苦</a:t>
            </a:r>
            <a:br>
              <a:rPr lang="en-CA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4481D-106F-5E40-8A21-284F5D31B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96224"/>
            <a:ext cx="9601200" cy="443033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i="1" dirty="0">
                <a:latin typeface="KaiTi" panose="02010609060101010101" pitchFamily="49" charset="-122"/>
                <a:ea typeface="KaiTi" panose="02010609060101010101" pitchFamily="49" charset="-122"/>
              </a:rPr>
              <a:t>第二苦苦者：即前苦未息後苦又生，如麻風病未愈又生毒癰，毒癰未好又生惡瘡，父親死了母親又死，被怨敵驅逐親人又死了，無論生在此輪回中的何處，都唯是苦而覆苦以度日，此外一剎那得樂的機會也沒有。</a:t>
            </a:r>
            <a:endParaRPr lang="en-CA" sz="2200" i="1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思维三步骤：</a:t>
            </a:r>
            <a:b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(1)</a:t>
            </a:r>
            <a:r>
              <a:rPr 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苦苦的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体相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；</a:t>
            </a:r>
            <a:b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(2)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 苦苦的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次第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；</a:t>
            </a:r>
            <a:b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(3)</a:t>
            </a:r>
            <a:r>
              <a:rPr 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苦苦后发展出来的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善心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，所谓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彻底的出离心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617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796A0-29DE-5147-910A-F832E95F8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KaiTi" panose="02010609060101010101" pitchFamily="49" charset="-122"/>
                <a:ea typeface="KaiTi" panose="02010609060101010101" pitchFamily="49" charset="-122"/>
              </a:rPr>
              <a:t>(1)</a:t>
            </a:r>
            <a:r>
              <a:rPr lang="zh-TW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苦苦的體相</a:t>
            </a:r>
            <a:br>
              <a:rPr lang="en-CA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35098-9019-F441-AD9B-7252F0611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1673" y="1712889"/>
            <a:ext cx="10586433" cy="502276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600" dirty="0">
                <a:latin typeface="KaiTi" panose="02010609060101010101" pitchFamily="49" charset="-122"/>
                <a:ea typeface="KaiTi" panose="02010609060101010101" pitchFamily="49" charset="-122"/>
              </a:rPr>
              <a:t>苦苦的定相就是苦而复苦，也就是苦了又苦，一个苦接一个苦。</a:t>
            </a:r>
            <a:endParaRPr lang="en-CA" altLang="zh-TW" sz="26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600" dirty="0">
                <a:latin typeface="KaiTi" panose="02010609060101010101" pitchFamily="49" charset="-122"/>
                <a:ea typeface="KaiTi" panose="02010609060101010101" pitchFamily="49" charset="-122"/>
              </a:rPr>
              <a:t>前面的痛苦还未烟消云散，后面的打击又接踵而来，可谓</a:t>
            </a:r>
            <a:r>
              <a:rPr lang="zh-TW" altLang="en-US" sz="26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一波未平，一波又起</a:t>
            </a:r>
            <a:r>
              <a:rPr lang="zh-TW" altLang="en-US" sz="2600" dirty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endParaRPr lang="en-CA" altLang="zh-TW" sz="26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600" dirty="0">
                <a:latin typeface="KaiTi" panose="02010609060101010101" pitchFamily="49" charset="-122"/>
                <a:ea typeface="KaiTi" panose="02010609060101010101" pitchFamily="49" charset="-122"/>
              </a:rPr>
              <a:t>隋朝慧远大师在</a:t>
            </a:r>
            <a:r>
              <a:rPr lang="en-US" altLang="zh-TW" sz="2600" dirty="0">
                <a:latin typeface="KaiTi" panose="02010609060101010101" pitchFamily="49" charset="-122"/>
                <a:ea typeface="KaiTi" panose="02010609060101010101" pitchFamily="49" charset="-122"/>
              </a:rPr>
              <a:t>《</a:t>
            </a:r>
            <a:r>
              <a:rPr lang="zh-TW" altLang="en-US" sz="2600" dirty="0">
                <a:latin typeface="KaiTi" panose="02010609060101010101" pitchFamily="49" charset="-122"/>
                <a:ea typeface="KaiTi" panose="02010609060101010101" pitchFamily="49" charset="-122"/>
              </a:rPr>
              <a:t>维摩义记</a:t>
            </a:r>
            <a:r>
              <a:rPr lang="en-US" altLang="zh-TW" sz="2600" dirty="0">
                <a:latin typeface="KaiTi" panose="02010609060101010101" pitchFamily="49" charset="-122"/>
                <a:ea typeface="KaiTi" panose="02010609060101010101" pitchFamily="49" charset="-122"/>
              </a:rPr>
              <a:t>》</a:t>
            </a:r>
            <a:r>
              <a:rPr lang="zh-TW" altLang="en-US" sz="2600" dirty="0">
                <a:latin typeface="KaiTi" panose="02010609060101010101" pitchFamily="49" charset="-122"/>
                <a:ea typeface="KaiTi" panose="02010609060101010101" pitchFamily="49" charset="-122"/>
              </a:rPr>
              <a:t>中形象地解释为：“</a:t>
            </a:r>
            <a:r>
              <a:rPr lang="zh-TW" altLang="en-US" sz="26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从苦生苦</a:t>
            </a:r>
            <a:r>
              <a:rPr lang="zh-TW" altLang="en-US" sz="2600" dirty="0">
                <a:latin typeface="KaiTi" panose="02010609060101010101" pitchFamily="49" charset="-122"/>
                <a:ea typeface="KaiTi" panose="02010609060101010101" pitchFamily="49" charset="-122"/>
              </a:rPr>
              <a:t>，故名苦苦。”“</a:t>
            </a:r>
            <a:r>
              <a:rPr lang="zh-TW" altLang="en-US" sz="26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苦上加苦</a:t>
            </a:r>
            <a:r>
              <a:rPr lang="zh-TW" altLang="en-US" sz="2600" dirty="0">
                <a:latin typeface="KaiTi" panose="02010609060101010101" pitchFamily="49" charset="-122"/>
                <a:ea typeface="KaiTi" panose="02010609060101010101" pitchFamily="49" charset="-122"/>
              </a:rPr>
              <a:t>，故名苦苦。”这就像我们常说的“</a:t>
            </a:r>
            <a:r>
              <a:rPr lang="zh-TW" altLang="en-US" sz="26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祸不单行</a:t>
            </a:r>
            <a:r>
              <a:rPr lang="zh-TW" altLang="en-US" sz="2600" dirty="0">
                <a:latin typeface="KaiTi" panose="02010609060101010101" pitchFamily="49" charset="-122"/>
                <a:ea typeface="KaiTi" panose="02010609060101010101" pitchFamily="49" charset="-122"/>
              </a:rPr>
              <a:t>”，一个人在</a:t>
            </a:r>
            <a:r>
              <a:rPr lang="zh-TW" altLang="en-US" sz="26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众多业力的激发下，种种痛苦层出不穷</a:t>
            </a:r>
            <a:r>
              <a:rPr lang="zh-TW" altLang="en-US" sz="2600" dirty="0">
                <a:latin typeface="KaiTi" panose="02010609060101010101" pitchFamily="49" charset="-122"/>
                <a:ea typeface="KaiTi" panose="02010609060101010101" pitchFamily="49" charset="-122"/>
              </a:rPr>
              <a:t>，从苦中又产生苦，或者苦上又加苦，此即为苦苦。</a:t>
            </a:r>
            <a:br>
              <a:rPr lang="en-CA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876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796A0-29DE-5147-910A-F832E95F8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4900" b="1" dirty="0">
                <a:latin typeface="KaiTi" panose="02010609060101010101" pitchFamily="49" charset="-122"/>
                <a:ea typeface="KaiTi" panose="02010609060101010101" pitchFamily="49" charset="-122"/>
              </a:rPr>
              <a:t>(2) </a:t>
            </a:r>
            <a:r>
              <a:rPr lang="zh-TW" altLang="en-US" sz="4900" b="1" dirty="0">
                <a:latin typeface="KaiTi" panose="02010609060101010101" pitchFamily="49" charset="-122"/>
                <a:ea typeface="KaiTi" panose="02010609060101010101" pitchFamily="49" charset="-122"/>
              </a:rPr>
              <a:t>苦苦的次第</a:t>
            </a:r>
            <a:br>
              <a:rPr lang="en-CA" dirty="0"/>
            </a:br>
            <a:br>
              <a:rPr lang="en-CA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35098-9019-F441-AD9B-7252F0611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1673" y="2073499"/>
            <a:ext cx="10586433" cy="46621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A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。思维苦苦的次第是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先别后总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B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。接着就要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由别到总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，推到轮回里的一切处。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br>
              <a:rPr lang="en-CA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902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796A0-29DE-5147-910A-F832E95F8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-148107"/>
            <a:ext cx="9601200" cy="182397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CA" sz="4900" b="1" dirty="0">
                <a:latin typeface="KaiTi" panose="02010609060101010101" pitchFamily="49" charset="-122"/>
                <a:ea typeface="KaiTi" panose="02010609060101010101" pitchFamily="49" charset="-122"/>
              </a:rPr>
              <a:t>(2) </a:t>
            </a:r>
            <a:r>
              <a:rPr lang="zh-TW" altLang="en-US" sz="4900" b="1" dirty="0">
                <a:latin typeface="KaiTi" panose="02010609060101010101" pitchFamily="49" charset="-122"/>
                <a:ea typeface="KaiTi" panose="02010609060101010101" pitchFamily="49" charset="-122"/>
              </a:rPr>
              <a:t>苦苦的次第</a:t>
            </a:r>
            <a:br>
              <a:rPr lang="en-CA" altLang="zh-TW" sz="4900" b="1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en-CA" sz="2700" dirty="0">
                <a:latin typeface="KaiTi" panose="02010609060101010101" pitchFamily="49" charset="-122"/>
                <a:ea typeface="KaiTi" panose="02010609060101010101" pitchFamily="49" charset="-122"/>
              </a:rPr>
              <a:t>A</a:t>
            </a:r>
            <a:r>
              <a:rPr lang="zh-TW" altLang="en-US" sz="2700" dirty="0">
                <a:latin typeface="KaiTi" panose="02010609060101010101" pitchFamily="49" charset="-122"/>
                <a:ea typeface="KaiTi" panose="02010609060101010101" pitchFamily="49" charset="-122"/>
              </a:rPr>
              <a:t>。思维苦苦的次第是</a:t>
            </a:r>
            <a:r>
              <a:rPr lang="zh-TW" altLang="en-US" sz="27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先别后总</a:t>
            </a:r>
            <a:r>
              <a:rPr lang="zh-TW" altLang="en-US" sz="2700" dirty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br>
              <a:rPr lang="en-CA" dirty="0"/>
            </a:br>
            <a:br>
              <a:rPr lang="en-CA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35098-9019-F441-AD9B-7252F0611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1673" y="1777285"/>
            <a:ext cx="11024316" cy="5080715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别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当中又包括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身、心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两方面的状况。当然，所谓的“苦而复苦”，包括坏苦在内，反正一个苦接一个苦，没有别的内容。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400" b="1" u="sng" dirty="0">
                <a:latin typeface="KaiTi" panose="02010609060101010101" pitchFamily="49" charset="-122"/>
                <a:ea typeface="KaiTi" panose="02010609060101010101" pitchFamily="49" charset="-122"/>
              </a:rPr>
              <a:t>身体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的例子，比如身患麻风病苦不堪言，还没好又生了毒痈，毒痈还没好，又出现了恶疮。这样的话，一个接一个的苦来的时候没法忍受。从</a:t>
            </a:r>
            <a:r>
              <a:rPr lang="zh-TW" altLang="en-US" sz="2400" b="1" u="sng" dirty="0">
                <a:latin typeface="KaiTi" panose="02010609060101010101" pitchFamily="49" charset="-122"/>
                <a:ea typeface="KaiTi" panose="02010609060101010101" pitchFamily="49" charset="-122"/>
              </a:rPr>
              <a:t>心上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的状况来看，比如家庭出现了变故，刚刚父亲得癌症死了，没过几天母亲想不开服毒自杀。人生当中常常都是这样凄风惨雨，相续不断，这个状况是很重的。这样就知道，的确轮回有所谓一苦接一苦的状况。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当出现一个乐的时候，就是一个坏苦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，已经预定着它在失坏的时候撕心裂肺。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如果把坏苦连上去，就看到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人生出现乐的时候是坏苦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，出现苦的时候就是触恼性的苦受，这样可以看到一个接一个的苦。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6437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796A0-29DE-5147-910A-F832E95F8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-6439"/>
            <a:ext cx="9601200" cy="182397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CA" sz="4900" b="1" dirty="0">
                <a:latin typeface="KaiTi" panose="02010609060101010101" pitchFamily="49" charset="-122"/>
                <a:ea typeface="KaiTi" panose="02010609060101010101" pitchFamily="49" charset="-122"/>
              </a:rPr>
              <a:t>(2) </a:t>
            </a:r>
            <a:r>
              <a:rPr lang="zh-TW" altLang="en-US" sz="4900" b="1" dirty="0">
                <a:latin typeface="KaiTi" panose="02010609060101010101" pitchFamily="49" charset="-122"/>
                <a:ea typeface="KaiTi" panose="02010609060101010101" pitchFamily="49" charset="-122"/>
              </a:rPr>
              <a:t>苦苦的次第</a:t>
            </a:r>
            <a:br>
              <a:rPr lang="en-CA" altLang="zh-TW" sz="4900" b="1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en-CA" sz="2800" dirty="0">
                <a:latin typeface="KaiTi" panose="02010609060101010101" pitchFamily="49" charset="-122"/>
                <a:ea typeface="KaiTi" panose="02010609060101010101" pitchFamily="49" charset="-122"/>
              </a:rPr>
              <a:t>B</a:t>
            </a:r>
            <a:r>
              <a:rPr lang="zh-TW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。接着就要</a:t>
            </a:r>
            <a:r>
              <a:rPr lang="zh-TW" altLang="en-US" sz="28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由别到总</a:t>
            </a:r>
            <a:r>
              <a:rPr lang="zh-TW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，推到轮回里的一切处。</a:t>
            </a:r>
            <a:br>
              <a:rPr lang="en-CA" dirty="0"/>
            </a:br>
            <a:br>
              <a:rPr lang="en-CA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35098-9019-F441-AD9B-7252F0611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1673" y="1777285"/>
            <a:ext cx="11024316" cy="5080715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金剛句：“</a:t>
            </a:r>
            <a:r>
              <a:rPr lang="zh-TW" altLang="en-US" sz="2200" b="1" i="1" dirty="0">
                <a:latin typeface="KaiTi" panose="02010609060101010101" pitchFamily="49" charset="-122"/>
                <a:ea typeface="KaiTi" panose="02010609060101010101" pitchFamily="49" charset="-122"/>
              </a:rPr>
              <a:t>无论生在此轮回中的何处，都唯是苦而复苦以度日，此外一刹那得乐的机会也没有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。”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这里要注意，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处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是周遍的，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性质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是唯一的，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原因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是决定的：</a:t>
            </a:r>
            <a:endParaRPr lang="en-CA" altLang="zh-TW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a. 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处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所指</a:t>
            </a:r>
            <a:r>
              <a:rPr lang="zh-TW" altLang="en-US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轮回处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。轮回里上上下下无论哪个地方，只要在三界范畴里，下界不必谈，就连天界任何地方也都是如此。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b. 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性质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是，除了苦而复苦来度诸晝夜之外，不会有其他得真实安乐的机会。也就是，时间有多少，苦就有多少，这就是</a:t>
            </a: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《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入胎经</a:t>
            </a: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》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里说的“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生唯苦生，灭唯苦灭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”，一刹那真实得乐的机会也没有。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c. 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原因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是，相续中没有出现</a:t>
            </a:r>
            <a:r>
              <a:rPr lang="zh-TW" altLang="en-US" sz="2200" u="sng" dirty="0">
                <a:latin typeface="KaiTi" panose="02010609060101010101" pitchFamily="49" charset="-122"/>
                <a:ea typeface="KaiTi" panose="02010609060101010101" pitchFamily="49" charset="-122"/>
              </a:rPr>
              <a:t>无漏真乐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的因素，也就是没有</a:t>
            </a:r>
            <a:r>
              <a:rPr lang="zh-TW" altLang="en-US" sz="2200" u="sng" dirty="0">
                <a:latin typeface="KaiTi" panose="02010609060101010101" pitchFamily="49" charset="-122"/>
                <a:ea typeface="KaiTi" panose="02010609060101010101" pitchFamily="49" charset="-122"/>
              </a:rPr>
              <a:t>无我空慧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为主的</a:t>
            </a:r>
            <a:r>
              <a:rPr lang="zh-TW" altLang="en-US" sz="2200" u="sng" dirty="0">
                <a:latin typeface="KaiTi" panose="02010609060101010101" pitchFamily="49" charset="-122"/>
                <a:ea typeface="KaiTi" panose="02010609060101010101" pitchFamily="49" charset="-122"/>
              </a:rPr>
              <a:t>无漏道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。从这个缘起的状况去看，无论生到哪里，都携带着无数的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烦恼种子和苦种子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，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遇到缘就现行苦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，没有第二种。染上了生死病的凡夫，无论生在轮回哪里，除了一个个轮回的业报病之外，没有别的东西。因此，他的状况一定是一苦接一苦而来，苦了又苦，生活的内容只有苦。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1480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430A-925A-DC4E-A9A1-1753672FD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KaiTi" panose="02010609060101010101" pitchFamily="49" charset="-122"/>
                <a:ea typeface="KaiTi" panose="02010609060101010101" pitchFamily="49" charset="-122"/>
              </a:rPr>
              <a:t>(3) </a:t>
            </a:r>
            <a:r>
              <a:rPr lang="zh-TW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發展徹底的出離心</a:t>
            </a:r>
            <a:br>
              <a:rPr lang="en-CA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CF210-C5F8-9A4F-98D4-75020ACF3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15921"/>
            <a:ext cx="10657268" cy="486821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1.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 这里要把握后面一句话，说到“</a:t>
            </a:r>
            <a:r>
              <a:rPr lang="zh-TW" altLang="en-US" sz="2200" b="1" i="1" dirty="0">
                <a:latin typeface="KaiTi" panose="02010609060101010101" pitchFamily="49" charset="-122"/>
                <a:ea typeface="KaiTi" panose="02010609060101010101" pitchFamily="49" charset="-122"/>
              </a:rPr>
              <a:t>此外一刹那得乐的机会也没有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”。这就表示，我们都有一个求乐的心，不但想得到乐，还想得到非常多的乐，而且长期得到乐。我们对轮回的幻想没有消失，就是</a:t>
            </a:r>
            <a:r>
              <a:rPr lang="zh-TW" altLang="en-US" sz="2200" u="sng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由于在苦谛上面没有发生见解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，因此，总是盼望在某个地方，某个时间，遇到某个人，参与某种事件、活动，得到某个地位、名誉等等，</a:t>
            </a:r>
            <a:r>
              <a:rPr lang="zh-TW" altLang="en-US" sz="2200" u="sng" dirty="0">
                <a:latin typeface="KaiTi" panose="02010609060101010101" pitchFamily="49" charset="-122"/>
                <a:ea typeface="KaiTi" panose="02010609060101010101" pitchFamily="49" charset="-122"/>
              </a:rPr>
              <a:t>希望在那里能出现真实的乐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2.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 只是</a:t>
            </a:r>
            <a:r>
              <a:rPr lang="zh-TW" altLang="en-US" sz="2200" u="sng" dirty="0">
                <a:latin typeface="KaiTi" panose="02010609060101010101" pitchFamily="49" charset="-122"/>
                <a:ea typeface="KaiTi" panose="02010609060101010101" pitchFamily="49" charset="-122"/>
              </a:rPr>
              <a:t>种了无数轮回苦报的因素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，不断地在相续中熏染如同病毒般的种子，它的发作只是一个个苦，绝对连一刹那、一微尘许的真实安乐也不会出现。因此，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我们盼望得乐只是一厢情愿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，在</a:t>
            </a:r>
            <a:r>
              <a:rPr lang="zh-TW" altLang="en-US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缘起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的机制上一个机会也不会有，无论走到哪里，都不会忽然之间遇到一个机缘，之后得到真实的乐。</a:t>
            </a:r>
            <a:endParaRPr lang="en-US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5520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430A-925A-DC4E-A9A1-1753672FD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KaiTi" panose="02010609060101010101" pitchFamily="49" charset="-122"/>
                <a:ea typeface="KaiTi" panose="02010609060101010101" pitchFamily="49" charset="-122"/>
              </a:rPr>
              <a:t>(3) </a:t>
            </a:r>
            <a:r>
              <a:rPr lang="zh-TW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發展徹底的出離心</a:t>
            </a:r>
            <a:br>
              <a:rPr lang="en-CA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CF210-C5F8-9A4F-98D4-75020ACF3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385" y="1622739"/>
            <a:ext cx="10657268" cy="523526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3.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 在三有范畴里的所有阶段、所有地点、与任何人的相处、参与的任何事件、所处的任何地位、所得的任何名誉等等，所有的这些事件里，连一个刹那得真实乐的机会也没有。如果能够真正认定这一点，就知道</a:t>
            </a:r>
            <a:r>
              <a:rPr lang="zh-TW" altLang="en-US" sz="2200" u="sng" dirty="0">
                <a:latin typeface="KaiTi" panose="02010609060101010101" pitchFamily="49" charset="-122"/>
                <a:ea typeface="KaiTi" panose="02010609060101010101" pitchFamily="49" charset="-122"/>
              </a:rPr>
              <a:t>轮回里只有苦而又苦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，没有任何的前途可言。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4.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 因此，我们应该在这里彻底地退心，只有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寻求从生死苦海里解脱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，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才能出现真实的乐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。也就是要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勤修戒定慧，息灭贪嗔痴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，把苦的根源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我执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和由它所引生的烦恼，全部都息掉，由此不再造有漏业，不再被业所牵而生在轮回里，这样因上遣除了，才会有真实的乐出现。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5.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 这就是思维苦苦，即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轮回唯是苦的相续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，所有轮回有漏命中的事件只是一苦接一苦而已，从这里要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转变心意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，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彻底地厌患三有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，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一心希求解脱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3990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D7BD7-2A03-A74B-A699-5AE27E12A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三、行苦</a:t>
            </a:r>
            <a:br>
              <a:rPr lang="en-CA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1E43F-9085-FF4F-950C-A17E9F49B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947" y="2034862"/>
            <a:ext cx="10805374" cy="48231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行苦是很难体会到的</a:t>
            </a: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。宗喀巴大师在</a:t>
            </a:r>
            <a:r>
              <a:rPr lang="en-US" altLang="zh-CN" sz="2200" dirty="0">
                <a:latin typeface="KaiTi" panose="02010609060101010101" pitchFamily="49" charset="-122"/>
                <a:ea typeface="KaiTi" panose="02010609060101010101" pitchFamily="49" charset="-122"/>
              </a:rPr>
              <a:t>《</a:t>
            </a: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菩提道次第广论</a:t>
            </a:r>
            <a:r>
              <a:rPr lang="en-US" altLang="zh-CN" sz="2200" dirty="0">
                <a:latin typeface="KaiTi" panose="02010609060101010101" pitchFamily="49" charset="-122"/>
                <a:ea typeface="KaiTi" panose="02010609060101010101" pitchFamily="49" charset="-122"/>
              </a:rPr>
              <a:t>》</a:t>
            </a: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中，用过一个比喻说：就像生了疮没有去碰它一样，当时虽然没有感觉，但只要这个东西在，痛苦就会随时到来。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因此，行苦虽然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暂时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没有表现出来，但它始终以一种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隐藏的方式存在着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endParaRPr lang="en-CA" altLang="zh-TW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思维三步骤：</a:t>
            </a:r>
            <a:endParaRPr lang="en-CA" altLang="zh-TW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（</a:t>
            </a: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1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）总略思维；</a:t>
            </a:r>
            <a:endParaRPr lang="en-CA" altLang="zh-TW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（</a:t>
            </a: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2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）结合实例思维；</a:t>
            </a:r>
            <a:endParaRPr lang="en-CA" altLang="zh-TW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（</a:t>
            </a: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3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）总结思维。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800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CBEEB-B7E9-D740-BC6F-6CD05709D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KaiTi" panose="02010609060101010101" pitchFamily="49" charset="-122"/>
                <a:ea typeface="KaiTi" panose="02010609060101010101" pitchFamily="49" charset="-122"/>
              </a:rPr>
              <a:t>(1)</a:t>
            </a:r>
            <a:r>
              <a:rPr lang="zh-TW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總略思維</a:t>
            </a:r>
            <a:br>
              <a:rPr lang="en-CA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67E46-09B5-FB42-8178-5E5AB5931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12889"/>
            <a:ext cx="10631510" cy="5267459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zh-TW" altLang="en-US" sz="2200" b="1" i="1" dirty="0">
                <a:latin typeface="KaiTi" panose="02010609060101010101" pitchFamily="49" charset="-122"/>
                <a:ea typeface="KaiTi" panose="02010609060101010101" pitchFamily="49" charset="-122"/>
              </a:rPr>
              <a:t>第三行苦者：現在我們認為的一切快樂之事，不是直接苦一樣明顯，但實際上不超出唯是苦因的狀況，也就是衣食住行、受用、嚴飾、宴會等的一切樂事，都是由罪因所成辦的，一切運作都唯是受罪狡詐地役使之外無他之故，此等一切的果唯一是苦。</a:t>
            </a:r>
            <a:endParaRPr lang="en-CA" sz="2200" i="1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对此首先要明确</a:t>
            </a:r>
            <a:r>
              <a:rPr lang="en-CA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(A) 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行苦的相状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，接着</a:t>
            </a:r>
            <a:r>
              <a:rPr lang="en-CA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(B) 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以理认定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，之后要</a:t>
            </a:r>
            <a:r>
              <a:rPr lang="en-CA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(C)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周遍地认识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到，在这轮回生涯中的一切运作都是行苦。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60000"/>
              </a:lnSpc>
            </a:pP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(A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）行苦的相状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“行”即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运行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或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运作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，也就是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一切轮回中的生命活动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，凡是身口意怎么去作的，都叫做“行”。而这个作往哪里走呢？这就像一辆疯狂的列车一样，唯一往苦的深渊里奔。这就是我们当前人生的状况，推广开来，也是</a:t>
            </a:r>
            <a:r>
              <a:rPr lang="zh-TW" altLang="en-US" sz="2200" u="sng" dirty="0">
                <a:latin typeface="KaiTi" panose="02010609060101010101" pitchFamily="49" charset="-122"/>
                <a:ea typeface="KaiTi" panose="02010609060101010101" pitchFamily="49" charset="-122"/>
              </a:rPr>
              <a:t>我们在轮回里愚痴的状况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br>
              <a:rPr lang="en-CA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362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94234-FFD2-DD4E-A7C2-7FA41971A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6069" y="476519"/>
            <a:ext cx="10998556" cy="6272010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1.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 六道輪回中都有三大根本苦，但人類感受得更為明顯。人類的這些痛苦，是在自己身心上時刻發生的，每個人應該都有所體會。</a:t>
            </a:r>
            <a:endParaRPr lang="en-CA" altLang="zh-TW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60000"/>
              </a:lnSpc>
            </a:pP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2.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诸法无常、诸受皆苦。</a:t>
            </a:r>
            <a:endParaRPr lang="en-CA" sz="2200" dirty="0">
              <a:solidFill>
                <a:srgbClr val="FF0000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60000"/>
              </a:lnSpc>
            </a:pP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3.</a:t>
            </a:r>
            <a:r>
              <a:rPr lang="en-US" altLang="zh-CN" sz="2200" dirty="0">
                <a:latin typeface="KaiTi" panose="02010609060101010101" pitchFamily="49" charset="-122"/>
                <a:ea typeface="KaiTi" panose="02010609060101010101" pitchFamily="49" charset="-122"/>
              </a:rPr>
              <a:t>《</a:t>
            </a: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法华经</a:t>
            </a:r>
            <a:r>
              <a:rPr lang="en-US" altLang="zh-CN" sz="2200" dirty="0">
                <a:latin typeface="KaiTi" panose="02010609060101010101" pitchFamily="49" charset="-122"/>
                <a:ea typeface="KaiTi" panose="02010609060101010101" pitchFamily="49" charset="-122"/>
              </a:rPr>
              <a:t>》</a:t>
            </a: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云：“</a:t>
            </a:r>
            <a:r>
              <a:rPr lang="zh-CN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我等以三苦故，于生死中受诸热恼</a:t>
            </a: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。”我们这些众生以苦苦、变苦、行苦，在生死轮回中受尽了折磨。那么，依靠什么方法才能遣除这三苦呢？唯有依赖于</a:t>
            </a:r>
            <a:r>
              <a:rPr lang="zh-CN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佛法甘露</a:t>
            </a: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60000"/>
              </a:lnSpc>
            </a:pP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4.</a:t>
            </a: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真正能让我们快乐的，只有依靠</a:t>
            </a:r>
            <a:r>
              <a:rPr lang="zh-CN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佛教精神</a:t>
            </a: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。如果</a:t>
            </a:r>
            <a:r>
              <a:rPr lang="zh-CN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佛法融入于心，则定可解除一切痛苦。</a:t>
            </a:r>
            <a:endParaRPr lang="en-CA" altLang="zh-CN" sz="2200" dirty="0">
              <a:solidFill>
                <a:srgbClr val="FF0000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60000"/>
              </a:lnSpc>
            </a:pP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5.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世间上最快乐的是谁呢？不是有钱的人，也不是有地位的人，而是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佛教中看破放下、获得自在的人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61406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CBEEB-B7E9-D740-BC6F-6CD05709D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KaiTi" panose="02010609060101010101" pitchFamily="49" charset="-122"/>
                <a:ea typeface="KaiTi" panose="02010609060101010101" pitchFamily="49" charset="-122"/>
              </a:rPr>
              <a:t>(1)</a:t>
            </a:r>
            <a:r>
              <a:rPr lang="zh-TW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總略思維</a:t>
            </a:r>
            <a:br>
              <a:rPr lang="en-CA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67E46-09B5-FB42-8178-5E5AB5931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12889"/>
            <a:ext cx="10631510" cy="526745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( B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）以理证成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接着要以理来证成。这又要把握住金刚句的结构，要能够清晰地辨明有法、立宗和因。</a:t>
            </a:r>
            <a:b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有法就是：现在我们认为的一切快乐之事。</a:t>
            </a:r>
            <a:b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立宗是：唯一是行苦。或者换一句表达，它的果唯一是苦。</a:t>
            </a:r>
            <a:b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能立的正因是：这一切都没有超越苦因。或者说，都唯一是由罪因来成办的。进一步说，一切运作都唯一受着罪狡诈地役使之外，没有其他内涵的缘故。以此就能成立，所有这一切运作的果唯一是苦。</a:t>
            </a:r>
            <a:b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endParaRPr lang="en-US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6530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CBEEB-B7E9-D740-BC6F-6CD05709D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KaiTi" panose="02010609060101010101" pitchFamily="49" charset="-122"/>
                <a:ea typeface="KaiTi" panose="02010609060101010101" pitchFamily="49" charset="-122"/>
              </a:rPr>
              <a:t>(1)</a:t>
            </a:r>
            <a:r>
              <a:rPr lang="zh-TW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總略思維</a:t>
            </a:r>
            <a:br>
              <a:rPr lang="en-CA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67E46-09B5-FB42-8178-5E5AB5931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12889"/>
            <a:ext cx="10631510" cy="526745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( C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）周遍认定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接着，这种认定要达到周遍，看到在我们认为的世间快乐之事上，没有一个例外。</a:t>
            </a:r>
            <a:b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zh-TW" altLang="en-US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也就是，包括吃好的食物，穿好的衣服，住豪华的房屋，受用各种现代生活的盛宴，比如高级的五欲、影视、网络、球赛、歌舞或者旅游等等。“严饰”，就表示我们有各种自我的装扮，包括装扮出自我具有现代内涵的状况，有名誉、权势的状况，或者有好看的外表等等。还有宴会等的社会活动。所有的这些，我们认为一定要打造的人生快乐之事，全部都是行苦。</a:t>
            </a:r>
            <a:endParaRPr lang="en-US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16407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29EE3-323E-6A4D-BC0F-8E639BE6D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（</a:t>
            </a:r>
            <a:r>
              <a:rPr lang="en-CA" b="1" dirty="0">
                <a:latin typeface="KaiTi" panose="02010609060101010101" pitchFamily="49" charset="-122"/>
                <a:ea typeface="KaiTi" panose="02010609060101010101" pitchFamily="49" charset="-122"/>
              </a:rPr>
              <a:t>2</a:t>
            </a:r>
            <a:r>
              <a:rPr lang="zh-TW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）结合实例思维</a:t>
            </a:r>
            <a:br>
              <a:rPr lang="en-CA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798AF-9190-2449-AAC6-3F2EE8645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622737"/>
            <a:ext cx="10476963" cy="5499279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对于行苦，要结合具体的例子来思维，重点在于，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任何一种求乐的运作都是与罪相连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1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）茶的例子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首先看喝茶得乐的例子。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观察整个缘起的过程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，就会发现与无数的罪相连。那么，从茶最开始的种植，中间一路运过来，到最后自己拿在手上来享受，在这个过程中会连接上种植杀生罪、人力艰辛罪、役使牲口罪、买卖奸诈罪、残杀交易罪等等。这样就发现，当我们喝一口茶，这个行为正做的时候，它也只是作恶趣之因而已，实际一点乐因也没有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接着，我们要随着普贤上师的引导，用自己的智慧眼，实际观察缘起的过程。首先看种植杀生罪。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2196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29EE3-323E-6A4D-BC0F-8E639BE6D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（</a:t>
            </a:r>
            <a:r>
              <a:rPr lang="en-CA" b="1" dirty="0">
                <a:latin typeface="KaiTi" panose="02010609060101010101" pitchFamily="49" charset="-122"/>
                <a:ea typeface="KaiTi" panose="02010609060101010101" pitchFamily="49" charset="-122"/>
              </a:rPr>
              <a:t>2</a:t>
            </a:r>
            <a:r>
              <a:rPr lang="zh-TW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）结合实例思维</a:t>
            </a:r>
            <a:br>
              <a:rPr lang="en-CA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798AF-9190-2449-AAC6-3F2EE8645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622738"/>
            <a:ext cx="10476963" cy="5344732"/>
          </a:xfrm>
        </p:spPr>
        <p:txBody>
          <a:bodyPr>
            <a:normAutofit/>
          </a:bodyPr>
          <a:lstStyle/>
          <a:p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种植杀生罪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r>
              <a:rPr lang="zh-TW" altLang="en-US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茶是汉地种植的一种植物，在播种、剪叶等时都杀不可计数的含识。</a:t>
            </a:r>
            <a:br>
              <a:rPr lang="en-CA" altLang="zh-TW" sz="2200" b="1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   </a:t>
            </a:r>
          </a:p>
          <a:p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人力艰辛罪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r>
              <a:rPr lang="zh-TW" altLang="en-US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從康定以下，以人力運負上來時，每人都負六十二卡而來，這一切都是依著頭部負戴的緣故，額頭的皮膚磨盡了而白骨可見還仍然在負。</a:t>
            </a:r>
            <a:br>
              <a:rPr lang="en-CA" altLang="zh-TW" sz="2200" b="1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役使牲口罪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r>
              <a:rPr lang="zh-TW" altLang="en-US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從康定以上，以犏牛、牦牛、騾子等馱運而上來時，對這一切都加於爛背、穿肺、脫毛等的難以思量的役使之苦。</a:t>
            </a:r>
            <a:br>
              <a:rPr lang="en-CA" altLang="zh-TW" sz="2200" b="1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endParaRPr lang="en-CA" altLang="zh-TW" sz="2200" b="1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买卖奸诈罪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r>
              <a:rPr lang="zh-TW" altLang="en-US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買賣此茶之時，也唯一由發誓、不顧羞恥、諂誑及爭論而成交。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4048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29EE3-323E-6A4D-BC0F-8E639BE6D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9434"/>
            <a:ext cx="9601200" cy="1485900"/>
          </a:xfrm>
        </p:spPr>
        <p:txBody>
          <a:bodyPr/>
          <a:lstStyle/>
          <a:p>
            <a:r>
              <a:rPr lang="zh-TW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（</a:t>
            </a:r>
            <a:r>
              <a:rPr lang="en-CA" b="1" dirty="0">
                <a:latin typeface="KaiTi" panose="02010609060101010101" pitchFamily="49" charset="-122"/>
                <a:ea typeface="KaiTi" panose="02010609060101010101" pitchFamily="49" charset="-122"/>
              </a:rPr>
              <a:t>2</a:t>
            </a:r>
            <a:r>
              <a:rPr lang="zh-TW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）结合实例思维</a:t>
            </a:r>
            <a:br>
              <a:rPr lang="en-CA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798AF-9190-2449-AAC6-3F2EE8645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947" y="1210614"/>
            <a:ext cx="10908406" cy="5647386"/>
          </a:xfrm>
        </p:spPr>
        <p:txBody>
          <a:bodyPr>
            <a:normAutofit lnSpcReduction="10000"/>
          </a:bodyPr>
          <a:lstStyle/>
          <a:p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残杀交易罪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r>
              <a:rPr lang="zh-TW" altLang="en-US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交易之物也多以绵羊毛、羔皮等来做</a:t>
            </a:r>
            <a:r>
              <a:rPr lang="en-CA" altLang="zh-TW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. </a:t>
            </a:r>
            <a:br>
              <a:rPr lang="en-CA" altLang="zh-TW" sz="2200" b="1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首先看绵羊毛。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r>
              <a:rPr lang="zh-TW" altLang="en-US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绵羊毛也是在夏季之时，羊身上的虱子、吸血虫等含生和羊毛分不出多少来，多数在以刀剃割的时候，被断头殊腰、破出内脏而杀死。没死的那些也与羊毛捆在一起，唯一呼吸闷绝而遭扼杀。</a:t>
            </a:r>
            <a:br>
              <a:rPr lang="en-CA" altLang="zh-TW" sz="2200" b="1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接着观察羔皮。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r>
              <a:rPr lang="zh-TW" altLang="en-US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羔皮也是小羊羔才诞生，一切根圆满、具苦乐受，精力旺盛，有生之初具安乐之时，突然惨遭杀害。纵然是愚蒙的旁生，也是于死畏惧、于生欢喜，及死时须受解肢节大苦的。被杀羊羔的母亲们，也是有独子死去的人母一样的苦状，这些都是现量所见。</a:t>
            </a:r>
            <a:br>
              <a:rPr lang="en-CA" altLang="zh-TW" sz="2200" b="1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TW" altLang="en-US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是由这样的物品来购买的，思维如是等类的情形后，连喝一口茶也只是在作恶趣之因而已。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779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29EE3-323E-6A4D-BC0F-8E639BE6D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9434"/>
            <a:ext cx="9601200" cy="1485900"/>
          </a:xfrm>
        </p:spPr>
        <p:txBody>
          <a:bodyPr/>
          <a:lstStyle/>
          <a:p>
            <a:r>
              <a:rPr lang="zh-TW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（</a:t>
            </a:r>
            <a:r>
              <a:rPr lang="en-CA" b="1" dirty="0">
                <a:latin typeface="KaiTi" panose="02010609060101010101" pitchFamily="49" charset="-122"/>
                <a:ea typeface="KaiTi" panose="02010609060101010101" pitchFamily="49" charset="-122"/>
              </a:rPr>
              <a:t>2</a:t>
            </a:r>
            <a:r>
              <a:rPr lang="zh-TW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）结合实例思维</a:t>
            </a:r>
            <a:br>
              <a:rPr lang="en-CA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798AF-9190-2449-AAC6-3F2EE8645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6827" y="1785334"/>
            <a:ext cx="10470525" cy="507266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这样从最初的种植到最后的交易，整个过程看下来，一环一环都是和罪相连的。这样思维以后，我们能肯定：不必说作大的享受，就连坐下来喝一口茶的事，这个“作”是什么呢？也唯一只是作恶趣之因而已，不会有任何安乐的因素。由此会发现，这种运作是苦因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6728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CE985-7087-AE44-8967-6FF3B6E95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39869"/>
            <a:ext cx="9601200" cy="1485900"/>
          </a:xfrm>
        </p:spPr>
        <p:txBody>
          <a:bodyPr/>
          <a:lstStyle/>
          <a:p>
            <a:r>
              <a:rPr lang="zh-TW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（</a:t>
            </a:r>
            <a:r>
              <a:rPr lang="en-CA" b="1" dirty="0">
                <a:latin typeface="KaiTi" panose="02010609060101010101" pitchFamily="49" charset="-122"/>
                <a:ea typeface="KaiTi" panose="02010609060101010101" pitchFamily="49" charset="-122"/>
              </a:rPr>
              <a:t>3</a:t>
            </a:r>
            <a:r>
              <a:rPr lang="zh-TW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）总结思维</a:t>
            </a:r>
            <a:br>
              <a:rPr lang="en-CA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579AB-381B-E644-9C37-09E170D10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39402"/>
            <a:ext cx="10631510" cy="551859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如是我們現在算為安樂的一切事</a:t>
            </a:r>
            <a:r>
              <a:rPr lang="en-US" altLang="zh-TW" b="1" dirty="0">
                <a:latin typeface="KaiTi" panose="02010609060101010101" pitchFamily="49" charset="-122"/>
                <a:ea typeface="KaiTi" panose="02010609060101010101" pitchFamily="49" charset="-122"/>
              </a:rPr>
              <a:t>——</a:t>
            </a:r>
            <a:r>
              <a:rPr lang="zh-TW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口中所食、身上所穿、財物及受用的一切法，思維何者也都唯是由罪惡成辦外無故，此一切的果者最終需要行於無邊際惡趣之苦中，故現在“一切樂的顯現”也都唯是行苦。</a:t>
            </a:r>
            <a:endParaRPr lang="en-CA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KaiTi" panose="02010609060101010101" pitchFamily="49" charset="-122"/>
                <a:ea typeface="KaiTi" panose="02010609060101010101" pitchFamily="49" charset="-122"/>
              </a:rPr>
              <a:t>1.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 現在我們認為幸福的所有事物，包括口中吃的、身上穿的不，一切財物、食品、受用都唯一是通過造罪業才得來的，這一切一切的果報最終必將要感受漫漫無邊的惡趣痛苦。因此說，</a:t>
            </a:r>
            <a:r>
              <a:rPr lang="zh-TW" altLang="en-US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現在一切表面的快樂都是行苦的本性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endParaRPr lang="en-CA" altLang="zh-CN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KaiTi" panose="02010609060101010101" pitchFamily="49" charset="-122"/>
                <a:ea typeface="KaiTi" panose="02010609060101010101" pitchFamily="49" charset="-122"/>
              </a:rPr>
              <a:t>2.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我们平时喝一口茶，觉得好香、好舒服，但它却离不开痛苦的本性。</a:t>
            </a:r>
            <a:r>
              <a:rPr lang="zh-TW" altLang="en-US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一切快乐的背后，还有无数的痛苦或痛苦之因</a:t>
            </a:r>
            <a:r>
              <a:rPr lang="en-US" altLang="zh-CN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.</a:t>
            </a:r>
            <a:r>
              <a:rPr lang="en-CA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endParaRPr lang="en-CA" altLang="zh-TW" dirty="0">
              <a:solidFill>
                <a:srgbClr val="FF0000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3.</a:t>
            </a:r>
            <a:r>
              <a:rPr lang="zh-TW" altLang="en-US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思维这些就是修行，若能经常这样串习，即是很好的修行人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。我们平时要对起心动念、所作所为涉及的人和物多作观察。</a:t>
            </a:r>
            <a:endParaRPr lang="en-CA" altLang="zh-TW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9882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CE985-7087-AE44-8967-6FF3B6E95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39869"/>
            <a:ext cx="9601200" cy="1485900"/>
          </a:xfrm>
        </p:spPr>
        <p:txBody>
          <a:bodyPr/>
          <a:lstStyle/>
          <a:p>
            <a:r>
              <a:rPr lang="zh-TW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（</a:t>
            </a:r>
            <a:r>
              <a:rPr lang="en-CA" b="1" dirty="0">
                <a:latin typeface="KaiTi" panose="02010609060101010101" pitchFamily="49" charset="-122"/>
                <a:ea typeface="KaiTi" panose="02010609060101010101" pitchFamily="49" charset="-122"/>
              </a:rPr>
              <a:t>3</a:t>
            </a:r>
            <a:r>
              <a:rPr lang="zh-TW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）总结思维</a:t>
            </a:r>
            <a:br>
              <a:rPr lang="en-CA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579AB-381B-E644-9C37-09E170D10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189" y="1107583"/>
            <a:ext cx="10663707" cy="555079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60000"/>
              </a:lnSpc>
            </a:pPr>
            <a:r>
              <a:rPr lang="en-US" altLang="zh-TW" dirty="0">
                <a:latin typeface="KaiTi" panose="02010609060101010101" pitchFamily="49" charset="-122"/>
                <a:ea typeface="KaiTi" panose="02010609060101010101" pitchFamily="49" charset="-122"/>
              </a:rPr>
              <a:t>4.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我们所吃的食物、所喝的茶，背后都隐藏着各种罪过。但这样说，并不是让你不能喝茶、不能吃糌粑、不能吃米饭</a:t>
            </a:r>
            <a:r>
              <a:rPr lang="en-US" altLang="zh-CN" sz="2200" dirty="0">
                <a:latin typeface="KaiTi" panose="02010609060101010101" pitchFamily="49" charset="-122"/>
                <a:ea typeface="KaiTi" panose="02010609060101010101" pitchFamily="49" charset="-122"/>
              </a:rPr>
              <a:t>…</a:t>
            </a: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.</a:t>
            </a: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关键是要明白：</a:t>
            </a:r>
            <a:r>
              <a:rPr lang="zh-CN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这些饮食的背后，还有许多不为人知的恶业</a:t>
            </a: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r>
              <a:rPr lang="zh-CN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而应关心它背后的一切，为那些相关的众生多作回向</a:t>
            </a: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。比如，你每天早上起来应该想：“</a:t>
            </a:r>
            <a:r>
              <a:rPr lang="zh-CN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我今天所享用的饮食、衣服，或者所接触的任何事物，如果与哪一个众生有缘，但愿他的相续获得利益</a:t>
            </a: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”</a:t>
            </a:r>
            <a:r>
              <a:rPr lang="zh-CN" altLang="en-US" sz="2200" dirty="0"/>
              <a:t>大家平时享用食物时，应回向与之相关的所有众生离苦得乐。这样以菩提心摄持，自己的一切行住坐卧，全都成了功德，于菩提道有利，这对修行人而言至关重要。</a:t>
            </a:r>
            <a:endParaRPr lang="en-CA" altLang="zh-CN" sz="2200" dirty="0"/>
          </a:p>
          <a:p>
            <a:pPr>
              <a:lnSpc>
                <a:spcPct val="160000"/>
              </a:lnSpc>
            </a:pPr>
            <a:r>
              <a:rPr lang="en-US" altLang="zh-TW" sz="2200" dirty="0"/>
              <a:t>5.</a:t>
            </a:r>
            <a:r>
              <a:rPr lang="zh-TW" altLang="en-US" sz="2200" dirty="0"/>
              <a:t>  </a:t>
            </a:r>
            <a:r>
              <a:rPr lang="zh-CN" altLang="en-US" sz="2200" dirty="0"/>
              <a:t>我们做任何一件事情，都要看看功大还是过大。倘若盲目地认为不能吃糌粑、不能喝茶、不能吃酥油，一直等着饿死，那过失会更大。佛陀在任何经中都没有说，所有修行人一定要等死。华智仁波切之所以讲食物的过失，也主要是为了提醒我们：</a:t>
            </a:r>
            <a:r>
              <a:rPr lang="zh-CN" altLang="en-US" sz="2200" dirty="0">
                <a:solidFill>
                  <a:srgbClr val="FF0000"/>
                </a:solidFill>
              </a:rPr>
              <a:t>修行要以正知正念来摄持，否则，到时候会偿还很多债务</a:t>
            </a:r>
            <a:r>
              <a:rPr lang="zh-CN" altLang="en-US" sz="2200" dirty="0"/>
              <a:t>。</a:t>
            </a:r>
            <a:endParaRPr lang="en-CA" sz="2200" dirty="0"/>
          </a:p>
          <a:p>
            <a:pPr>
              <a:lnSpc>
                <a:spcPct val="150000"/>
              </a:lnSpc>
            </a:pPr>
            <a:endParaRPr lang="en-CA" dirty="0"/>
          </a:p>
          <a:p>
            <a:pPr>
              <a:lnSpc>
                <a:spcPct val="150000"/>
              </a:lnSpc>
            </a:pPr>
            <a:endParaRPr lang="en-CA" dirty="0"/>
          </a:p>
          <a:p>
            <a:pPr>
              <a:lnSpc>
                <a:spcPct val="150000"/>
              </a:lnSpc>
            </a:pPr>
            <a:endParaRPr lang="en-CA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8527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CE985-7087-AE44-8967-6FF3B6E95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39869"/>
            <a:ext cx="9601200" cy="1485900"/>
          </a:xfrm>
        </p:spPr>
        <p:txBody>
          <a:bodyPr/>
          <a:lstStyle/>
          <a:p>
            <a:r>
              <a:rPr lang="zh-TW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（</a:t>
            </a:r>
            <a:r>
              <a:rPr lang="en-CA" b="1" dirty="0">
                <a:latin typeface="KaiTi" panose="02010609060101010101" pitchFamily="49" charset="-122"/>
                <a:ea typeface="KaiTi" panose="02010609060101010101" pitchFamily="49" charset="-122"/>
              </a:rPr>
              <a:t>3</a:t>
            </a:r>
            <a:r>
              <a:rPr lang="zh-TW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）总结思维</a:t>
            </a:r>
            <a:br>
              <a:rPr lang="en-CA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579AB-381B-E644-9C37-09E170D10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189" y="1300765"/>
            <a:ext cx="10663707" cy="535761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KaiTi" panose="02010609060101010101" pitchFamily="49" charset="-122"/>
                <a:ea typeface="KaiTi" panose="02010609060101010101" pitchFamily="49" charset="-122"/>
              </a:rPr>
              <a:t>6.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“天眼第一”的阿那律尊者，曾用神通看一杯水，发现水里有无数生命，因此不敢喝。后来佛陀告诉他：</a:t>
            </a:r>
            <a:r>
              <a:rPr lang="zh-CN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不应以阿罗汉的神通观察，而应以肉眼所见，抉择某些行为的取舍</a:t>
            </a: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。佛陀说，只要不是肉眼所见，没有故意杀生之心，则不会有过失。</a:t>
            </a: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7.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有时大德们为了强调某个道理，比如这里所讲的行苦，会再三告诫我们：任何一个表面的快乐，背后都有许许多多罪业，这一切的果报终将要感受漫漫无边的恶趣之苦。从而令我们认识到“</a:t>
            </a:r>
            <a:r>
              <a:rPr lang="zh-CN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诸行无常，诸受皆苦</a:t>
            </a: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”、“</a:t>
            </a:r>
            <a:r>
              <a:rPr lang="zh-CN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三界犹如火宅</a:t>
            </a: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”的真谛，这也是有特殊必要的。不过，现在人一听“三界皆苦”，经常无法接受。尤其是一些成功人士，总觉得自己很风光、很快乐，没有什么痛苦，却不知现在的一切所为，都将成为未来痛苦之因，只不过眼前还没有感受到而已，一旦用微妙的智慧来观察，</a:t>
            </a:r>
            <a:r>
              <a:rPr lang="zh-CN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现在的一切皆不离行苦的本性</a:t>
            </a: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dirty="0"/>
          </a:p>
          <a:p>
            <a:pPr>
              <a:lnSpc>
                <a:spcPct val="150000"/>
              </a:lnSpc>
            </a:pPr>
            <a:endParaRPr lang="en-CA" dirty="0"/>
          </a:p>
          <a:p>
            <a:pPr>
              <a:lnSpc>
                <a:spcPct val="150000"/>
              </a:lnSpc>
            </a:pPr>
            <a:endParaRPr lang="en-CA" dirty="0"/>
          </a:p>
          <a:p>
            <a:pPr>
              <a:lnSpc>
                <a:spcPct val="150000"/>
              </a:lnSpc>
            </a:pPr>
            <a:endParaRPr lang="en-CA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8073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15C34-7FC5-014A-8829-04A524131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1" y="287359"/>
            <a:ext cx="9601200" cy="1485900"/>
          </a:xfrm>
        </p:spPr>
        <p:txBody>
          <a:bodyPr/>
          <a:lstStyle/>
          <a:p>
            <a:r>
              <a:rPr lang="zh-TW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思考題：</a:t>
            </a:r>
            <a:endParaRPr lang="en-US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1F932-DB9E-DC47-A696-8849EEAF0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403797"/>
            <a:ext cx="10644389" cy="5615189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</a:pPr>
            <a:r>
              <a:rPr lang="en-US" altLang="zh-TW" sz="2900" dirty="0">
                <a:latin typeface="KaiTi" panose="02010609060101010101" pitchFamily="49" charset="-122"/>
                <a:ea typeface="KaiTi" panose="02010609060101010101" pitchFamily="49" charset="-122"/>
              </a:rPr>
              <a:t>1.</a:t>
            </a:r>
            <a:r>
              <a:rPr lang="zh-TW" altLang="en-US" sz="2900" dirty="0">
                <a:latin typeface="KaiTi" panose="02010609060101010101" pitchFamily="49" charset="-122"/>
                <a:ea typeface="KaiTi" panose="02010609060101010101" pitchFamily="49" charset="-122"/>
              </a:rPr>
              <a:t> 为什么思维坏苦之后要思维苦苦？为什么思维苦苦之后要思维行苦？</a:t>
            </a:r>
            <a:endParaRPr lang="en-CA" sz="29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CA" sz="2900" dirty="0">
                <a:latin typeface="KaiTi" panose="02010609060101010101" pitchFamily="49" charset="-122"/>
                <a:ea typeface="KaiTi" panose="02010609060101010101" pitchFamily="49" charset="-122"/>
              </a:rPr>
              <a:t>2</a:t>
            </a:r>
            <a:r>
              <a:rPr lang="en-US" altLang="zh-TW" sz="2900" dirty="0">
                <a:latin typeface="KaiTi" panose="02010609060101010101" pitchFamily="49" charset="-122"/>
                <a:ea typeface="KaiTi" panose="02010609060101010101" pitchFamily="49" charset="-122"/>
              </a:rPr>
              <a:t>.</a:t>
            </a:r>
            <a:r>
              <a:rPr lang="zh-TW" altLang="en-US" sz="2900" dirty="0">
                <a:latin typeface="KaiTi" panose="02010609060101010101" pitchFamily="49" charset="-122"/>
                <a:ea typeface="KaiTi" panose="02010609060101010101" pitchFamily="49" charset="-122"/>
              </a:rPr>
              <a:t> 苦苦：（</a:t>
            </a:r>
            <a:r>
              <a:rPr lang="en-CA" sz="2900" dirty="0">
                <a:latin typeface="KaiTi" panose="02010609060101010101" pitchFamily="49" charset="-122"/>
                <a:ea typeface="KaiTi" panose="02010609060101010101" pitchFamily="49" charset="-122"/>
              </a:rPr>
              <a:t>1</a:t>
            </a:r>
            <a:r>
              <a:rPr lang="zh-TW" altLang="en-US" sz="2900" dirty="0">
                <a:latin typeface="KaiTi" panose="02010609060101010101" pitchFamily="49" charset="-122"/>
                <a:ea typeface="KaiTi" panose="02010609060101010101" pitchFamily="49" charset="-122"/>
              </a:rPr>
              <a:t>）苦苦的体相是什么？</a:t>
            </a:r>
            <a:endParaRPr lang="en-CA" sz="29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sz="2900" dirty="0">
                <a:latin typeface="KaiTi" panose="02010609060101010101" pitchFamily="49" charset="-122"/>
                <a:ea typeface="KaiTi" panose="02010609060101010101" pitchFamily="49" charset="-122"/>
              </a:rPr>
              <a:t>            （</a:t>
            </a:r>
            <a:r>
              <a:rPr lang="en-CA" sz="2900" dirty="0">
                <a:latin typeface="KaiTi" panose="02010609060101010101" pitchFamily="49" charset="-122"/>
                <a:ea typeface="KaiTi" panose="02010609060101010101" pitchFamily="49" charset="-122"/>
              </a:rPr>
              <a:t>2</a:t>
            </a:r>
            <a:r>
              <a:rPr lang="zh-TW" altLang="en-US" sz="2900" dirty="0">
                <a:latin typeface="KaiTi" panose="02010609060101010101" pitchFamily="49" charset="-122"/>
                <a:ea typeface="KaiTi" panose="02010609060101010101" pitchFamily="49" charset="-122"/>
              </a:rPr>
              <a:t>）举例说明，什么是身上的苦苦？什么是心上的苦苦？</a:t>
            </a:r>
            <a:endParaRPr lang="en-CA" sz="29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sz="2900" dirty="0">
                <a:latin typeface="KaiTi" panose="02010609060101010101" pitchFamily="49" charset="-122"/>
                <a:ea typeface="KaiTi" panose="02010609060101010101" pitchFamily="49" charset="-122"/>
              </a:rPr>
              <a:t>            （</a:t>
            </a:r>
            <a:r>
              <a:rPr lang="en-CA" sz="2900" dirty="0">
                <a:latin typeface="KaiTi" panose="02010609060101010101" pitchFamily="49" charset="-122"/>
                <a:ea typeface="KaiTi" panose="02010609060101010101" pitchFamily="49" charset="-122"/>
              </a:rPr>
              <a:t>3</a:t>
            </a:r>
            <a:r>
              <a:rPr lang="zh-TW" altLang="en-US" sz="2900" dirty="0">
                <a:latin typeface="KaiTi" panose="02010609060101010101" pitchFamily="49" charset="-122"/>
                <a:ea typeface="KaiTi" panose="02010609060101010101" pitchFamily="49" charset="-122"/>
              </a:rPr>
              <a:t>）为什么生在轮回任何处，都唯是苦而复苦度日？</a:t>
            </a:r>
            <a:endParaRPr lang="en-CA" sz="29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sz="2900" dirty="0">
                <a:latin typeface="KaiTi" panose="02010609060101010101" pitchFamily="49" charset="-122"/>
                <a:ea typeface="KaiTi" panose="02010609060101010101" pitchFamily="49" charset="-122"/>
              </a:rPr>
              <a:t>            （</a:t>
            </a:r>
            <a:r>
              <a:rPr lang="en-CA" sz="2900" dirty="0">
                <a:latin typeface="KaiTi" panose="02010609060101010101" pitchFamily="49" charset="-122"/>
                <a:ea typeface="KaiTi" panose="02010609060101010101" pitchFamily="49" charset="-122"/>
              </a:rPr>
              <a:t>4</a:t>
            </a:r>
            <a:r>
              <a:rPr lang="zh-TW" altLang="en-US" sz="2900" dirty="0">
                <a:latin typeface="KaiTi" panose="02010609060101010101" pitchFamily="49" charset="-122"/>
                <a:ea typeface="KaiTi" panose="02010609060101010101" pitchFamily="49" charset="-122"/>
              </a:rPr>
              <a:t>）我们应如何思维来发展彻底的出离心？</a:t>
            </a:r>
            <a:r>
              <a:rPr lang="en-CA" sz="2900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</a:p>
          <a:p>
            <a:pPr>
              <a:lnSpc>
                <a:spcPct val="160000"/>
              </a:lnSpc>
            </a:pPr>
            <a:r>
              <a:rPr lang="en-US" altLang="zh-TW" sz="2900" dirty="0">
                <a:latin typeface="KaiTi" panose="02010609060101010101" pitchFamily="49" charset="-122"/>
                <a:ea typeface="KaiTi" panose="02010609060101010101" pitchFamily="49" charset="-122"/>
              </a:rPr>
              <a:t>3.</a:t>
            </a:r>
            <a:r>
              <a:rPr lang="zh-TW" altLang="en-US" sz="2900" dirty="0">
                <a:latin typeface="KaiTi" panose="02010609060101010101" pitchFamily="49" charset="-122"/>
                <a:ea typeface="KaiTi" panose="02010609060101010101" pitchFamily="49" charset="-122"/>
              </a:rPr>
              <a:t> 观察求乐事件的整个缘起过程，并思维：喝茶与哪些罪业相连？</a:t>
            </a:r>
            <a:endParaRPr lang="en-CA" altLang="zh-TW" sz="29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60000"/>
              </a:lnSpc>
            </a:pPr>
            <a:r>
              <a:rPr lang="en-US" altLang="zh-TW" sz="2900" dirty="0">
                <a:latin typeface="KaiTi" panose="02010609060101010101" pitchFamily="49" charset="-122"/>
                <a:ea typeface="KaiTi" panose="02010609060101010101" pitchFamily="49" charset="-122"/>
              </a:rPr>
              <a:t>4.</a:t>
            </a:r>
            <a:r>
              <a:rPr lang="zh-TW" altLang="en-US" sz="2900" dirty="0">
                <a:latin typeface="KaiTi" panose="02010609060101010101" pitchFamily="49" charset="-122"/>
                <a:ea typeface="KaiTi" panose="02010609060101010101" pitchFamily="49" charset="-122"/>
              </a:rPr>
              <a:t> 在现实生活中，你经历过哪些变苦、苦苦、行苦？请举例说明。</a:t>
            </a:r>
            <a:endParaRPr lang="en-CA" altLang="zh-TW" sz="29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60000"/>
              </a:lnSpc>
            </a:pPr>
            <a:r>
              <a:rPr lang="en-US" altLang="zh-TW" sz="2900" dirty="0">
                <a:latin typeface="KaiTi" panose="02010609060101010101" pitchFamily="49" charset="-122"/>
                <a:ea typeface="KaiTi" panose="02010609060101010101" pitchFamily="49" charset="-122"/>
              </a:rPr>
              <a:t>5.</a:t>
            </a:r>
            <a:r>
              <a:rPr lang="zh-TW" altLang="en-US" sz="2900" dirty="0">
                <a:latin typeface="KaiTi" panose="02010609060101010101" pitchFamily="49" charset="-122"/>
                <a:ea typeface="KaiTi" panose="02010609060101010101" pitchFamily="49" charset="-122"/>
              </a:rPr>
              <a:t> 华智仁波切说，糌粑的背后会杀许多虫，吃糌粑就如同在吃虫。对于这句话，你怎么理解？这样说有什么必要？</a:t>
            </a:r>
            <a:endParaRPr lang="en-CA" sz="29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60000"/>
              </a:lnSpc>
            </a:pPr>
            <a:r>
              <a:rPr lang="en-US" altLang="zh-TW" sz="2900" dirty="0">
                <a:latin typeface="KaiTi" panose="02010609060101010101" pitchFamily="49" charset="-122"/>
                <a:ea typeface="KaiTi" panose="02010609060101010101" pitchFamily="49" charset="-122"/>
              </a:rPr>
              <a:t>6.</a:t>
            </a:r>
            <a:r>
              <a:rPr lang="zh-TW" altLang="en-US" sz="2900" dirty="0">
                <a:latin typeface="KaiTi" panose="02010609060101010101" pitchFamily="49" charset="-122"/>
                <a:ea typeface="KaiTi" panose="02010609060101010101" pitchFamily="49" charset="-122"/>
              </a:rPr>
              <a:t> 既然行住坐卧皆离不开行苦，一切都成了造罪业的因，那我们是不是要不吃不喝、什么都不能做？</a:t>
            </a:r>
            <a:endParaRPr lang="en-CA" altLang="zh-TW" sz="29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60000"/>
              </a:lnSpc>
            </a:pPr>
            <a:r>
              <a:rPr lang="en-US" altLang="zh-TW" sz="2900" dirty="0">
                <a:latin typeface="KaiTi" panose="02010609060101010101" pitchFamily="49" charset="-122"/>
                <a:ea typeface="KaiTi" panose="02010609060101010101" pitchFamily="49" charset="-122"/>
              </a:rPr>
              <a:t>7.</a:t>
            </a:r>
            <a:r>
              <a:rPr lang="zh-TW" altLang="en-US" sz="2900" dirty="0">
                <a:latin typeface="KaiTi" panose="02010609060101010101" pitchFamily="49" charset="-122"/>
                <a:ea typeface="KaiTi" panose="02010609060101010101" pitchFamily="49" charset="-122"/>
              </a:rPr>
              <a:t>为什么轮回中的任何喜、乐、名终究都落入苦中？</a:t>
            </a:r>
            <a:endParaRPr lang="en-CA" sz="29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916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544AE-7143-694C-9577-AEFFCD876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一、變苦 （壞苦）</a:t>
            </a:r>
            <a:br>
              <a:rPr lang="en-CA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E55E0-023C-6C46-955D-2DC4F294D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009104"/>
            <a:ext cx="10322417" cy="41630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思维的程序：</a:t>
            </a:r>
            <a:endParaRPr lang="en-CA" altLang="zh-TW" sz="2200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（</a:t>
            </a:r>
            <a:r>
              <a:rPr lang="en-CA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1</a:t>
            </a:r>
            <a:r>
              <a:rPr lang="zh-TW" altLang="en-US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r>
              <a:rPr lang="zh-TW" altLang="en-US" sz="24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总观</a:t>
            </a:r>
            <a:r>
              <a:rPr lang="zh-TW" altLang="en-US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：首先了解总的坏苦的相状</a:t>
            </a:r>
            <a:r>
              <a:rPr lang="en-CA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。</a:t>
            </a:r>
            <a:endParaRPr lang="en-CA" altLang="zh-TW" sz="2200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（</a:t>
            </a:r>
            <a:r>
              <a:rPr lang="en-CA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2</a:t>
            </a:r>
            <a:r>
              <a:rPr lang="zh-TW" altLang="en-US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r>
              <a:rPr lang="zh-TW" altLang="en-US" sz="24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别观</a:t>
            </a:r>
            <a:r>
              <a:rPr lang="zh-TW" altLang="en-US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：接着结合具体的身心等方面的例子，看到坏苦的相，从而产生确认</a:t>
            </a:r>
            <a:r>
              <a:rPr lang="en-CA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。</a:t>
            </a:r>
            <a:endParaRPr lang="en-CA" altLang="zh-TW" sz="2200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（</a:t>
            </a:r>
            <a:r>
              <a:rPr lang="en-CA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3</a:t>
            </a:r>
            <a:r>
              <a:rPr lang="zh-TW" altLang="en-US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r>
              <a:rPr lang="zh-TW" altLang="en-US" sz="24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总结</a:t>
            </a:r>
            <a:r>
              <a:rPr lang="zh-TW" altLang="en-US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：最后作总观的时候，要推广到轮回里所有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喜、乐、名</a:t>
            </a:r>
            <a:r>
              <a:rPr lang="zh-TW" altLang="en-US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三种乐的现相，以理证成唯一落于苦中，由此，看到它是毫无实义、最终唯苦的法，之后生起厌患。</a:t>
            </a:r>
            <a:r>
              <a:rPr lang="en-CA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TW" altLang="en-US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思维的结果，是对于人生乃至轮回的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一切似现的乐生起厌患</a:t>
            </a:r>
            <a:r>
              <a:rPr lang="zh-TW" altLang="en-US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endParaRPr lang="en-CA" sz="2200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415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DC817-11E8-1D4F-8CDF-D721D4EE6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（</a:t>
            </a:r>
            <a:r>
              <a:rPr lang="en-CA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1</a:t>
            </a:r>
            <a:r>
              <a:rPr lang="zh-TW" altLang="en-US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）總觀</a:t>
            </a:r>
            <a:r>
              <a:rPr lang="zh-TW" altLang="en-US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  <a:sym typeface="Wingdings" pitchFamily="2" charset="2"/>
              </a:rPr>
              <a:t>（</a:t>
            </a:r>
            <a:r>
              <a:rPr lang="zh-TW" altLang="en-US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了解总的坏苦的相状）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3CAA7-E67C-214D-B2F1-9E00662F9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764406"/>
            <a:ext cx="10464085" cy="47780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i="1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現時諸剎那似有的樂將一剎那即成苦惱。</a:t>
            </a:r>
            <a:endParaRPr lang="en-CA" altLang="zh-TW" sz="2400" b="1" i="1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总的要作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因缘</a:t>
            </a:r>
            <a:r>
              <a:rPr lang="zh-TW" altLang="en-US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观：我们以为乐的一切事件，都是由因缘所发生的，从果上去看，就是现前的一个个刹那似乎有乐的状况。这种乐并非是常住的、坚固的，而是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因缘的力量暂时维持时有可意境现前</a:t>
            </a:r>
            <a:r>
              <a:rPr lang="zh-TW" altLang="en-US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，这时根境识三者一和合会产生乐的幻觉。然而要看到，它一直由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因缘在控制，因缘一变化</a:t>
            </a:r>
            <a:r>
              <a:rPr lang="zh-TW" altLang="en-US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，一刹那间就变成了苦。</a:t>
            </a:r>
            <a:endParaRPr lang="en-CA" sz="2200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由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暂时的因缘力</a:t>
            </a:r>
            <a:r>
              <a:rPr lang="zh-TW" altLang="en-US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，随顺自己的私欲而出现的乐，只是一种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虚假</a:t>
            </a:r>
            <a:r>
              <a:rPr lang="zh-TW" altLang="en-US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的状况，犹如泡沫，因缘的突变会使得它一刹那间就变成了苦，可见最终决定落入苦中。</a:t>
            </a:r>
            <a:endParaRPr lang="en-CA" sz="2200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286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DC817-11E8-1D4F-8CDF-D721D4EE6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579994" cy="1485900"/>
          </a:xfrm>
        </p:spPr>
        <p:txBody>
          <a:bodyPr/>
          <a:lstStyle/>
          <a:p>
            <a:r>
              <a:rPr lang="zh-TW" altLang="en-US" b="1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（</a:t>
            </a:r>
            <a:r>
              <a:rPr lang="en-US" altLang="zh-TW" b="1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2</a:t>
            </a:r>
            <a:r>
              <a:rPr lang="zh-TW" altLang="en-US" b="1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）別觀</a:t>
            </a:r>
            <a:r>
              <a:rPr lang="zh-TW" altLang="en-US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  <a:sym typeface="Wingdings" pitchFamily="2" charset="2"/>
              </a:rPr>
              <a:t>（</a:t>
            </a:r>
            <a:r>
              <a:rPr lang="zh-TW" altLang="en-US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结合具体的身心等方面的例子，看到坏苦的相）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3CAA7-E67C-214D-B2F1-9E00662F9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764406"/>
            <a:ext cx="10464085" cy="498412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zh-TW" altLang="en-US" sz="2400" b="1" i="1" dirty="0">
                <a:latin typeface="KaiTi" panose="02010609060101010101" pitchFamily="49" charset="-122"/>
                <a:ea typeface="KaiTi" panose="02010609060101010101" pitchFamily="49" charset="-122"/>
              </a:rPr>
              <a:t>例如，於身有利的食吃後飽足而有樂時，突然腸胃裏寄生蟲動起來，而頓生猛利絞痛之病，即成苦惱。如是正樂之時，家畜被怨敵趕走，房屋被火焚燒，猛利病魔忽然發起，或者聞到外面的惡語等，一剎那間即成苦惱。</a:t>
            </a:r>
            <a:endParaRPr lang="en-CA" altLang="zh-TW" sz="2400" b="1" i="1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70000"/>
              </a:lnSpc>
            </a:pPr>
            <a:r>
              <a:rPr lang="en-US" altLang="zh-TW" sz="2400" dirty="0">
                <a:latin typeface="KaiTi" panose="02010609060101010101" pitchFamily="49" charset="-122"/>
                <a:ea typeface="KaiTi" panose="02010609060101010101" pitchFamily="49" charset="-122"/>
              </a:rPr>
              <a:t>1.</a:t>
            </a:r>
            <a:r>
              <a:rPr lang="zh-TW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 接着作分别的认定。首先举一个身体上的例子，然后以此类推，看到当身心正乐的时候，突然出现各种</a:t>
            </a:r>
            <a:r>
              <a:rPr lang="zh-TW" altLang="en-US" sz="24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不可意</a:t>
            </a:r>
            <a:r>
              <a:rPr lang="zh-TW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的现相，一刹那间就转成</a:t>
            </a:r>
            <a:r>
              <a:rPr lang="zh-TW" altLang="en-US" sz="24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忧苦</a:t>
            </a:r>
            <a:r>
              <a:rPr lang="zh-TW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了。所谓的“忧苦”，就是</a:t>
            </a:r>
            <a:r>
              <a:rPr lang="zh-TW" altLang="en-US" sz="24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不符合自心</a:t>
            </a:r>
            <a:r>
              <a:rPr lang="zh-TW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。自己心里想要的没出现，反而出现一个特别不想要的，或者不符合自己胃口、欲望等等的状况，这样一刹那间就陷入了忧苦。</a:t>
            </a:r>
            <a:endParaRPr lang="en-CA" altLang="zh-TW" sz="24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70000"/>
              </a:lnSpc>
            </a:pPr>
            <a:r>
              <a:rPr lang="en-US" altLang="zh-TW" sz="2400" dirty="0">
                <a:latin typeface="KaiTi" panose="02010609060101010101" pitchFamily="49" charset="-122"/>
                <a:ea typeface="KaiTi" panose="02010609060101010101" pitchFamily="49" charset="-122"/>
              </a:rPr>
              <a:t>2.</a:t>
            </a:r>
            <a:r>
              <a:rPr lang="zh-TW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 由于轮回的体性是</a:t>
            </a:r>
            <a:r>
              <a:rPr lang="zh-TW" altLang="en-US" sz="24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我执、私欲</a:t>
            </a:r>
            <a:r>
              <a:rPr lang="zh-TW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，而一切变现出来的境界纷繁多样，当符合私欲时，心里一看到，觉得终于取到了可意境，然后心就处在欢喜的状况。一刹那间出现一些自己不想要的境相时，顿然间就转成了忧苦，这叫做“</a:t>
            </a:r>
            <a:r>
              <a:rPr lang="zh-TW" altLang="en-US" sz="24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坏苦</a:t>
            </a:r>
            <a:r>
              <a:rPr lang="zh-TW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”。</a:t>
            </a:r>
            <a:endParaRPr lang="en-CA" sz="24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70000"/>
              </a:lnSpc>
            </a:pPr>
            <a:endParaRPr lang="en-CA" dirty="0"/>
          </a:p>
          <a:p>
            <a:pPr>
              <a:lnSpc>
                <a:spcPct val="170000"/>
              </a:lnSpc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70000"/>
              </a:lnSpc>
            </a:pPr>
            <a:endParaRPr lang="en-CA" dirty="0"/>
          </a:p>
          <a:p>
            <a:pPr>
              <a:lnSpc>
                <a:spcPct val="17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670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DC817-11E8-1D4F-8CDF-D721D4EE6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579994" cy="1485900"/>
          </a:xfrm>
        </p:spPr>
        <p:txBody>
          <a:bodyPr/>
          <a:lstStyle/>
          <a:p>
            <a:r>
              <a:rPr lang="zh-TW" altLang="en-US" b="1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（</a:t>
            </a:r>
            <a:r>
              <a:rPr lang="en-US" altLang="zh-TW" b="1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2</a:t>
            </a:r>
            <a:r>
              <a:rPr lang="zh-TW" altLang="en-US" b="1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）別觀</a:t>
            </a:r>
            <a:r>
              <a:rPr lang="zh-TW" altLang="en-US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  <a:sym typeface="Wingdings" pitchFamily="2" charset="2"/>
              </a:rPr>
              <a:t>（</a:t>
            </a:r>
            <a:r>
              <a:rPr lang="zh-TW" altLang="en-US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结合具体的身心等方面的例子，看到坏苦的相）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3CAA7-E67C-214D-B2F1-9E00662F9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764406"/>
            <a:ext cx="10464085" cy="49841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3.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 可见那个乐是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泡沫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，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因缘的突变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使得它一刹那间就成了大苦。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4.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 我们要通过自己的智慧眼，以因缘观看到，无数轮回的现相就像一部部影片在放映，都是由一个个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因缘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而出现的，而这个人自以为这里有常住、坚固的乐，实在是特别愚痴。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5.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 我们去观察人生当中各种乐的现相，就会发现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因缘一变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，心一取到不可意境的时候，马上就陷入到忧苦中，因为这是由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触生受的缘起法则所决定的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。说明它是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缘生的法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，因缘一转变，马上就变掉了，这就叫做“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一刹那间即成苦恼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”。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70000"/>
              </a:lnSpc>
            </a:pPr>
            <a:endParaRPr lang="en-CA" sz="24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70000"/>
              </a:lnSpc>
            </a:pPr>
            <a:endParaRPr lang="en-CA" dirty="0"/>
          </a:p>
          <a:p>
            <a:pPr>
              <a:lnSpc>
                <a:spcPct val="170000"/>
              </a:lnSpc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70000"/>
              </a:lnSpc>
            </a:pPr>
            <a:endParaRPr lang="en-CA" dirty="0"/>
          </a:p>
          <a:p>
            <a:pPr>
              <a:lnSpc>
                <a:spcPct val="17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965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DC817-11E8-1D4F-8CDF-D721D4EE6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579994" cy="1485900"/>
          </a:xfrm>
        </p:spPr>
        <p:txBody>
          <a:bodyPr/>
          <a:lstStyle/>
          <a:p>
            <a:r>
              <a:rPr lang="zh-TW" altLang="en-US" b="1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（</a:t>
            </a:r>
            <a:r>
              <a:rPr lang="en-US" altLang="zh-TW" b="1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2</a:t>
            </a:r>
            <a:r>
              <a:rPr lang="zh-TW" altLang="en-US" b="1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）別觀</a:t>
            </a:r>
            <a:r>
              <a:rPr lang="zh-TW" altLang="en-US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  <a:sym typeface="Wingdings" pitchFamily="2" charset="2"/>
              </a:rPr>
              <a:t>（</a:t>
            </a:r>
            <a:r>
              <a:rPr lang="zh-TW" altLang="en-US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结合具体的身心等方面的例子，看到坏苦的相）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3CAA7-E67C-214D-B2F1-9E00662F9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764406"/>
            <a:ext cx="10464085" cy="49841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6.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现在许多人都是如此，本来家庭状况不错，自己也年轻、富有、聪明，但一瞬间什么都改变了。所以，大家学佛以后应该明白，不管是自己还是他人，谁的身上都可能出现</a:t>
            </a:r>
            <a:r>
              <a:rPr lang="zh-CN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变苦</a:t>
            </a: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。世间上的快乐并</a:t>
            </a:r>
            <a:r>
              <a:rPr lang="zh-CN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不可靠</a:t>
            </a: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7.</a:t>
            </a:r>
            <a:r>
              <a:rPr lang="en-US" altLang="zh-CN" sz="2200" dirty="0">
                <a:latin typeface="KaiTi" panose="02010609060101010101" pitchFamily="49" charset="-122"/>
                <a:ea typeface="KaiTi" panose="02010609060101010101" pitchFamily="49" charset="-122"/>
              </a:rPr>
              <a:t>《</a:t>
            </a: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般若波罗蜜多心经幽赞</a:t>
            </a:r>
            <a:r>
              <a:rPr lang="en-US" altLang="zh-CN" sz="2200" dirty="0">
                <a:latin typeface="KaiTi" panose="02010609060101010101" pitchFamily="49" charset="-122"/>
                <a:ea typeface="KaiTi" panose="02010609060101010101" pitchFamily="49" charset="-122"/>
              </a:rPr>
              <a:t>》</a:t>
            </a: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中也说：“</a:t>
            </a:r>
            <a:r>
              <a:rPr lang="zh-CN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世間諸樂，必歸壞盡，緣合纏憂，俱名壞苦</a:t>
            </a: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。”世间的一切快乐，最终必归于坏尽。看看一些名人、富人，他们昔日风光无限、一手遮天，最后却以非常悲惨的方式离开了人间。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所以，变苦是每个人皆无法摆脱的规律。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70000"/>
              </a:lnSpc>
            </a:pPr>
            <a:endParaRPr lang="en-CA" sz="24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70000"/>
              </a:lnSpc>
            </a:pPr>
            <a:endParaRPr lang="en-CA" dirty="0"/>
          </a:p>
          <a:p>
            <a:pPr>
              <a:lnSpc>
                <a:spcPct val="170000"/>
              </a:lnSpc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70000"/>
              </a:lnSpc>
            </a:pPr>
            <a:endParaRPr lang="en-CA" dirty="0"/>
          </a:p>
          <a:p>
            <a:pPr>
              <a:lnSpc>
                <a:spcPct val="17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46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DC817-11E8-1D4F-8CDF-D721D4EE6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644" y="325191"/>
            <a:ext cx="10579994" cy="14859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（</a:t>
            </a:r>
            <a:r>
              <a:rPr lang="en-US" altLang="zh-TW" b="1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3</a:t>
            </a:r>
            <a:r>
              <a:rPr lang="zh-TW" altLang="en-US" b="1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总结</a:t>
            </a:r>
            <a:r>
              <a:rPr lang="zh-TW" altLang="en-US" sz="20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  <a:sym typeface="Wingdings" pitchFamily="2" charset="2"/>
              </a:rPr>
              <a:t>（</a:t>
            </a:r>
            <a:r>
              <a:rPr lang="zh-TW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要推廣到輪回裏所有喜、樂、名三種樂的現相，以理證成唯一落於苦中，由此，看到它是毫無實義、最終唯苦的法，之後生起厭患</a:t>
            </a:r>
            <a:r>
              <a:rPr lang="zh-TW" altLang="en-US" sz="20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3CAA7-E67C-214D-B2F1-9E00662F9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060620"/>
            <a:ext cx="10464085" cy="46879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200" b="1" i="1" dirty="0">
                <a:latin typeface="KaiTi" panose="02010609060101010101" pitchFamily="49" charset="-122"/>
                <a:ea typeface="KaiTi" panose="02010609060101010101" pitchFamily="49" charset="-122"/>
              </a:rPr>
              <a:t>總的此輪回處中任何似現的喜、樂、名三者都無絲毫許的常住及堅固，而終歸唯是苦惱而已，故當心生厭患。</a:t>
            </a:r>
            <a:endParaRPr lang="en-CA" altLang="zh-TW" sz="2200" b="1" i="1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KaiTi" panose="02010609060101010101" pitchFamily="49" charset="-122"/>
                <a:ea typeface="KaiTi" panose="02010609060101010101" pitchFamily="49" charset="-122"/>
              </a:rPr>
              <a:t>1.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懂了因缘观法以后，举一反三，从方方面面去作观察，最后还要收回来，作一个总的洞察。这时就不是谈一个一个分散的例子，而是要全摄起来。不但对于人生，而且对于整个轮回处所，上至天界等的所有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喜、乐、名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三类似现的乐，一要在范畴上周遍，二要在法理上决定，最终得出结论以后就会发生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定解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。发生了定解，心丝毫不会动摇的时候，就叫得了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胜解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，从它产生信心，从它产生欲。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CA" altLang="zh-TW" sz="2200" i="1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70000"/>
              </a:lnSpc>
            </a:pPr>
            <a:endParaRPr lang="en-CA" sz="24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70000"/>
              </a:lnSpc>
            </a:pPr>
            <a:endParaRPr lang="en-CA" dirty="0"/>
          </a:p>
          <a:p>
            <a:pPr>
              <a:lnSpc>
                <a:spcPct val="170000"/>
              </a:lnSpc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70000"/>
              </a:lnSpc>
            </a:pPr>
            <a:endParaRPr lang="en-CA" dirty="0"/>
          </a:p>
          <a:p>
            <a:pPr>
              <a:lnSpc>
                <a:spcPct val="17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951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DC817-11E8-1D4F-8CDF-D721D4EE6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644" y="325191"/>
            <a:ext cx="10579994" cy="14859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（</a:t>
            </a:r>
            <a:r>
              <a:rPr lang="en-US" altLang="zh-TW" b="1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3</a:t>
            </a:r>
            <a:r>
              <a:rPr lang="zh-TW" altLang="en-US" b="1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总结</a:t>
            </a:r>
            <a:r>
              <a:rPr lang="zh-TW" altLang="en-US" sz="20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  <a:sym typeface="Wingdings" pitchFamily="2" charset="2"/>
              </a:rPr>
              <a:t>（</a:t>
            </a:r>
            <a:r>
              <a:rPr lang="zh-TW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要推廣到輪回裏所有喜、樂、名三種樂的現相，以理證成唯一落於苦中，由此，看到它是毫無實義、最終唯苦的法，之後生起厭患</a:t>
            </a:r>
            <a:r>
              <a:rPr lang="zh-TW" altLang="en-US" sz="20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3CAA7-E67C-214D-B2F1-9E00662F9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970468"/>
            <a:ext cx="10464085" cy="477806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KaiTi" panose="02010609060101010101" pitchFamily="49" charset="-122"/>
                <a:ea typeface="KaiTi" panose="02010609060101010101" pitchFamily="49" charset="-122"/>
              </a:rPr>
              <a:t>2.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轮回里的三大快乐现相，</a:t>
            </a:r>
            <a:r>
              <a:rPr lang="zh-TW" altLang="en-US" sz="2200" u="sng" dirty="0">
                <a:latin typeface="KaiTi" panose="02010609060101010101" pitchFamily="49" charset="-122"/>
                <a:ea typeface="KaiTi" panose="02010609060101010101" pitchFamily="49" charset="-122"/>
              </a:rPr>
              <a:t>就是身体上的</a:t>
            </a:r>
            <a:r>
              <a:rPr lang="zh-TW" altLang="en-US" sz="2200" u="sng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乐</a:t>
            </a:r>
            <a:r>
              <a:rPr lang="zh-TW" altLang="en-US" sz="2200" u="sng" dirty="0">
                <a:latin typeface="KaiTi" panose="02010609060101010101" pitchFamily="49" charset="-122"/>
                <a:ea typeface="KaiTi" panose="02010609060101010101" pitchFamily="49" charset="-122"/>
              </a:rPr>
              <a:t>，心上的</a:t>
            </a:r>
            <a:r>
              <a:rPr lang="zh-TW" altLang="en-US" sz="2200" u="sng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喜</a:t>
            </a:r>
            <a:r>
              <a:rPr lang="zh-TW" altLang="en-US" sz="2200" u="sng" dirty="0">
                <a:latin typeface="KaiTi" panose="02010609060101010101" pitchFamily="49" charset="-122"/>
                <a:ea typeface="KaiTi" panose="02010609060101010101" pitchFamily="49" charset="-122"/>
              </a:rPr>
              <a:t>，还有社会上的</a:t>
            </a:r>
            <a:r>
              <a:rPr lang="zh-TW" altLang="en-US" sz="2200" u="sng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名</a:t>
            </a:r>
            <a:r>
              <a:rPr lang="zh-TW" altLang="en-US" sz="2200" u="sng" dirty="0">
                <a:latin typeface="KaiTi" panose="02010609060101010101" pitchFamily="49" charset="-122"/>
                <a:ea typeface="KaiTi" panose="02010609060101010101" pitchFamily="49" charset="-122"/>
              </a:rPr>
              <a:t>誉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r>
              <a:rPr lang="zh-TW" altLang="en-US" sz="2200" u="sng" dirty="0">
                <a:latin typeface="KaiTi" panose="02010609060101010101" pitchFamily="49" charset="-122"/>
                <a:ea typeface="KaiTi" panose="02010609060101010101" pitchFamily="49" charset="-122"/>
              </a:rPr>
              <a:t>当因缘突变时，终究唯一落到苦中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endParaRPr lang="en-CA" altLang="zh-TW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3.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 这时候欲就翻转过来了。过去认为这里有好东西，一直有一种欣求、一种邪欲，这就叫“追求的心”。认为那里有好的、甜美的、刺激的、风光的、荣耀的、能保有的、富足的等等，诸如此类的欲无量无数。在这样一个大法理的观照之下，彻底地摧碎掉了邪解，之后就开始翻转，看到那些全部都是含毒的美食，都是披着羊皮的狼，都是装饰得非常好看的炸弹，诸如此类，一旦看到就生厌患。这时候已经知道尝食轮回乐之后所产生的非常大的过患，就不愿意再要它了，这就叫“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心生厌患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”。</a:t>
            </a:r>
            <a:endParaRPr lang="en-CA" altLang="zh-TW" sz="2200" i="1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altLang="zh-TW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CA" dirty="0"/>
          </a:p>
          <a:p>
            <a:pPr>
              <a:lnSpc>
                <a:spcPct val="150000"/>
              </a:lnSpc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70000"/>
              </a:lnSpc>
            </a:pPr>
            <a:endParaRPr lang="en-CA" sz="24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70000"/>
              </a:lnSpc>
            </a:pPr>
            <a:endParaRPr lang="en-CA" dirty="0"/>
          </a:p>
          <a:p>
            <a:pPr>
              <a:lnSpc>
                <a:spcPct val="170000"/>
              </a:lnSpc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70000"/>
              </a:lnSpc>
            </a:pPr>
            <a:endParaRPr lang="en-CA" dirty="0"/>
          </a:p>
          <a:p>
            <a:pPr>
              <a:lnSpc>
                <a:spcPct val="17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18707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{136DFFA0-79ED-3C4D-9471-0E87DEAFD145}tf10001072</Template>
  <TotalTime>1502</TotalTime>
  <Words>5489</Words>
  <Application>Microsoft Macintosh PowerPoint</Application>
  <PresentationFormat>Widescreen</PresentationFormat>
  <Paragraphs>168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KaiTi</vt:lpstr>
      <vt:lpstr>Franklin Gothic Book</vt:lpstr>
      <vt:lpstr>Crop</vt:lpstr>
      <vt:lpstr>三根本苦</vt:lpstr>
      <vt:lpstr>PowerPoint Presentation</vt:lpstr>
      <vt:lpstr>一、變苦 （壞苦） </vt:lpstr>
      <vt:lpstr>（1）總觀（了解总的坏苦的相状）</vt:lpstr>
      <vt:lpstr>（2）別觀（结合具体的身心等方面的例子，看到坏苦的相）</vt:lpstr>
      <vt:lpstr>（2）別觀（结合具体的身心等方面的例子，看到坏苦的相）</vt:lpstr>
      <vt:lpstr>（2）別觀（结合具体的身心等方面的例子，看到坏苦的相）</vt:lpstr>
      <vt:lpstr>（3）总结（要推廣到輪回裏所有喜、樂、名三種樂的現相，以理證成唯一落於苦中，由此，看到它是毫無實義、最終唯苦的法，之後生起厭患）</vt:lpstr>
      <vt:lpstr>（3）总结（要推廣到輪回裏所有喜、樂、名三種樂的現相，以理證成唯一落於苦中，由此，看到它是毫無實義、最終唯苦的法，之後生起厭患）</vt:lpstr>
      <vt:lpstr>（3）总结（要推廣到輪回裏所有喜、樂、名三種樂的現相，以理證成唯一落於苦中，由此，看到它是毫無實義、最終唯苦的法，之後生起厭患）</vt:lpstr>
      <vt:lpstr>二、苦苦 </vt:lpstr>
      <vt:lpstr>(1)苦苦的體相 </vt:lpstr>
      <vt:lpstr>(2) 苦苦的次第  </vt:lpstr>
      <vt:lpstr>(2) 苦苦的次第 A。思维苦苦的次第是先别后总。  </vt:lpstr>
      <vt:lpstr>(2) 苦苦的次第 B。接着就要由别到总，推到轮回里的一切处。  </vt:lpstr>
      <vt:lpstr>(3) 發展徹底的出離心 </vt:lpstr>
      <vt:lpstr>(3) 發展徹底的出離心 </vt:lpstr>
      <vt:lpstr>三、行苦 </vt:lpstr>
      <vt:lpstr>(1)總略思維 </vt:lpstr>
      <vt:lpstr>(1)總略思維 </vt:lpstr>
      <vt:lpstr>(1)總略思維 </vt:lpstr>
      <vt:lpstr>（2）结合实例思维 </vt:lpstr>
      <vt:lpstr>（2）结合实例思维 </vt:lpstr>
      <vt:lpstr>（2）结合实例思维 </vt:lpstr>
      <vt:lpstr>（2）结合实例思维 </vt:lpstr>
      <vt:lpstr>（3）总结思维 </vt:lpstr>
      <vt:lpstr>（3）总结思维 </vt:lpstr>
      <vt:lpstr>（3）总结思维 </vt:lpstr>
      <vt:lpstr>思考題：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三根本苦</dc:title>
  <dc:creator>Microsoft Office User</dc:creator>
  <cp:lastModifiedBy>Microsoft Office User</cp:lastModifiedBy>
  <cp:revision>56</cp:revision>
  <dcterms:created xsi:type="dcterms:W3CDTF">2020-06-27T22:19:14Z</dcterms:created>
  <dcterms:modified xsi:type="dcterms:W3CDTF">2020-06-28T23:21:34Z</dcterms:modified>
</cp:coreProperties>
</file>