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66" r:id="rId4"/>
    <p:sldId id="289" r:id="rId5"/>
    <p:sldId id="288" r:id="rId6"/>
    <p:sldId id="287" r:id="rId7"/>
    <p:sldId id="290" r:id="rId8"/>
    <p:sldId id="292" r:id="rId9"/>
    <p:sldId id="291" r:id="rId10"/>
    <p:sldId id="293" r:id="rId11"/>
    <p:sldId id="295" r:id="rId12"/>
    <p:sldId id="296" r:id="rId13"/>
    <p:sldId id="297" r:id="rId14"/>
    <p:sldId id="308" r:id="rId15"/>
    <p:sldId id="309" r:id="rId16"/>
    <p:sldId id="299" r:id="rId17"/>
    <p:sldId id="298" r:id="rId18"/>
    <p:sldId id="300" r:id="rId19"/>
    <p:sldId id="301" r:id="rId20"/>
    <p:sldId id="302" r:id="rId21"/>
    <p:sldId id="303" r:id="rId22"/>
    <p:sldId id="307"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17" autoAdjust="0"/>
    <p:restoredTop sz="94660"/>
  </p:normalViewPr>
  <p:slideViewPr>
    <p:cSldViewPr snapToGrid="0">
      <p:cViewPr varScale="1">
        <p:scale>
          <a:sx n="77" d="100"/>
          <a:sy n="77" d="100"/>
        </p:scale>
        <p:origin x="103"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tableStyles" Target="tableStyles.xml"/><Relationship Id="rId25" Type="http://schemas.openxmlformats.org/officeDocument/2006/relationships/viewProps" Target="viewProps.xml"/><Relationship Id="rId24" Type="http://schemas.openxmlformats.org/officeDocument/2006/relationships/presProps" Target="presProps.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8599985-99F7-4402-ADAA-D5B58FBEAD5E}"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98599985-99F7-4402-ADAA-D5B58FBEAD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98599985-99F7-4402-ADAA-D5B58FBEAD5E}"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98599985-99F7-4402-ADAA-D5B58FBEAD5E}"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8599985-99F7-4402-ADAA-D5B58FBEAD5E}"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599985-99F7-4402-ADAA-D5B58FBEAD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98599985-99F7-4402-ADAA-D5B58FBEAD5E}"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E8B6E98-7A73-422E-A267-DE2C80BA9229}"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99985-99F7-4402-ADAA-D5B58FBEAD5E}" type="datetimeFigureOut">
              <a:rPr lang="en-US" smtClean="0"/>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E8B6E98-7A73-422E-A267-DE2C80BA9229}"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03228" y="87462"/>
            <a:ext cx="8654902" cy="933265"/>
          </a:xfrm>
        </p:spPr>
        <p:txBody>
          <a:bodyPr>
            <a:normAutofit/>
          </a:bodyPr>
          <a:lstStyle/>
          <a:p>
            <a:r>
              <a:rPr lang="zh-CN" altLang="en-US" sz="2800" b="1" dirty="0" smtClean="0"/>
              <a:t>皈依三  上部分</a:t>
            </a:r>
            <a:endParaRPr lang="en-US" sz="3600" dirty="0"/>
          </a:p>
        </p:txBody>
      </p:sp>
      <p:sp>
        <p:nvSpPr>
          <p:cNvPr id="3" name="Subtitle 2"/>
          <p:cNvSpPr>
            <a:spLocks noGrp="1"/>
          </p:cNvSpPr>
          <p:nvPr>
            <p:ph type="subTitle" idx="1"/>
          </p:nvPr>
        </p:nvSpPr>
        <p:spPr>
          <a:xfrm>
            <a:off x="297712" y="1176669"/>
            <a:ext cx="11461897" cy="5054009"/>
          </a:xfrm>
        </p:spPr>
        <p:txBody>
          <a:bodyPr/>
          <a:lstStyle/>
          <a:p>
            <a:pPr algn="l"/>
            <a:r>
              <a:rPr lang="zh-CN" altLang="en-US" b="1" dirty="0">
                <a:solidFill>
                  <a:srgbClr val="FF0000"/>
                </a:solidFill>
              </a:rPr>
              <a:t>目</a:t>
            </a:r>
            <a:r>
              <a:rPr lang="zh-CN" altLang="en-US" b="1" dirty="0" smtClean="0">
                <a:solidFill>
                  <a:srgbClr val="FF0000"/>
                </a:solidFill>
              </a:rPr>
              <a:t>錄：</a:t>
            </a:r>
            <a:endParaRPr lang="en-US" altLang="zh-CN" b="1" dirty="0" smtClean="0">
              <a:solidFill>
                <a:srgbClr val="FF0000"/>
              </a:solidFill>
            </a:endParaRPr>
          </a:p>
          <a:p>
            <a:pPr marL="342900" indent="-342900" algn="l">
              <a:buAutoNum type="arabicPeriod"/>
            </a:pPr>
            <a:r>
              <a:rPr lang="zh-CN" altLang="en-US" sz="1800" b="1" dirty="0" smtClean="0"/>
              <a:t>发菩提心</a:t>
            </a:r>
            <a:endParaRPr lang="en-US" altLang="zh-CN" sz="1800" b="1" dirty="0" smtClean="0"/>
          </a:p>
          <a:p>
            <a:pPr marL="342900" indent="-342900" algn="l">
              <a:buAutoNum type="arabicPeriod"/>
            </a:pPr>
            <a:r>
              <a:rPr lang="zh-CN" altLang="en-US" sz="1800" b="1" dirty="0" smtClean="0"/>
              <a:t>皈依的观想和方法</a:t>
            </a:r>
            <a:endParaRPr lang="zh-CN" altLang="en-US" sz="1800" b="1" dirty="0" smtClean="0"/>
          </a:p>
          <a:p>
            <a:pPr algn="l"/>
            <a:endParaRPr lang="zh-CN" altLang="en-US" sz="1800" b="1" dirty="0" smtClean="0"/>
          </a:p>
          <a:p>
            <a:pPr algn="l"/>
            <a:r>
              <a:rPr lang="zh-CN" altLang="en-US" sz="1800" b="1" dirty="0" smtClean="0"/>
              <a:t>  </a:t>
            </a:r>
            <a:endParaRPr lang="en-US" altLang="zh-CN" sz="1800" b="1" dirty="0" smtClean="0"/>
          </a:p>
          <a:p>
            <a:pPr algn="l"/>
            <a:r>
              <a:rPr lang="en-US" altLang="zh-CN" sz="1800" b="1" dirty="0"/>
              <a:t> </a:t>
            </a:r>
            <a:r>
              <a:rPr lang="en-US" altLang="zh-CN" sz="1800" b="1" dirty="0" smtClean="0"/>
              <a:t>                </a:t>
            </a:r>
            <a:r>
              <a:rPr lang="en-US" altLang="zh-CN" sz="1800" dirty="0" smtClean="0"/>
              <a:t> </a:t>
            </a:r>
            <a:r>
              <a:rPr lang="zh-CN" altLang="en-US" sz="1800" dirty="0" smtClean="0"/>
              <a:t>                                                       </a:t>
            </a:r>
            <a:endParaRPr lang="en-US" sz="1800" dirty="0"/>
          </a:p>
        </p:txBody>
      </p:sp>
      <p:sp>
        <p:nvSpPr>
          <p:cNvPr id="5" name="Rectangle 4"/>
          <p:cNvSpPr/>
          <p:nvPr/>
        </p:nvSpPr>
        <p:spPr>
          <a:xfrm>
            <a:off x="3271284" y="5893979"/>
            <a:ext cx="5918790" cy="54580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smtClean="0"/>
              <a:t>頂禮，發心，</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fontScale="90000"/>
          </a:bodyPr>
          <a:lstStyle/>
          <a:p>
            <a:pPr algn="l">
              <a:lnSpc>
                <a:spcPct val="150000"/>
              </a:lnSpc>
            </a:pPr>
            <a:r>
              <a:rPr lang="zh-CN" altLang="en-US" sz="2000" dirty="0"/>
              <a:t>布玛莫扎下面是贝若扎那，贝若扎那是当时的一个翻译家，翻译大圆满的很多经典，他不仅仅是一个学</a:t>
            </a:r>
            <a:endParaRPr lang="zh-CN" altLang="en-US" sz="2000" dirty="0"/>
          </a:p>
          <a:p>
            <a:pPr algn="l">
              <a:lnSpc>
                <a:spcPct val="150000"/>
              </a:lnSpc>
            </a:pPr>
            <a:r>
              <a:rPr lang="zh-CN" altLang="en-US" sz="2000" dirty="0"/>
              <a:t>者，翻译家，还是一个非常了不起的成就者。 右边在传承上师里，上面是蒋华西宁，下面是加纳思扎。这些都</a:t>
            </a:r>
            <a:endParaRPr lang="zh-CN" altLang="en-US" sz="2000" dirty="0"/>
          </a:p>
          <a:p>
            <a:pPr algn="l">
              <a:lnSpc>
                <a:spcPct val="150000"/>
              </a:lnSpc>
            </a:pPr>
            <a:r>
              <a:rPr lang="zh-CN" altLang="en-US" sz="2000" dirty="0"/>
              <a:t>是印度的大圆满的传承上师，他们没有来西藏传大圆满，但是这些都是大圆满的上师，我们观想的时候都可以这</a:t>
            </a:r>
            <a:endParaRPr lang="zh-CN" altLang="en-US" sz="2000" dirty="0"/>
          </a:p>
          <a:p>
            <a:pPr algn="l">
              <a:lnSpc>
                <a:spcPct val="150000"/>
              </a:lnSpc>
            </a:pPr>
            <a:r>
              <a:rPr lang="zh-CN" altLang="en-US" sz="2000" dirty="0"/>
              <a:t>样的观想。 然后中间是益西措嘉佛母，下面是无垢光尊者龙钦巴。龙钦巴尊者不是直接从益西措嘉这里听法，</a:t>
            </a:r>
            <a:endParaRPr lang="zh-CN" altLang="en-US" sz="2000" dirty="0"/>
          </a:p>
          <a:p>
            <a:pPr algn="l">
              <a:lnSpc>
                <a:spcPct val="150000"/>
              </a:lnSpc>
            </a:pPr>
            <a:r>
              <a:rPr lang="zh-CN" altLang="en-US" sz="2000" dirty="0"/>
              <a:t>因为这中间有很长的时间。但是龙钦巴尊者很多时候是可以跟莲花生大师和益西措嘉面对面沟通的。在藏传佛教</a:t>
            </a:r>
            <a:endParaRPr lang="zh-CN" altLang="en-US" sz="2000" dirty="0"/>
          </a:p>
          <a:p>
            <a:pPr algn="l">
              <a:lnSpc>
                <a:spcPct val="150000"/>
              </a:lnSpc>
            </a:pPr>
            <a:r>
              <a:rPr lang="zh-CN" altLang="en-US" sz="2000" dirty="0"/>
              <a:t>里有两种传承，一个叫作远传，远传是一代一代这样传下来的，所以从这个角度讲，龙钦巴尊者跟莲花生大师、</a:t>
            </a:r>
            <a:endParaRPr lang="zh-CN" altLang="en-US" sz="2000" dirty="0"/>
          </a:p>
          <a:p>
            <a:pPr algn="l">
              <a:lnSpc>
                <a:spcPct val="150000"/>
              </a:lnSpc>
            </a:pPr>
            <a:r>
              <a:rPr lang="zh-CN" altLang="en-US" sz="2000" dirty="0"/>
              <a:t>益西措嘉中间有很长很长一段时间。 另外一个叫作近传，近传就是虽然这个时候人已经不在了，像吉美林巴跟</a:t>
            </a:r>
            <a:endParaRPr lang="zh-CN" altLang="en-US" sz="2000" dirty="0"/>
          </a:p>
          <a:p>
            <a:pPr algn="l">
              <a:lnSpc>
                <a:spcPct val="150000"/>
              </a:lnSpc>
            </a:pPr>
            <a:r>
              <a:rPr lang="zh-CN" altLang="en-US" sz="2000" dirty="0"/>
              <a:t>无垢光尊者，他们就是这样。</a:t>
            </a:r>
            <a:endParaRPr lang="zh-CN" altLang="en-US" sz="2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下面这个瑜伽士就是吉美林巴。</a:t>
            </a:r>
            <a:endParaRPr lang="zh-CN" altLang="en-US" sz="2000" dirty="0"/>
          </a:p>
          <a:p>
            <a:pPr algn="l">
              <a:lnSpc>
                <a:spcPct val="150000"/>
              </a:lnSpc>
            </a:pPr>
            <a:r>
              <a:rPr lang="zh-CN" altLang="en-US" sz="2000" dirty="0"/>
              <a:t>吉美林巴的著作里面，他经常讲他的上师是无垢光尊者，但是他们两个之间还是有很长时间，吉美林巴没有见过龙钦巴，但是因为很多时候在禅定当中，他能够见到龙钦巴，所以他们可以面对面地传授提问，这些都叫作近传，很近的传承。</a:t>
            </a:r>
            <a:endParaRPr lang="zh-CN" altLang="en-US" sz="2000" dirty="0"/>
          </a:p>
          <a:p>
            <a:pPr algn="l">
              <a:lnSpc>
                <a:spcPct val="150000"/>
              </a:lnSpc>
            </a:pPr>
            <a:r>
              <a:rPr lang="zh-CN" altLang="en-US" sz="2000" dirty="0"/>
              <a:t>另外这边是赤松德赞，也是莲花生大师的二十五个大成就者当中的一个。</a:t>
            </a:r>
            <a:endParaRPr lang="zh-CN" altLang="en-US" sz="2000" dirty="0"/>
          </a:p>
          <a:p>
            <a:pPr algn="l">
              <a:lnSpc>
                <a:spcPct val="150000"/>
              </a:lnSpc>
            </a:pPr>
            <a:r>
              <a:rPr lang="zh-CN" altLang="en-US" sz="2000" dirty="0"/>
              <a:t> 吉美林巴以后，就到了华智仁波切，还有我们的上师法王如意宝，这一代一代有很多的上师。</a:t>
            </a:r>
            <a:endParaRPr lang="zh-CN" altLang="en-US" sz="2000" dirty="0"/>
          </a:p>
          <a:p>
            <a:pPr algn="l">
              <a:lnSpc>
                <a:spcPct val="150000"/>
              </a:lnSpc>
            </a:pPr>
            <a:r>
              <a:rPr lang="zh-CN" altLang="en-US" sz="2000" dirty="0"/>
              <a:t> 这个皈依境上面， 它不会画那么多的上师，但是我们观想的时候都可以观想这些传承上师。我们观想的时候，所有的这些传承上师，都观想在主要的这几个传承上师的周围就可以。如果观想不清楚的话，那我们心里想主要的这几个也可以。</a:t>
            </a:r>
            <a:endParaRPr lang="zh-CN" altLang="en-US" sz="2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传承上师观想完了以后，前面还有本尊，这个皈依境上面的是一个站立的观世音菩萨，四臂观音。</a:t>
            </a:r>
            <a:endParaRPr lang="zh-CN" altLang="en-US" sz="2000" dirty="0"/>
          </a:p>
          <a:p>
            <a:pPr algn="l">
              <a:lnSpc>
                <a:spcPct val="150000"/>
              </a:lnSpc>
            </a:pPr>
            <a:r>
              <a:rPr lang="zh-CN" altLang="en-US" sz="2000" dirty="0"/>
              <a:t>还有一个是金刚瑜伽母，最后我们修破瓦的时候，会把自己观想为金刚瑜伽母。</a:t>
            </a:r>
            <a:endParaRPr lang="zh-CN" altLang="en-US" sz="2000" dirty="0"/>
          </a:p>
          <a:p>
            <a:pPr algn="l">
              <a:lnSpc>
                <a:spcPct val="150000"/>
              </a:lnSpc>
            </a:pPr>
            <a:r>
              <a:rPr lang="zh-CN" altLang="en-US" sz="2000" dirty="0"/>
              <a:t>然后在这个前面有一排本尊，像大家比较知道的，比如说马头明王、普巴金刚，狮面佛母等等，其他的不一定听说过，这都是宁玛派的大圆满和摩诃瑜伽里面的一些本尊。这些本尊比较复杂，我们可能不太认得出来，都没关系。下面的一排都是大圆满的护法，宁玛派的大护法。这些护法和本尊，我们观想的时候不一定能够观想得清楚，但是我们心里想就可以了，我们就想这五个树枝的左右，前后的树枝之间都充满了本尊和护法，这么观想就可以了。</a:t>
            </a:r>
            <a:endParaRPr lang="zh-CN" altLang="en-US" sz="2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大家一起思考分享讨论：</a:t>
            </a:r>
            <a:endParaRPr lang="zh-CN" altLang="en-US" sz="2000" dirty="0"/>
          </a:p>
          <a:p>
            <a:pPr algn="l">
              <a:lnSpc>
                <a:spcPct val="150000"/>
              </a:lnSpc>
            </a:pPr>
            <a:r>
              <a:rPr lang="en-US" altLang="zh-CN" sz="2000" dirty="0"/>
              <a:t>1.</a:t>
            </a:r>
            <a:r>
              <a:rPr lang="zh-CN" altLang="en-US" sz="2000" dirty="0"/>
              <a:t>如何观想的清楚？</a:t>
            </a:r>
            <a:endParaRPr lang="zh-CN" altLang="en-US" sz="2000" dirty="0"/>
          </a:p>
          <a:p>
            <a:pPr algn="l">
              <a:lnSpc>
                <a:spcPct val="150000"/>
              </a:lnSpc>
            </a:pPr>
            <a:r>
              <a:rPr lang="en-US" altLang="zh-CN" sz="2000" dirty="0"/>
              <a:t>2.</a:t>
            </a:r>
            <a:r>
              <a:rPr lang="zh-CN" altLang="en-US" sz="2000" dirty="0"/>
              <a:t>如何次第的观想？</a:t>
            </a:r>
            <a:endParaRPr lang="zh-CN" altLang="en-US" sz="2000" dirty="0"/>
          </a:p>
          <a:p>
            <a:pPr algn="l">
              <a:lnSpc>
                <a:spcPct val="150000"/>
              </a:lnSpc>
            </a:pPr>
            <a:r>
              <a:rPr lang="en-US" altLang="zh-CN" sz="2000" dirty="0"/>
              <a:t>3</a:t>
            </a:r>
            <a:r>
              <a:rPr lang="zh-CN" altLang="en-US" sz="2000" dirty="0"/>
              <a:t>，自由讨论。</a:t>
            </a:r>
            <a:endParaRPr lang="zh-CN" altLang="en-US" sz="2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b="1" dirty="0">
                <a:solidFill>
                  <a:srgbClr val="FF0000"/>
                </a:solidFill>
                <a:effectLst>
                  <a:outerShdw blurRad="38100" dist="38100" dir="2700000" algn="tl">
                    <a:srgbClr val="000000">
                      <a:alpha val="43137"/>
                    </a:srgbClr>
                  </a:outerShdw>
                </a:effectLst>
              </a:rPr>
              <a:t>皈依三  下部分</a:t>
            </a:r>
            <a:endParaRPr lang="zh-CN" altLang="en-US" b="1" dirty="0">
              <a:solidFill>
                <a:srgbClr val="FF0000"/>
              </a:solidFill>
              <a:effectLst>
                <a:outerShdw blurRad="38100" dist="38100" dir="2700000" algn="tl">
                  <a:srgbClr val="000000">
                    <a:alpha val="43137"/>
                  </a:srgbClr>
                </a:outerShdw>
              </a:effectLs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Autofit/>
          </a:bodyPr>
          <a:lstStyle/>
          <a:p>
            <a:pPr algn="l">
              <a:lnSpc>
                <a:spcPct val="150000"/>
              </a:lnSpc>
            </a:pPr>
            <a:r>
              <a:rPr lang="zh-CN" altLang="en-US" sz="2000" dirty="0"/>
              <a:t>看唐卡比较清楚了以后，我们观想莲花生大师和这些所有的皈依境上面的佛菩萨，都面朝着我们。观想在我们面前的空中。这里面除了佛法僧， 还有密法的上师，本尊，空行这三个也有了。莲花生大师是上师，前面树枝上面的这一排全部都是本尊，上面像狮面佛母，金刚瑜伽母等等都是空行。我们不要把它当作一种图像，而是把它当作真实的佛菩萨，观想在我们的前面。观想这上面的每一尊佛，每一尊菩萨都是大慈大悲，具足智悲力。智悲力是什么？智就是有佛的智慧，每一尊佛，每一尊菩萨，忿怒的寂静的都具备佛的智慧。悲，每一尊佛都具备大悲心。力就是每一尊佛，这个皈依境上面所有的佛、菩萨、僧众都具备度化众生的能力和力量。 每一尊佛都具备智悲力，然后面朝我们，这个时候我们心里想，真实的佛菩萨就在我们的前面，如果我们有强大的信心，我们的肉眼虽然看不到我们前面有没有佛菩萨，但是就像一个盲人的前面站着很多很多人一样， 我们虽然看不见，但是佛菩萨无处不在。这么去相信，去祈祷、皈依，那么佛菩萨一定会在我们的前面。</a:t>
            </a:r>
            <a:endParaRPr lang="zh-CN" alt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Autofit/>
          </a:bodyPr>
          <a:lstStyle/>
          <a:p>
            <a:pPr algn="l">
              <a:lnSpc>
                <a:spcPct val="150000"/>
              </a:lnSpc>
            </a:pPr>
            <a:r>
              <a:rPr lang="zh-CN" altLang="en-US" sz="2000" dirty="0"/>
              <a:t>观想完了以后，我们再观想我们自己以现在这样的形式，坐在前面。我们的右边观想现世的父亲，左边观想现世的母亲。在我们的前面，观想这一生当中，我们自己不太喜欢的人，比如说曾经伤害过我们的，或者是现在就对我不太好的人，然后把所有六道轮回的众生观想在这个周边。皈依境上面的佛菩萨观想在我们所有六道众生的前面，然后开始修皈依。</a:t>
            </a:r>
            <a:endParaRPr lang="zh-CN" altLang="en-US" sz="2000" dirty="0"/>
          </a:p>
          <a:p>
            <a:pPr algn="l">
              <a:lnSpc>
                <a:spcPct val="150000"/>
              </a:lnSpc>
            </a:pPr>
            <a:endParaRPr lang="zh-CN" altLang="en-US" sz="2000" dirty="0"/>
          </a:p>
          <a:p>
            <a:pPr algn="l">
              <a:lnSpc>
                <a:spcPct val="150000"/>
              </a:lnSpc>
            </a:pPr>
            <a:r>
              <a:rPr lang="zh-CN" altLang="en-US" sz="2000" dirty="0"/>
              <a:t>我们观想了这个皈依境，在皈依境前发出了这样的信心，然后诚心实意地祈祷， 投奔投靠佛菩萨作为我们的导师，在这个决心当中念诵皈依偈。有些时候，因为我们时间长了以后，可能会感觉到疲惫，这样的时候就可以停下来，也不念皈依偈，也不观想，什么都不想，把所有的思维都停下来，停下来了以后可以修寂止。当所有的思维停下来的时候，就可以达到非常平静的状态，这个平静的状态就叫作禅定。实际上就是进入了阿赖耶识的层面。</a:t>
            </a:r>
            <a:endParaRPr lang="zh-CN" alt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修皈依的过程基本就是这样。最后我们起坐的时候，再一次对皈依境的三宝，发起强烈的信心，这时候我们观想皈依境上面的每一尊佛菩萨的身上发出红色的光，或者他们的身体是什么颜色，就发什么样的光，我们观想这个光照射我们六道轮回的众生，所有的众生因为这个光的照射，都融入了莲花生大师的心间，融入到皈依境的心间。上面的传承上师往下化光，融入到莲师。周边的这些僧和佛也全部化光，化光的意思就是变成光，最后这个光融入莲师，莲师也从边缘开始变成光，最后变成一个很小很小的亮点，在空中消失了。这样观想完以后，我们六道轮回的众生，还有皈依境上的佛菩萨，最后全部融入消失，没有剩下任何的东西，任何一尊佛，全部是一片虚空，这就叫作法界。然后我们的心专注在法界当中，就是空性，然后我们停下来，安住下来。安住一两分钟，三五分钟都可以。这个时候观想，所有的一切都融入在这个法界当中，最后都是佛，都变成了空性</a:t>
            </a:r>
            <a:r>
              <a:rPr lang="zh-CN" altLang="en-US" sz="1800" dirty="0"/>
              <a:t>。</a:t>
            </a:r>
            <a:endParaRPr lang="zh-CN" altLang="en-US" sz="18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这个观想就是我们座上修行的方法。然后是回向，回向完了就可以起坐了。起坐以后，我们随时随地都要观想，走路的时候，把皈依境观想在我们的右肩上空；坐下的时候，尽量观想在头顶上；吃饭的时候，观想在喉间，用美食来供养；睡觉的时候，我们把心脏观想为像一朵莲花，然后把皈依境观想在心脏里面。如果这个观想不方便的话，那我们躺下以后，这个皈依境我们观想在床头上也可以的。总而言之，行走坐卧，任何时候，不离开这个皈依境，等于不离开上师三宝。</a:t>
            </a:r>
            <a:endParaRPr lang="zh-CN" altLang="en-US" sz="2000" dirty="0"/>
          </a:p>
          <a:p>
            <a:pPr algn="l">
              <a:lnSpc>
                <a:spcPct val="150000"/>
              </a:lnSpc>
            </a:pPr>
            <a:endParaRPr lang="en-US" altLang="zh-CN" sz="2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434975" y="797560"/>
            <a:ext cx="11462385" cy="5495290"/>
          </a:xfrm>
        </p:spPr>
        <p:txBody>
          <a:bodyPr>
            <a:noAutofit/>
          </a:bodyPr>
          <a:lstStyle/>
          <a:p>
            <a:pPr algn="l">
              <a:lnSpc>
                <a:spcPct val="150000"/>
              </a:lnSpc>
            </a:pPr>
            <a:r>
              <a:rPr lang="zh-CN" altLang="en-US" sz="2000" dirty="0"/>
              <a:t>平时我们很认真地这样观想的时候，梦里面我们就会梦到皈依境。如果达到这样的地步，这个层次的时候，我们遇到什么恐怖的事情，就能够想起皈依境，能够祈祷，到我们中阴身的时候，就一定能看得到。 我们完全可以把皈依作为一个一辈子的修法。一辈子如果只有一个皈依的修行，没有任何其他的修法都没有问题，这里面完全可以包含所有其他的修法。所以皈依虽然说是前行的修法，但是它不仅仅是一个前行，而是这一辈子都要修，非常有意义。像临终的时候，中阴的时候，唯一的方法就是这个。 接下来大家努力用功，认真地去修，我们这一生是一个非常好的机会，这个机会不是无因无缘，是因为我们自己上一世，再上一世，很长很长时间当中，累积福报的结果，这个结果千万不能浪费。我们的现实生活当中，每个人都有来自于各方面的压力，都要面对很多的事情，但我们在修行上要用一定的时间，要有一定的投入，甚至从更长远的角度来讲，没有什么比修行更重要的。</a:t>
            </a:r>
            <a:endParaRPr lang="zh-CN" alt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lnSpcReduction="10000"/>
          </a:bodyPr>
          <a:lstStyle/>
          <a:p>
            <a:pPr algn="l">
              <a:lnSpc>
                <a:spcPct val="150000"/>
              </a:lnSpc>
            </a:pPr>
            <a:r>
              <a:rPr lang="zh-CN" altLang="en-US" sz="2000" dirty="0"/>
              <a:t>我们大家来听课的最终目的是为了成佛，为什么要成佛呢？成佛是建立在慈悲心得基础上，是为了度化众生，利益众生成佛，从我们目前的情况来讲是没有这个力量的，我们可以做的是（发心）我们最需要的是发心。</a:t>
            </a:r>
            <a:endParaRPr lang="zh-CN" altLang="en-US" sz="2000" dirty="0"/>
          </a:p>
          <a:p>
            <a:pPr algn="l">
              <a:lnSpc>
                <a:spcPct val="150000"/>
              </a:lnSpc>
            </a:pPr>
            <a:endParaRPr lang="zh-CN" altLang="en-US" sz="2000" dirty="0"/>
          </a:p>
          <a:p>
            <a:pPr algn="l">
              <a:lnSpc>
                <a:spcPct val="150000"/>
              </a:lnSpc>
            </a:pPr>
            <a:r>
              <a:rPr lang="zh-CN" altLang="en-US" sz="2000" dirty="0"/>
              <a:t>修皈依有两个目标（两个意义）</a:t>
            </a:r>
            <a:endParaRPr lang="zh-CN" altLang="en-US" sz="2000" dirty="0"/>
          </a:p>
          <a:p>
            <a:pPr algn="l">
              <a:lnSpc>
                <a:spcPct val="150000"/>
              </a:lnSpc>
            </a:pPr>
            <a:r>
              <a:rPr lang="zh-CN" altLang="en-US" sz="2000" dirty="0"/>
              <a:t>一，打坐念皈依偈是很有功德的（身，语，意）功德中，意的功德最大。用心去思考打坐的功德是真正的最殊胜的功德。这个功德让我们善根成熟消除我们很多罪业。</a:t>
            </a:r>
            <a:endParaRPr lang="zh-CN" altLang="en-US" sz="2000" dirty="0"/>
          </a:p>
          <a:p>
            <a:pPr algn="l">
              <a:lnSpc>
                <a:spcPct val="150000"/>
              </a:lnSpc>
            </a:pPr>
            <a:r>
              <a:rPr lang="zh-CN" altLang="en-US" sz="2000" dirty="0"/>
              <a:t>二，我们的信心，要反复的训练，即使有信心都还要反复的去修去巩固。</a:t>
            </a:r>
            <a:endParaRPr lang="zh-CN" altLang="en-US" sz="2000" dirty="0"/>
          </a:p>
          <a:p>
            <a:pPr algn="l">
              <a:lnSpc>
                <a:spcPct val="150000"/>
              </a:lnSpc>
            </a:pPr>
            <a:r>
              <a:rPr lang="zh-CN" altLang="en-US" sz="2000" dirty="0"/>
              <a:t>皈依，我们分了几个部分来学习。之前我们已经学习了皈依的基础，就是信心；也学习了皈依念诵的内容，以及更重要的皈依的本质，就是决心。</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lnSpcReduction="20000"/>
          </a:bodyPr>
          <a:lstStyle/>
          <a:p>
            <a:pPr algn="l">
              <a:lnSpc>
                <a:spcPct val="150000"/>
              </a:lnSpc>
            </a:pPr>
            <a:r>
              <a:rPr lang="zh-CN" altLang="en-US" sz="2000" dirty="0"/>
              <a:t>在现实生活中遇到任何一个事情比如；特别特别开心幸福，要当做是上师三宝的加持，实际上也是，因为我们现在的快乐幸福是上一世的福报，这个福是三宝中法的加持。</a:t>
            </a:r>
            <a:endParaRPr lang="zh-CN" altLang="en-US" sz="2000" dirty="0"/>
          </a:p>
          <a:p>
            <a:pPr algn="l">
              <a:lnSpc>
                <a:spcPct val="150000"/>
              </a:lnSpc>
            </a:pPr>
            <a:r>
              <a:rPr lang="zh-CN" altLang="en-US" sz="2000" dirty="0"/>
              <a:t>特别特别难过，面临很多困难也当做三宝的加持，因为太过享受顺利忘记修行，这些痛苦我们可以当做三宝对我们的提醒警告的一种方法，提醒我们不要以为轮回就是我现在经历的短暂快乐，提醒我们修行。另一个方面，我们多世累劫以来的罪业，重最轻罚，通过生病或者不顺心的事情来消除累劫以来的罪过，如果没有出现这些不好的事情我们有能下一步堕饿鬼地狱。</a:t>
            </a:r>
            <a:endParaRPr lang="zh-CN" altLang="en-US" sz="2000" dirty="0"/>
          </a:p>
          <a:p>
            <a:pPr algn="l">
              <a:lnSpc>
                <a:spcPct val="150000"/>
              </a:lnSpc>
            </a:pPr>
            <a:r>
              <a:rPr lang="zh-CN" altLang="en-US" sz="2000" dirty="0"/>
              <a:t>心态改变了，这些坎坷就不会让我们特别难受，特别难过，反而自他相换。</a:t>
            </a:r>
            <a:endParaRPr lang="zh-CN" altLang="en-US" sz="2000" dirty="0"/>
          </a:p>
          <a:p>
            <a:pPr algn="l">
              <a:lnSpc>
                <a:spcPct val="150000"/>
              </a:lnSpc>
            </a:pPr>
            <a:r>
              <a:rPr lang="zh-CN" altLang="en-US" sz="2000" dirty="0"/>
              <a:t>我们自己感觉到了皈依对我们的帮助，三宝对我们的帮助，我们可以分享给身边的人，鼓励他们皈依三宝。每一个人都有心情低落的时候，不要去想其他的方法，不要去求人，求人这个时候解决不了我们内心的问题，这个时候要静下来求三宝，有可能几分钟所有的痛苦烟消云散，我们帮助他人的时候也通过观想皈依境来祈祷三宝来帮助众生，我们可以感觉到加持的不可思议的力量。我们可以把皈依当成一辈子的修法，非常有意义。</a:t>
            </a:r>
            <a:endParaRPr lang="zh-CN" altLang="en-US" sz="20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lnSpcReduction="20000"/>
          </a:bodyPr>
          <a:lstStyle/>
          <a:p>
            <a:pPr algn="l">
              <a:lnSpc>
                <a:spcPct val="150000"/>
              </a:lnSpc>
            </a:pPr>
            <a:r>
              <a:rPr lang="zh-CN" altLang="en-US" sz="2000" dirty="0"/>
              <a:t>大家一起来思考</a:t>
            </a:r>
            <a:r>
              <a:rPr lang="en-US" altLang="zh-CN" sz="2000" dirty="0"/>
              <a:t> </a:t>
            </a:r>
            <a:r>
              <a:rPr lang="zh-CN" altLang="en-US" sz="2000" dirty="0"/>
              <a:t>分享：</a:t>
            </a:r>
            <a:endParaRPr lang="zh-CN" altLang="en-US" sz="2000" dirty="0"/>
          </a:p>
          <a:p>
            <a:pPr algn="l">
              <a:lnSpc>
                <a:spcPct val="150000"/>
              </a:lnSpc>
            </a:pPr>
            <a:endParaRPr lang="zh-CN" altLang="en-US" sz="2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今天我们学习的主要是皈依的观想方法。</a:t>
            </a:r>
            <a:endParaRPr lang="zh-CN" altLang="en-US" sz="2000" dirty="0"/>
          </a:p>
          <a:p>
            <a:pPr algn="l">
              <a:lnSpc>
                <a:spcPct val="150000"/>
              </a:lnSpc>
            </a:pPr>
            <a:r>
              <a:rPr lang="zh-CN" altLang="en-US" sz="2000" dirty="0"/>
              <a:t>观想皈依境属于密宗的生起次第，也可以属于显宗里面的一种禅定</a:t>
            </a:r>
            <a:r>
              <a:rPr lang="en-US" altLang="zh-CN" sz="2000" dirty="0"/>
              <a:t>(</a:t>
            </a:r>
            <a:r>
              <a:rPr lang="zh-CN" altLang="en-US" sz="2000" dirty="0"/>
              <a:t>看着佛像修禅定）。</a:t>
            </a:r>
            <a:endParaRPr lang="zh-CN" altLang="en-US" sz="2000" dirty="0"/>
          </a:p>
          <a:p>
            <a:pPr algn="l">
              <a:lnSpc>
                <a:spcPct val="150000"/>
              </a:lnSpc>
            </a:pPr>
            <a:r>
              <a:rPr lang="zh-CN" altLang="en-US" sz="2000" dirty="0"/>
              <a:t>开始观想的时候，我们把皈依境的唐卡放在前面，光线不要太强，或者太暗，反光的话也看不清楚，就是放在一个光线不是很强的地方。在皈依境的前面供一些简单的供品，不需要太多，比如香、灯、水果或者水。然后我们坐在皈依境的前面，两只眼睛看。 首先是看整体的皈依境，然后看莲花生大师。</a:t>
            </a:r>
            <a:endParaRPr lang="zh-CN" altLang="en-US" sz="2000" dirty="0"/>
          </a:p>
          <a:p>
            <a:pPr algn="l">
              <a:lnSpc>
                <a:spcPct val="150000"/>
              </a:lnSpc>
            </a:pPr>
            <a:r>
              <a:rPr lang="zh-CN" altLang="en-US" sz="2000" dirty="0"/>
              <a:t>我们观想用的是双身的莲花生大师，双身的意思是什么呢？它要表达的内容是什么？空行母她象征的是空性，也是显宗的般若经典当中讲的佛母。佛母指的不是一个女性的佛和菩萨，而是我们心的本性，如来藏的空性。为什么空性叫作佛母呢？十方三世所有的佛，包括菩萨，都是因为他们证悟了空性，才会成为佛。所以佛和菩萨都是因为证悟空性而诞生的，而空性就像所有佛的母亲一样，因此叫做佛母。</a:t>
            </a:r>
            <a:endParaRPr lang="zh-CN" altLang="en-US" sz="2000" dirty="0"/>
          </a:p>
          <a:p>
            <a:pPr algn="l">
              <a:lnSpc>
                <a:spcPct val="150000"/>
              </a:lnSpc>
            </a:pP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318135" y="523240"/>
            <a:ext cx="11441430" cy="5887085"/>
          </a:xfrm>
        </p:spPr>
        <p:txBody>
          <a:bodyPr>
            <a:normAutofit fontScale="90000" lnSpcReduction="10000"/>
          </a:bodyPr>
          <a:lstStyle/>
          <a:p>
            <a:pPr algn="l">
              <a:lnSpc>
                <a:spcPct val="150000"/>
              </a:lnSpc>
            </a:pPr>
            <a:r>
              <a:rPr lang="zh-CN" altLang="en-US" sz="2000" dirty="0"/>
              <a:t>像莲花生大师，或者其他所有的忿怒、寂静的本尊的男性的佛菩萨，他们象征的是我们心的本性如来藏光明的部分。这个光明的部分叫做佛父。 拥抱双运的佛像就是指我们的心的本性，它的空性和光明。我们讲的时候，思考的时候，可以用我们的分别念，把光明和空性分开去理解、去思考，但是本质上，空性即是光明，光明即是空性。也就像《心经》讲的一样，色即是空，空即是色，这两个是无二无别的，所以为了表达这个意思，在密法里面有很多双身的像。</a:t>
            </a:r>
            <a:endParaRPr lang="zh-CN" altLang="en-US" sz="2000" dirty="0"/>
          </a:p>
          <a:p>
            <a:pPr algn="l">
              <a:lnSpc>
                <a:spcPct val="150000"/>
              </a:lnSpc>
            </a:pPr>
            <a:r>
              <a:rPr lang="zh-CN" altLang="en-US" sz="2000" dirty="0"/>
              <a:t>我们观想的时候，要把所有的杂念放下，在非常平静的状态下，首先用眼睛看，看莲花生大师的面部，和其他部位。看时间长一点的时候，我们闭上眼睛，在我们的脑海当中就会出现。那个出现，不是我们的分别念去思考的，去想的，而是因为我们看了很长时间，这个佛像就像相机拍下来的照片一样，直接通过我们的眼睛，印在我们无分别念的意识当中。如果我们花了很长时间也观想不清楚的话，那心里想也可以，这是最简单的方法。</a:t>
            </a:r>
            <a:endParaRPr lang="zh-CN" altLang="en-US" sz="2000" dirty="0"/>
          </a:p>
          <a:p>
            <a:pPr algn="l">
              <a:lnSpc>
                <a:spcPct val="150000"/>
              </a:lnSpc>
            </a:pPr>
            <a:endParaRPr lang="zh-CN" altLang="en-US" sz="2000" dirty="0"/>
          </a:p>
          <a:p>
            <a:pPr algn="l">
              <a:lnSpc>
                <a:spcPct val="150000"/>
              </a:lnSpc>
            </a:pPr>
            <a:r>
              <a:rPr lang="zh-CN" altLang="en-US" sz="2000" dirty="0"/>
              <a:t>首先，观想在前面，离自己比较远的地方，我们观想一棵如意树，这个树是以各种各样的珠宝组成的一棵很大很大的树，有前后左右和中间五个树枝。这五个树枝不是一根，而是有很多很多的树枝构成的五个部分。在中间的树枝上面，我们观想莲花生大师。</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lnSpcReduction="20000"/>
          </a:bodyPr>
          <a:lstStyle/>
          <a:p>
            <a:pPr algn="l">
              <a:lnSpc>
                <a:spcPct val="150000"/>
              </a:lnSpc>
            </a:pPr>
            <a:r>
              <a:rPr lang="zh-CN" altLang="en-US" sz="2000" dirty="0"/>
              <a:t>我们曾经学习过，我们并不是皈依某一位上师，某一尊佛，我们皈依的是所有的佛，十方三世的，过去现在未来所有的佛。那我们把莲花生大师观想在中间的原因是什么呢？虽然这些所有的佛，都跟我们的修行离不开，但从现实的角度看，上师是离我们更近的，上师一代一代的把几千年前的佛的思想，佛的智慧， 以及佛的加持，一直传递，最终传递给了我们，这个中间传递给我们的是上师，所以是比较重要的，如果没有上师莲花生大师，我们就无法得到佛的智慧。</a:t>
            </a:r>
            <a:r>
              <a:rPr lang="zh-CN" altLang="en-US" sz="2000" b="1" dirty="0">
                <a:solidFill>
                  <a:srgbClr val="FF0000"/>
                </a:solidFill>
                <a:highlight>
                  <a:srgbClr val="FFFF00"/>
                </a:highlight>
              </a:rPr>
              <a:t>所以我们形象上观想的是莲花生大师，本体观想我们所有的上师。</a:t>
            </a:r>
            <a:endParaRPr lang="zh-CN" altLang="en-US" sz="2000" b="1" dirty="0">
              <a:solidFill>
                <a:srgbClr val="FF0000"/>
              </a:solidFill>
              <a:highlight>
                <a:srgbClr val="FFFF00"/>
              </a:highlight>
            </a:endParaRPr>
          </a:p>
          <a:p>
            <a:pPr algn="l">
              <a:lnSpc>
                <a:spcPct val="150000"/>
              </a:lnSpc>
            </a:pPr>
            <a:endParaRPr lang="zh-CN" altLang="en-US" sz="2000" b="1" dirty="0">
              <a:solidFill>
                <a:srgbClr val="FF0000"/>
              </a:solidFill>
              <a:highlight>
                <a:srgbClr val="FFFF00"/>
              </a:highlight>
            </a:endParaRPr>
          </a:p>
          <a:p>
            <a:pPr algn="l">
              <a:lnSpc>
                <a:spcPct val="150000"/>
              </a:lnSpc>
            </a:pPr>
            <a:r>
              <a:rPr lang="zh-CN" altLang="en-US" sz="2000" dirty="0"/>
              <a:t>第二，观想佛。前面的树枝上这三尊佛，中间是释迦牟尼佛，左右是过去的佛和未来的佛。我们观想的时候，不是观想三尊佛，而是这三尊佛代表的所有的佛。以释迦牟尼佛作为主要的主尊，然后在这个周围成千上万的佛，观想在这个前面。</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000" dirty="0"/>
              <a:t>第三，后面的树枝上，都是经书佛经，观想成大圆满的佛经，以及其他所有的佛经。观想的时候，我们观想每一个佛经自然发出字母咒的声音。 </a:t>
            </a:r>
            <a:endParaRPr lang="zh-CN" altLang="en-US" sz="2000" dirty="0"/>
          </a:p>
          <a:p>
            <a:pPr algn="l">
              <a:lnSpc>
                <a:spcPct val="150000"/>
              </a:lnSpc>
            </a:pPr>
            <a:r>
              <a:rPr lang="zh-CN" altLang="en-US" sz="2000" dirty="0"/>
              <a:t>第四，右边的树枝和左边的树枝上，观想大乘和小乘的僧众。右边的树枝上观想大乘佛教的八大菩萨，以八大菩萨为首，在这个周围观想所有的大乘僧众和大乘的菩萨。皈依境里面只画了八个，但是我们观想的时候，这八个是代表所有菩萨。 这里要注意的是这个右边，它不是我们的右边，是指莲花生大师的右边。 左边的树枝上面是小乘佛教的僧众，小乘佛教的僧众当中也有八大僧人，就是像目键连、舍利子、阿难等等，有八个声闻，是佛陀的最殊胜的八大僧人。而这八位只是代表，我们观想所有的小乘佛教的僧众，都在这个周边。右边和左边的大乘佛教和小乘佛教的僧众，加起来就是僧。</a:t>
            </a:r>
            <a:endParaRPr lang="zh-CN" altLang="en-US" sz="2000" dirty="0"/>
          </a:p>
          <a:p>
            <a:pPr algn="l">
              <a:lnSpc>
                <a:spcPct val="150000"/>
              </a:lnSpc>
            </a:pPr>
            <a:endParaRPr lang="zh-CN" altLang="en-US" sz="2000" dirty="0"/>
          </a:p>
          <a:p>
            <a:pPr algn="l">
              <a:lnSpc>
                <a:spcPct val="150000"/>
              </a:lnSpc>
            </a:pP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44475" y="331470"/>
            <a:ext cx="11515090" cy="5845175"/>
          </a:xfrm>
        </p:spPr>
        <p:txBody>
          <a:bodyPr>
            <a:normAutofit fontScale="25000"/>
          </a:bodyPr>
          <a:lstStyle/>
          <a:p>
            <a:pPr algn="l">
              <a:lnSpc>
                <a:spcPct val="150000"/>
              </a:lnSpc>
            </a:pPr>
            <a:r>
              <a:rPr lang="zh-CN" altLang="en-US" sz="7000" dirty="0"/>
              <a:t>这样我们这个皈依境里面有佛有法有僧，中间是上师，前面是佛，后面是法，左右两边都是僧。然后，在上师上面再观想大圆满的传承上师。首先第一个，最上面的一尊蓝色的佛是普贤王如来。在大圆满里面，普贤王如来是在这个世界的第一尊佛。这个世界必须要有第一尊佛的存在，如果没有第一尊佛的话，那我们大家都是众生，大家都是迷茫的，无明的，谁也不能给谁指路，所以首先必须要有第一个成佛的人，这个在大圆满里面就是普贤王如来。</a:t>
            </a:r>
            <a:endParaRPr lang="zh-CN" altLang="en-US" sz="7000" dirty="0"/>
          </a:p>
          <a:p>
            <a:pPr algn="l">
              <a:lnSpc>
                <a:spcPct val="150000"/>
              </a:lnSpc>
            </a:pPr>
            <a:endParaRPr lang="zh-CN" altLang="en-US" sz="7000" dirty="0"/>
          </a:p>
          <a:p>
            <a:pPr algn="l">
              <a:lnSpc>
                <a:spcPct val="150000"/>
              </a:lnSpc>
            </a:pPr>
            <a:r>
              <a:rPr lang="zh-CN" altLang="en-US" sz="7000" dirty="0"/>
              <a:t>普贤王如来为什么是第一个？他的上师，他的佛是谁？他没有上师。因为我们心的本性如来藏，它是光明纯洁的，这个光明纯洁当中，开始产生第一个念头，第一个念头刚刚诞生的时候，普贤王如来就知道这是我们的心的本性，他第一个念头出来的时候就证悟了。比如说后面像汉传佛教的六祖惠能大师，藏传佛教的很多上师们是在这个轮回当中，轮回了很长时间以后，最后认识到了心的本性。那普贤王如来第一个念头出来的时候就认识到，所以他那个时候就成佛了。所以他是这个世界上的第一尊佛，也是大圆满法的源头，在大圆满里面，这叫作法身。</a:t>
            </a:r>
            <a:endParaRPr lang="zh-CN" altLang="en-US" sz="7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r>
              <a:rPr lang="zh-CN" altLang="en-US" sz="2220" dirty="0"/>
              <a:t>第二尊是金刚萨埵，叫做报身。大圆满的法先是普贤王如来，然后传给金刚萨埵。普贤王如来有双身的，金刚萨埵也有双身的，而我们用了单身的金刚萨埵，是为了方便大多数初学者。如果想观想普贤王如来和金刚萨埵都是双身的，也是可以的。</a:t>
            </a:r>
            <a:endParaRPr lang="zh-CN" altLang="en-US" sz="2220" dirty="0"/>
          </a:p>
          <a:p>
            <a:pPr algn="l">
              <a:lnSpc>
                <a:spcPct val="150000"/>
              </a:lnSpc>
            </a:pPr>
            <a:r>
              <a:rPr lang="zh-CN" altLang="en-US" sz="2220" dirty="0"/>
              <a:t>第三尊叫作极喜金刚，嘎日多吉极喜金刚。在人间真正地第一次以人的形象来传大圆满的，就是这个极喜金刚。然后是西日桑哈。实际上莲花生大师的上师不是极喜金刚，而是左边的西日桑哈。极喜金刚把大圆满传给西日桑哈。西日桑哈，据大圆满佛经里面记载，他不是印度人，也不是藏族人，而是汉族人，他应该出生在西安，是汉族的一个修行成就大圆满的人，也是莲花生大师他们很多人的上师。</a:t>
            </a:r>
            <a:endParaRPr lang="zh-CN" altLang="en-US" sz="2220" dirty="0"/>
          </a:p>
          <a:p>
            <a:pPr algn="l">
              <a:lnSpc>
                <a:spcPct val="150000"/>
              </a:lnSpc>
            </a:pPr>
            <a:endParaRPr lang="zh-CN" altLang="en-US" sz="2220" dirty="0"/>
          </a:p>
          <a:p>
            <a:pPr algn="l">
              <a:lnSpc>
                <a:spcPct val="150000"/>
              </a:lnSpc>
            </a:pPr>
            <a:endParaRPr lang="zh-CN" altLang="en-US" sz="2220" dirty="0"/>
          </a:p>
          <a:p>
            <a:pPr algn="l">
              <a:lnSpc>
                <a:spcPct val="150000"/>
              </a:lnSpc>
            </a:pPr>
            <a:endParaRPr lang="en-US" altLang="zh-CN" sz="2220" dirty="0"/>
          </a:p>
          <a:p>
            <a:pPr algn="l"/>
            <a:endParaRPr lang="zh-CN" altLang="en-US" sz="1800" dirty="0"/>
          </a:p>
          <a:p>
            <a:pPr algn="l"/>
            <a:endParaRPr lang="zh-CN" alt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97180" y="681355"/>
            <a:ext cx="11462385" cy="5495290"/>
          </a:xfrm>
        </p:spPr>
        <p:txBody>
          <a:bodyPr>
            <a:normAutofit/>
          </a:bodyPr>
          <a:lstStyle/>
          <a:p>
            <a:pPr algn="l">
              <a:lnSpc>
                <a:spcPct val="150000"/>
              </a:lnSpc>
            </a:pPr>
            <a:endParaRPr lang="zh-CN" altLang="en-US" sz="2000" dirty="0"/>
          </a:p>
          <a:p>
            <a:pPr algn="l">
              <a:lnSpc>
                <a:spcPct val="150000"/>
              </a:lnSpc>
            </a:pPr>
            <a:r>
              <a:rPr lang="zh-CN" altLang="en-US" sz="2000" dirty="0"/>
              <a:t>然后是莲花生大师。莲花生大师是第一个到西藏来传大圆满的，但不是很公开的。刚才我们讲的极喜金刚，他是第一个在人间公开传大圆满的。莲花生大师在西藏是把一部分的大圆满传给了在西藏的二十五个大弟子。 接下来是益西措嘉空行母，她是上面提到的莲花生大师的二十五个大弟子的其中一个。 布玛莫扎，他是第一个公开在西藏传大圆满的，这个在大圆满的佛经中有记载。传完了以后，布玛莫扎就去了五台山。到五台山以后，他没有放弃这个身体，而当时很多人是舍去了这个身体然后成就的，就是直接以现世的这个身体虹光成就了。在五台山，很多有缘的人以各种各样的形式可以见到布玛莫扎。这是大圆满的历史当中记载的布玛莫扎。</a:t>
            </a:r>
            <a:endParaRPr lang="zh-CN" altLang="en-US" sz="2000" dirty="0"/>
          </a:p>
          <a:p>
            <a:pPr algn="l">
              <a:lnSpc>
                <a:spcPct val="150000"/>
              </a:lnSpc>
            </a:pPr>
            <a:endParaRPr lang="en-US" altLang="zh-CN" sz="2000" dirty="0"/>
          </a:p>
          <a:p>
            <a:pPr algn="l"/>
            <a:endParaRPr lang="zh-CN" altLang="en-US" sz="1800" dirty="0"/>
          </a:p>
          <a:p>
            <a:pPr algn="l"/>
            <a:endParaRPr lang="zh-CN" altLang="en-US" sz="1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6172</Words>
  <Application>WPS Presentation</Application>
  <PresentationFormat>Widescreen</PresentationFormat>
  <Paragraphs>127</Paragraphs>
  <Slides>21</Slides>
  <Notes>0</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21</vt:i4>
      </vt:variant>
    </vt:vector>
  </HeadingPairs>
  <TitlesOfParts>
    <vt:vector size="31" baseType="lpstr">
      <vt:lpstr>Arial</vt:lpstr>
      <vt:lpstr>SimSun</vt:lpstr>
      <vt:lpstr>Wingdings</vt:lpstr>
      <vt:lpstr>Calibri Light</vt:lpstr>
      <vt:lpstr>Calibri</vt:lpstr>
      <vt:lpstr>Microsoft YaHei</vt:lpstr>
      <vt:lpstr>Arial Unicode MS</vt:lpstr>
      <vt:lpstr>PMingLiU</vt:lpstr>
      <vt:lpstr>Segoe Print</vt:lpstr>
      <vt:lpstr>Office Theme</vt:lpstr>
      <vt:lpstr>皈依二   上部分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Ling</cp:lastModifiedBy>
  <cp:revision>18</cp:revision>
  <dcterms:created xsi:type="dcterms:W3CDTF">2022-02-25T19:33:00Z</dcterms:created>
  <dcterms:modified xsi:type="dcterms:W3CDTF">2024-02-17T01:53:30Z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DB2F3E724F21436CAA66729D8ED8F6D8_13</vt:lpwstr>
  </property>
  <property fmtid="{D5CDD505-2E9C-101B-9397-08002B2CF9AE}" pid="3" name="KSOProductBuildVer">
    <vt:lpwstr>1033-12.2.0.13431</vt:lpwstr>
  </property>
</Properties>
</file>