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1"/>
  </p:notesMasterIdLst>
  <p:handoutMasterIdLst>
    <p:handoutMasterId r:id="rId32"/>
  </p:handoutMasterIdLst>
  <p:sldIdLst>
    <p:sldId id="257" r:id="rId4"/>
    <p:sldId id="258" r:id="rId5"/>
    <p:sldId id="1819" r:id="rId6"/>
    <p:sldId id="1769" r:id="rId7"/>
    <p:sldId id="807" r:id="rId8"/>
    <p:sldId id="1800" r:id="rId9"/>
    <p:sldId id="1834" r:id="rId10"/>
    <p:sldId id="1843" r:id="rId11"/>
    <p:sldId id="1804" r:id="rId12"/>
    <p:sldId id="1844" r:id="rId13"/>
    <p:sldId id="1845" r:id="rId14"/>
    <p:sldId id="1846" r:id="rId15"/>
    <p:sldId id="1847" r:id="rId16"/>
    <p:sldId id="1807" r:id="rId17"/>
    <p:sldId id="1848" r:id="rId18"/>
    <p:sldId id="1849" r:id="rId19"/>
    <p:sldId id="1850" r:id="rId20"/>
    <p:sldId id="1852" r:id="rId21"/>
    <p:sldId id="1853" r:id="rId22"/>
    <p:sldId id="1808" r:id="rId23"/>
    <p:sldId id="1854" r:id="rId24"/>
    <p:sldId id="1855" r:id="rId25"/>
    <p:sldId id="1856" r:id="rId26"/>
    <p:sldId id="815" r:id="rId27"/>
    <p:sldId id="890" r:id="rId28"/>
    <p:sldId id="1709" r:id="rId29"/>
    <p:sldId id="298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A3F26"/>
    <a:srgbClr val="8D341F"/>
    <a:srgbClr val="00339A"/>
    <a:srgbClr val="003FBC"/>
    <a:srgbClr val="FF6D6D"/>
    <a:srgbClr val="A20000"/>
    <a:srgbClr val="81301D"/>
    <a:srgbClr val="877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60"/>
    <p:restoredTop sz="46247"/>
  </p:normalViewPr>
  <p:slideViewPr>
    <p:cSldViewPr snapToObjects="1" showGuides="1">
      <p:cViewPr varScale="1">
        <p:scale>
          <a:sx n="90" d="100"/>
          <a:sy n="90" d="100"/>
        </p:scale>
        <p:origin x="1080" y="62"/>
      </p:cViewPr>
      <p:guideLst>
        <p:guide orient="horz" pos="2178"/>
        <p:guide pos="2903"/>
      </p:guideLst>
    </p:cSldViewPr>
  </p:slideViewPr>
  <p:outlineViewPr>
    <p:cViewPr>
      <p:scale>
        <a:sx n="33" d="100"/>
        <a:sy n="33" d="100"/>
      </p:scale>
      <p:origin x="0" y="-449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31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55031-67E6-4789-9C03-D478E6AD99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54000"/>
            <a:ext cx="2073275" cy="628491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254000"/>
            <a:ext cx="6069013" cy="628491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219200"/>
            <a:ext cx="4068763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219200"/>
            <a:ext cx="4070350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312738"/>
            <a:ext cx="2071688" cy="547846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312738"/>
            <a:ext cx="6067425" cy="547846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184275"/>
            <a:ext cx="4068763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184275"/>
            <a:ext cx="4070350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/>
        </p:nvPicPr>
        <p:blipFill>
          <a:blip r:embed="rId12"/>
          <a:srcRect t="1688" b="27"/>
          <a:stretch>
            <a:fillRect/>
          </a:stretch>
        </p:blipFill>
        <p:spPr>
          <a:xfrm>
            <a:off x="-33337" y="0"/>
            <a:ext cx="91773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15925" y="254000"/>
            <a:ext cx="8291513" cy="7096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KSO_BC1"/>
          <p:cNvSpPr>
            <a:spLocks noGrp="1"/>
          </p:cNvSpPr>
          <p:nvPr>
            <p:ph type="body"/>
          </p:nvPr>
        </p:nvSpPr>
        <p:spPr>
          <a:xfrm>
            <a:off x="419100" y="1184275"/>
            <a:ext cx="8291513" cy="5354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0"/>
          <p:cNvPicPr>
            <a:picLocks noChangeAspect="1"/>
          </p:cNvPicPr>
          <p:nvPr/>
        </p:nvPicPr>
        <p:blipFill>
          <a:blip r:embed="rId12"/>
          <a:srcRect l="1598" t="2747" r="1154" b="57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1"/>
          <p:cNvPicPr>
            <a:picLocks noChangeAspect="1"/>
          </p:cNvPicPr>
          <p:nvPr/>
        </p:nvPicPr>
        <p:blipFill>
          <a:blip r:embed="rId13"/>
          <a:srcRect r="3616" b="10127"/>
          <a:stretch>
            <a:fillRect/>
          </a:stretch>
        </p:blipFill>
        <p:spPr>
          <a:xfrm>
            <a:off x="6967538" y="5340350"/>
            <a:ext cx="2176462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KSO_BT1"/>
          <p:cNvSpPr>
            <a:spLocks noGrp="1"/>
          </p:cNvSpPr>
          <p:nvPr>
            <p:ph type="title"/>
          </p:nvPr>
        </p:nvSpPr>
        <p:spPr>
          <a:xfrm>
            <a:off x="419100" y="312738"/>
            <a:ext cx="8291513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KSO_BC1"/>
          <p:cNvSpPr>
            <a:spLocks noGrp="1"/>
          </p:cNvSpPr>
          <p:nvPr>
            <p:ph type="body"/>
          </p:nvPr>
        </p:nvSpPr>
        <p:spPr>
          <a:xfrm>
            <a:off x="419100" y="1219200"/>
            <a:ext cx="8291513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f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png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 idx="4294967295"/>
          </p:nvPr>
        </p:nvSpPr>
        <p:spPr>
          <a:xfrm>
            <a:off x="679450" y="1892300"/>
            <a:ext cx="7772400" cy="571500"/>
          </a:xfrm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4000" dirty="0">
                <a:solidFill>
                  <a:srgbClr val="990000"/>
                </a:solidFill>
              </a:rPr>
              <a:t>入行论</a:t>
            </a:r>
            <a:r>
              <a:rPr lang="en-US" altLang="zh-CN" sz="4000" dirty="0">
                <a:solidFill>
                  <a:srgbClr val="990000"/>
                </a:solidFill>
              </a:rPr>
              <a:t>73</a:t>
            </a:r>
            <a:r>
              <a:rPr lang="zh-CN" altLang="en-US" sz="4000" dirty="0">
                <a:solidFill>
                  <a:srgbClr val="990000"/>
                </a:solidFill>
              </a:rPr>
              <a:t>课</a:t>
            </a:r>
            <a:endParaRPr lang="zh-CN" altLang="zh-CN" sz="4000" dirty="0">
              <a:solidFill>
                <a:srgbClr val="9900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4294967295"/>
          </p:nvPr>
        </p:nvSpPr>
        <p:spPr>
          <a:xfrm>
            <a:off x="679450" y="2740025"/>
            <a:ext cx="7759700" cy="14097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寂天菩萨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著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索达吉仁波切    宣讲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生西法师        辅导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0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4425950"/>
            <a:ext cx="2462212" cy="183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故应轻害苦，莫为诸苦毁。智者纵历苦，不乱心澄明。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140" y="1988820"/>
            <a:ext cx="7991475" cy="375920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心的力量非常关键！如何提高心力？事先要有一个坚定的誓言。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举例：听传承，要圆满，先发愿，考虑这过程中可能出现的种种违缘，告诉自己一定不要被其所中断。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以教证说明事先发愿的重要性。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堪布阿琼曾说过：我们闭关的时候，首先要有一个坚定的誓言，即使自己的父母死了，也不能出关，必须要有这样的决心。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《华严经》中言：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为断除烦恼，应发起坚定之心；为断除实执，当发起胜他之心。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结论：若能生起这两种心，即使你在修行时遇到违缘，也不会出现令人不愿意见到的局面。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故应轻害苦，莫为诸苦毁。智者纵历苦，不乱心澄明。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140" y="1431925"/>
            <a:ext cx="7991475" cy="575945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智者纵历苦，不乱心澄明。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以教证说明。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萨迦班智达：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智者无论再计穷，绝不迈步愚者道。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说明：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智者即使到了山穷水尽的地步，也不会迈步愚人苟且偷生的道路。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违缘只会成为他的逆增上缘。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犹如火上加的干薪越多，火焰越炽燃一样，修行好的人遇到的违缘越多，修行境界越增上。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以虚云老和尚经历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云门事变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公案说明：智者无论遇任何违缘，清净心也不会动摇。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以教证说明如何行持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不乱心澄明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？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教证：《月灯经》中云：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恒具欢喜恭敬心，恒时安住寂静见。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具体怎么做？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对上等者：恭敬心；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对中等者和下等者：欢喜心；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总体心态：处于任何一种环境中，皆当保持寂静的心态。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故应轻害苦，莫为诸苦毁。智者纵历苦，不乱心澄明。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140" y="1628775"/>
            <a:ext cx="7991475" cy="4759325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要求太高了，做不到怎么办？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慢慢跟着闻思修，逐渐逐渐，自己一定会有变化的。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对修行未达究竟的人来讲，刚开始恐怕很难做到，但只要一步一步去行持，会慢慢趋近。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若能再三串习，会有变化。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这部论典殊胜，加持力相当大，听完一遍，心态和行为肯定有极大的改变。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藏地说法：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初学佛的修行人，很多行为若不如法，最好先学一下《入行论》，学完了以后，言行举止会变得相当不错。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这部论也是专门让初学者磨炼的方便法门。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举例法王如意宝在洛若寺闻思时的公案：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一老太太批评小和尚学的不是同一本《入行论》。教诫要好好学，论典加持再大，若不好好学，还是没用。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学好《入行论》，行为会像菩萨一样如理如法。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没有学好，则依旧被习气所牵。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故应轻害苦，莫为诸苦毁。智者纵历苦，不乱心澄明。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140" y="1628775"/>
            <a:ext cx="7991475" cy="3091815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7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怎样学习好《入行论》？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尽量背诵《入行论》。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根据内容逐字逐句地对照自己。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切勿只听不修，法在这面、心在那边，法不入心，利益也不是特别大。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开示：学任何法，都要以调伏自己的烦恼为根本。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</a:t>
            </a:r>
            <a:endParaRPr lang="zh-CN" altLang="en-US" b="1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米拉日巴尊者：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佛法就是要调伏自心，若能调伏自心烦恼，这就是真正的正法！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奋战诸烦恼，虽生多害苦，然应轻彼苦，力克嗔等敌，制惑真勇士，余唯弑尸者。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在与烦恼奋力作战中，虽然会产生很多的伤害和痛苦，但我们应藐视这一切苦受，奋力降伏贪嗔烦恼敌。能够制服烦恼敌才是真正的勇士，其余世间人所称的勇士，只不过是会砍杀活动尸体的俗汉而已。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颂词分层。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第一层：奋战诸烦恼，虽生多害苦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对战烦恼敌之过程。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第二层：然应轻彼苦，力克嗔等敌，制惑真勇士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真勇士的法相。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第三层：余唯弑尸者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什么是无意义的。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遣疑：为什么学习《入行论》半年还是没能断除贪嗔痴烦恼？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原因：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我们串习烦恼的时间更长，断除它不可能一蹴而就。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修行越好，魔王波旬会不高兴，因此制造各种各样的违缘、病魔、苦难。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奋战诸烦恼，虽生多害苦，然应轻彼苦，力克嗔等敌，制惑真勇士，余唯弑尸者。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然应轻彼苦，力克嗔等敌。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作为修行人应做：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不能因为一点违缘，就马上放弃。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轻彼苦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，遇到痛苦不要特别在乎。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应该勇敢地去面对，励力克制贪嗔等一切烦恼。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《妙臂请问经》中宣说对治烦恼的方法：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为断贪心，修持不净观与白骨观。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为断嗔心，修持大慈大悲。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为断痴心，观修十二缘起。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若没有制止这些烦恼，危害是无量无边的。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奋战诸烦恼，虽生多害苦，然应轻彼苦，力克嗔等敌，制惑真勇士，余唯弑尸者。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制惑真勇士。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勇士的不同定义。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世间：杀敌千万，建功立业。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出世间：全力以赴，制止烦恼。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对比：世间敌人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&amp;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烦恼敌。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世间敌人：业和烦恼的聚合体，即使你没有杀他，终必自老死。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烦恼敌：无始以来一直损害着我们，现在也在不断地加害，倘若没有强有力的对治，它是不可能自然消失的。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难度对比：故制惑乃真勇士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胜伏根境。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跟世间敌人交战，战胜敌人并不困难。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要对治烦恼，难度相当大。《亲友书释》中说：眼等六根之对境，恒常动摇不定，若能对此如如不动，这种人与沙场上攻克敌军的人相比，是当之无愧的英雄。因为能做到心不随根转、根不随境转的人，在凡夫地阶段非常罕见，沙场胜敌在旁生中也有，而胜伏根境这一点，就连帝释天王也很难做到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奋战诸烦恼，虽生多害苦，然应轻彼苦，力克嗔等敌，制惑真勇士，余唯弑尸者。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余唯弑尸者。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疆场上杀死敌方，只能叫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弑尸者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因为这些人即使不被你杀，也会自然而然死亡。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只有战胜烦恼，才算是真正的英雄。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对比世间与出世间的英雄之状态。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世间英雄：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拿破仑：征服世界的伟大英雄，临终悲凉感慨说：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虽然我战胜了千千万万的敌人，但无法战胜我自己。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最终也无法战胜嗔恨心和贪心。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希特勒：整个世界首屈一指的暴君和英雄。虽然战胜无数敌人，但烦恼起来的时候也没有办法控制，只有接受自己所酿下来的苦果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临终自杀。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出世间勇士：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释迦摩尼佛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为救度众生而舍弃荣华出家修行。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高僧大德：以弘一法师为例。舍弃世间一切。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奋战诸烦恼，虽生多害苦，然应轻彼苦，力克嗔等敌，制惑真勇士，余唯弑尸者。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3425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7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随喜和教诫：不仅是高僧大德。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出家人。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随喜：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舍弃世间一切财富名利；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为战胜烦恼，为众生解脱，前往寂静处，踏上菩提之路，这是相当了不起的。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最珍贵的福报：追随世尊正道，披上清净袈裟。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为了不损坏道心，除度化众生等特殊情况以外，应尽量安住在寺院中；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与清净的僧众一起闻思修行；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凡夫人很容易受环境影响，一旦陷入则难以拔出。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奋战诸烦恼，虽生多害苦，然应轻彼苦，力克嗔等敌，制惑真勇士，余唯弑尸者。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3091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居士。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随喜：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外境的诱惑、琐事那么多，在这种环境中，自己发大乘菩提心，精进修学，是非常勇敢的；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在菩提道上与烦恼作战，令己获得一种寂静的心态，是名副其实的勇敢者。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要给自己创造一个非常清净的环境；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接触的人最好是见修行果一致的佛教徒；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若经常与邪知邪见者同流合污，修行境界会逐渐退失。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933825"/>
            <a:ext cx="2573338" cy="1382713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/>
            <a:r>
              <a:rPr lang="zh-CN" altLang="zh-CN" sz="1800" b="1" dirty="0"/>
              <a:t>顶礼本师释迦摩尼佛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顶礼文殊智慧勇士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顶礼传承大恩上师</a:t>
            </a:r>
            <a:endParaRPr lang="zh-CN" altLang="zh-CN" sz="1800" b="1" dirty="0"/>
          </a:p>
        </p:txBody>
      </p:sp>
      <p:sp>
        <p:nvSpPr>
          <p:cNvPr id="5123" name="Rectangle 4"/>
          <p:cNvSpPr>
            <a:spLocks noGrp="1"/>
          </p:cNvSpPr>
          <p:nvPr/>
        </p:nvSpPr>
        <p:spPr>
          <a:xfrm>
            <a:off x="4427538" y="3789363"/>
            <a:ext cx="2573337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自大圣境五台山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文殊加持入心间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祈祷晋美彭措足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证悟意传求加持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5"/>
          <p:cNvSpPr>
            <a:spLocks noGrp="1"/>
          </p:cNvSpPr>
          <p:nvPr/>
        </p:nvSpPr>
        <p:spPr>
          <a:xfrm>
            <a:off x="2763838" y="5516563"/>
            <a:ext cx="5367337" cy="48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2000" b="1" i="1" dirty="0">
                <a:solidFill>
                  <a:srgbClr val="D00000"/>
                </a:solidFill>
                <a:latin typeface="Arial" panose="020B0604020202020204" pitchFamily="34" charset="0"/>
              </a:rPr>
              <a:t>为度化一切众生发无上殊胜的菩提心而学习</a:t>
            </a:r>
            <a:endParaRPr lang="zh-CN" altLang="zh-CN" sz="2000" b="1" i="1" dirty="0">
              <a:solidFill>
                <a:srgbClr val="D00000"/>
              </a:solidFill>
              <a:latin typeface="Arial" panose="020B0604020202020204" pitchFamily="34" charset="0"/>
            </a:endParaRPr>
          </a:p>
        </p:txBody>
      </p:sp>
      <p:pic>
        <p:nvPicPr>
          <p:cNvPr id="5125" name="Picture 6" descr="%MV`K6N{36%5XM2A7BYBQ_4"/>
          <p:cNvPicPr>
            <a:picLocks noChangeAspect="1"/>
          </p:cNvPicPr>
          <p:nvPr/>
        </p:nvPicPr>
        <p:blipFill>
          <a:blip r:embed="rId1"/>
          <a:srcRect l="11063" r="957" b="48874"/>
          <a:stretch>
            <a:fillRect/>
          </a:stretch>
        </p:blipFill>
        <p:spPr>
          <a:xfrm>
            <a:off x="2195513" y="1557338"/>
            <a:ext cx="467360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苦害有诸德，厌离除骄慢。悲愍生死众，羞恶乐行善。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再来说说痛苦的功德：痛苦能让人们生起厌离心，遣除傲慢的心态，对众生萌发大悲心，羞耻作恶而乐于行善。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颂词分层。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第一层：苦害有诸德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总说痛苦有种种功德。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第二层：厌离除骄慢。悲愍生死众，羞恶乐行善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别说四种功德。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苦难转为道用，本具功德和利益的一面。以公案说明，将苦难转为道用时，苦难会显露出功德和利益的一面。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佛陀：因为四门出游见老死病之苦，而顿然生起出离心，萌生出家之念。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莲花色比丘尼：因频频受苦而厌离人世，出家后一心修道，终证阿罗汉果。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米拉日巴尊者、虚云老和尚等高僧大德，无不是经历了难忍的磨难，方才获得无上成就。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苦害有诸德，厌离除骄慢。悲愍生死众，羞恶乐行善。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逆增上缘，转为道用。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佛教见解：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遇到苦难时，若能将其转为道用，就会成为修行的助缘，成为逆增上缘。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如果用得不好，很可能变成极大的违缘，反生邪见。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结论：没有绝对的顺缘，也没有绝对的违缘，什么是顺缘什么是逆缘，就看如何来使用。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世间人见解：亦如是。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有位年少贫苦的富翁说：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苦难到底是财富还是屈辱？当你战胜了苦难，它就是你的财富，可当苦难战胜了你，它就是你的屈辱。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丘吉尔被这句话打动，依靠这种精神，最终成为英国政界的最高人物。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结论：无论是世间还是出世间，苦难都会显露出功德和利益的一面。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苦害有诸德，厌离除骄慢。悲愍生死众，羞恶乐行善。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苦难的四种功德。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厌离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若从来没有感受过痛苦，就不会对轮回生起厌离心，想要出离获得解脱。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《四百论》中云：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无常定有损，有损则非乐，故说凡无常，一切皆是苦。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万法无常，有漏皆苦。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本论：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无苦无出离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，苦难是出离心的催化剂。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还不愿放下，因为痛的还不够。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除骄慢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如果一生中样样圆满顺利，没有遇到丝毫挫折，那始终会高高在上、傲气十足，而一旦经历了痛苦，原来的傲慢会大打折扣。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悲愍生死众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痛苦能激发对六道众生的悲悯之心。自己经历过痛苦后才能更真切的感同身受，体会同样病苦的众生需要帮助，才能心生悲悯。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羞恶乐行善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历经痛苦后，深刻明白恶乃痛苦因，为获安乐，必须发自内心断恶行善。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苦害有诸德，厌离除骄慢。悲愍生死众，羞恶乐行善。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3091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总结。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痛苦并非不好，若能善于利用，则可成就许多道业功德。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世人烧香拜佛，祈求平安健康，但再怎么求，有漏之身到了一定时候也会不平安的。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上师教诫：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大家每当遭遇不幸时，要学会将其转为道用。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以大乘的出离心、菩提心、无二慧来摄持，不论遇到多大的苦难，也一定会化为功德。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因此，应以欢喜的心态来面对一切逆境。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TextBox 16"/>
          <p:cNvSpPr/>
          <p:nvPr/>
        </p:nvSpPr>
        <p:spPr>
          <a:xfrm>
            <a:off x="857250" y="2060575"/>
            <a:ext cx="6902450" cy="1872115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面对伤害痛苦时，坚忍者和懦弱者有什么截然不同的表现？这是由痛苦本身所导致的吗？请以你的经验加以分析。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9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0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69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9700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Box 16"/>
          <p:cNvSpPr/>
          <p:nvPr/>
        </p:nvSpPr>
        <p:spPr>
          <a:xfrm>
            <a:off x="857250" y="2060575"/>
            <a:ext cx="6902450" cy="1295707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世间英雄与出世间英雄有什么差别？哪个才是真正的英雄？为什么？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2970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24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TextBox 16"/>
          <p:cNvSpPr/>
          <p:nvPr/>
        </p:nvSpPr>
        <p:spPr>
          <a:xfrm>
            <a:off x="857250" y="2060575"/>
            <a:ext cx="6902450" cy="780637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怎样理解外境的苦害对修行有助进作用？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307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38175" y="312738"/>
            <a:ext cx="7851775" cy="654050"/>
          </a:xfrm>
          <a:solidFill>
            <a:srgbClr val="990000">
              <a:alpha val="100000"/>
            </a:srgbClr>
          </a:solidFill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dirty="0">
                <a:solidFill>
                  <a:schemeClr val="bg1"/>
                </a:solidFill>
                <a:latin typeface="幼圆" pitchFamily="49" charset="-122"/>
              </a:rPr>
              <a:t>回      向</a:t>
            </a:r>
            <a:endParaRPr lang="zh-CN" altLang="zh-CN" dirty="0">
              <a:solidFill>
                <a:schemeClr val="bg1"/>
              </a:solidFill>
              <a:latin typeface="幼圆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1849438" y="1111250"/>
            <a:ext cx="5429250" cy="5491163"/>
          </a:xfrm>
          <a:ln w="76200" cmpd="tri">
            <a:solidFill>
              <a:srgbClr val="99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endParaRPr lang="zh-CN" altLang="en-US" sz="1800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pic>
        <p:nvPicPr>
          <p:cNvPr id="3277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996950"/>
            <a:ext cx="1504950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8"/>
          <p:cNvSpPr/>
          <p:nvPr/>
        </p:nvSpPr>
        <p:spPr>
          <a:xfrm>
            <a:off x="3276600" y="666750"/>
            <a:ext cx="28876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顶礼寂天菩萨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2492375"/>
            <a:ext cx="2009140" cy="2473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矩形 1"/>
          <p:cNvSpPr/>
          <p:nvPr/>
        </p:nvSpPr>
        <p:spPr>
          <a:xfrm>
            <a:off x="4356100" y="2420620"/>
            <a:ext cx="3168650" cy="2656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尽舍国政善开显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稀奇佛子行之理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弘扬佛陀教法者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寂天菩萨前顶礼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8"/>
          <p:cNvSpPr/>
          <p:nvPr/>
        </p:nvSpPr>
        <p:spPr>
          <a:xfrm>
            <a:off x="3108325" y="276225"/>
            <a:ext cx="3513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入行论</a:t>
            </a:r>
            <a:r>
              <a:rPr lang="en-US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73</a:t>
            </a: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课科判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859790"/>
            <a:ext cx="9126855" cy="5151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19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Rectangle 39"/>
          <p:cNvSpPr>
            <a:spLocks noGrp="1"/>
          </p:cNvSpPr>
          <p:nvPr/>
        </p:nvSpPr>
        <p:spPr>
          <a:xfrm>
            <a:off x="2700338" y="125413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00000"/>
                </a:solidFill>
                <a:sym typeface="Calibri" panose="020F0502020204030204" pitchFamily="34" charset="0"/>
              </a:rPr>
              <a:t>本课总义归摄</a:t>
            </a:r>
            <a:endParaRPr lang="zh-CN" altLang="en-US" sz="3000" b="1" dirty="0">
              <a:solidFill>
                <a:srgbClr val="C00000"/>
              </a:solidFill>
              <a:sym typeface="Calibri" panose="020F0502020204030204" pitchFamily="34" charset="0"/>
            </a:endParaRPr>
          </a:p>
        </p:txBody>
      </p:sp>
      <p:sp>
        <p:nvSpPr>
          <p:cNvPr id="819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矩形 10"/>
          <p:cNvSpPr/>
          <p:nvPr/>
        </p:nvSpPr>
        <p:spPr>
          <a:xfrm>
            <a:off x="3825240" y="2276475"/>
            <a:ext cx="358330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本课所宣讲的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以修习观察安忍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中的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广说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和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摄义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部分，继续教诫在修习安忍时，一定要有坚强意志，并总结智者纵然历经苦痛，也不会被痛苦所转。然后在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作意功德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部分，教诫在与烦恼战斗中，必须要有勇气和耐心；开示痛苦有诸多功德，因此应该对痛苦安忍。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1786255"/>
            <a:ext cx="2232025" cy="336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366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有者见己血，反增其坚勇，有人见他血，惊慌复闷绝，此二大差别，悉由勇怯致。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411923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r>
              <a:rPr lang="zh-CN" altLang="en-US" sz="1800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endParaRPr lang="en-US" altLang="zh-CN" sz="1800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战场上搏斗时，有些人见到自己的血，反而更增加勇气和毅力，勇往直前奋战到底；而有些人自己毫发无损，看见他人流血也会惊慌失措，甚至晕倒在地昏迷不醒。这两者有如此悬殊的差别完全是由内心坚韧与怯懦所导致的。</a:t>
            </a:r>
            <a:endParaRPr lang="zh-CN" altLang="en-US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本颂重点：</a:t>
            </a:r>
            <a:endParaRPr lang="en-US" altLang="zh-CN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颂词分层：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第一层：有者见己血，反增其坚勇，有人见他血，惊慌复闷绝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勇敢者与怯懦者的法相对比。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第二层：此二大差别，悉由勇怯致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产生差别之因。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重点2.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有者见己血，反增其坚勇，有人见他血，惊慌复闷绝。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同样情况却出现不同的反应。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有的人见到自己的血反而会更加坚强勇敢。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有的人看见他人的血也会惊慌失措，甚至昏迷不醒。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上师举例自己小时候学生间打架，校长副校长不同反应所致的不同结果，阐述面对痛苦时，不同的心态所致的结果也是如此。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有者见己血，反增其坚勇，有人见他血，惊慌复闷绝，此二大差别，悉由勇怯致。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411923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阐述两种人的差别如此悬殊，完全是内心坚韧与怯懦所导致。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通过归摄勇者和弱者，在面对苦难时的不同反应：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勇者：看见自己流血，不但不生怯懦，反而更为勇猛。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弱者：不待对方杀过来，也会吓得瘫倒昏死过去。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以美国青少年汤姆森的公案和徐洪刚的例子说明，心的力量是非常强大的。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世间人尚且可以英勇无比，修安忍亦如此。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并不是外境起作用，而是自己的内心是否坚强。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对比：意志坚强者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&amp;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胆小怯弱者。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意志坚勇者：即使遇到可怕的对境，如别人用刀砍、用刺耳的语言侮辱，皆如如不动、安忍下来。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胆小怯弱者：仅闻一句，就承受不住，心碎一地，非常脆弱。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不被人喜欢也没什么大不了，众口难调，不可能能令所有人都满意。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不管别人说好还是不好，自己觉得没什么，就应该坚强一点。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有者见己血，反增其坚勇，有人见他血，惊慌复闷绝，此二大差别，悉由勇怯致。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771968"/>
            <a:ext cx="7991475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总结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窍诀：修行过程中，应将逆境转为道用。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准备：真正英勇的人，事先要有一种心理准备：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以后我遇到可怕的违缘时，怎么样将它转为道用？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通过世人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&amp;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修行人的对比。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世人为了一些暂时的目的，尚且英勇无比。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修行人为了长远的目标，遇到困难时，更要以坚强的勇气来战胜。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反观自心，是否是真正的修行人？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自己的心是否太脆弱，遇到一点坎坷就倒下去，没有办法站起来。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只想呆在舒适区，不愿意面对各种不愿面对的对境，遇到一点障碍就想逃避。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73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故应轻害苦，莫为诸苦毁。智者纵历苦，不乱心澄明。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775" y="1628775"/>
            <a:ext cx="7991475" cy="5426075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因此，我们要通过修习力而轻视一切损害，不被一切痛苦所害。智者即便历经千辛万苦，然而内心仍旧要保持明清，不受干扰。</a:t>
            </a:r>
            <a:endParaRPr lang="zh-CN" altLang="en-US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颂词分层。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第一层：故应轻害苦，莫为诸苦毁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目标：轻视苦害，不为所转。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第二层：智者纵历苦，不乱心澄明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随学智者，历苦明心。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通过类比阐述如果如果自己毅力很强，修行一定会圆满成功。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世间道路：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勇敢者不惧任何痛苦。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怯弱者面对哪怕微不足道的小苦，也会永远倒下。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修行之路：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长路漫漫，会历经九九八十一难，甚至更多，千万不要被磨难刺穿了修行的心脏。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如果毅力很强，犹如山王般不被违缘所动，修行一定会圆满成功。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A000120150318A04PWBG">
  <a:themeElements>
    <a:clrScheme name="8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8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A000120150324A07PWBG">
  <a:themeElements>
    <a:clrScheme name="10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10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6337</Words>
  <Application>WPS 演示</Application>
  <PresentationFormat/>
  <Paragraphs>437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幼圆</vt:lpstr>
      <vt:lpstr>Wingdings 2</vt:lpstr>
      <vt:lpstr>Wingdings</vt:lpstr>
      <vt:lpstr>Calibri</vt:lpstr>
      <vt:lpstr>楷体</vt:lpstr>
      <vt:lpstr>黑体</vt:lpstr>
      <vt:lpstr>Arial Unicode MS</vt:lpstr>
      <vt:lpstr>幼圆</vt:lpstr>
      <vt:lpstr>8_A000120150318A04PWBG</vt:lpstr>
      <vt:lpstr>10_A000120150324A07PWBG</vt:lpstr>
      <vt:lpstr>入行论72课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刘冰</cp:lastModifiedBy>
  <cp:revision>10</cp:revision>
  <dcterms:created xsi:type="dcterms:W3CDTF">2015-10-10T17:40:00Z</dcterms:created>
  <dcterms:modified xsi:type="dcterms:W3CDTF">2025-10-14T00:30:51Z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533F3A9B4B8A4387A6F49C4BA6FA31F7_13</vt:lpwstr>
  </property>
</Properties>
</file>