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2"/>
  </p:notesMasterIdLst>
  <p:handoutMasterIdLst>
    <p:handoutMasterId r:id="rId13"/>
  </p:handoutMasterIdLst>
  <p:sldIdLst>
    <p:sldId id="347" r:id="rId2"/>
    <p:sldId id="264" r:id="rId3"/>
    <p:sldId id="350" r:id="rId4"/>
    <p:sldId id="354" r:id="rId5"/>
    <p:sldId id="352" r:id="rId6"/>
    <p:sldId id="385" r:id="rId7"/>
    <p:sldId id="384" r:id="rId8"/>
    <p:sldId id="386" r:id="rId9"/>
    <p:sldId id="387" r:id="rId10"/>
    <p:sldId id="38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2" autoAdjust="0"/>
    <p:restoredTop sz="77548" autoAdjust="0"/>
  </p:normalViewPr>
  <p:slideViewPr>
    <p:cSldViewPr snapToGrid="0">
      <p:cViewPr varScale="1">
        <p:scale>
          <a:sx n="82" d="100"/>
          <a:sy n="82" d="100"/>
        </p:scale>
        <p:origin x="1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7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85D1F-7847-497F-B51F-6E2FE7E219D8}" type="datetimeFigureOut">
              <a:rPr lang="en-US" smtClean="0"/>
              <a:t>4/17/20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F6FD7-923E-4139-A3A0-B914727AE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36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405BF-6F94-40D4-B1AA-B3AF458346A2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FDE81-DBAF-4789-8253-DA0189CA26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733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FDE81-DBAF-4789-8253-DA0189CA26F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1611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FDE81-DBAF-4789-8253-DA0189CA26F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2600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FDE81-DBAF-4789-8253-DA0189CA26F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1250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FDE81-DBAF-4789-8253-DA0189CA26F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2667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FDE81-DBAF-4789-8253-DA0189CA26F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8508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FDE81-DBAF-4789-8253-DA0189CA26F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2126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FDE81-DBAF-4789-8253-DA0189CA26F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1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FDE81-DBAF-4789-8253-DA0189CA26F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302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FDE81-DBAF-4789-8253-DA0189CA26F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4511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FDE81-DBAF-4789-8253-DA0189CA26F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265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7D52-8D81-406F-BC52-621EFEBC2B60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1B72-A879-4344-9566-4C3DA9AAF6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281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7D52-8D81-406F-BC52-621EFEBC2B60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1B72-A879-4344-9566-4C3DA9AAF6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311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7D52-8D81-406F-BC52-621EFEBC2B60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1B72-A879-4344-9566-4C3DA9AAF6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7017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7D52-8D81-406F-BC52-621EFEBC2B60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1B72-A879-4344-9566-4C3DA9AAF6B3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2621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7D52-8D81-406F-BC52-621EFEBC2B60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1B72-A879-4344-9566-4C3DA9AAF6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0538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7D52-8D81-406F-BC52-621EFEBC2B60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1B72-A879-4344-9566-4C3DA9AAF6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419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7D52-8D81-406F-BC52-621EFEBC2B60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1B72-A879-4344-9566-4C3DA9AAF6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9215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7D52-8D81-406F-BC52-621EFEBC2B60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1B72-A879-4344-9566-4C3DA9AAF6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6120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7D52-8D81-406F-BC52-621EFEBC2B60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1B72-A879-4344-9566-4C3DA9AAF6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3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7D52-8D81-406F-BC52-621EFEBC2B60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1B72-A879-4344-9566-4C3DA9AAF6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24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7D52-8D81-406F-BC52-621EFEBC2B60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1B72-A879-4344-9566-4C3DA9AAF6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206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7D52-8D81-406F-BC52-621EFEBC2B60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1B72-A879-4344-9566-4C3DA9AAF6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852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7D52-8D81-406F-BC52-621EFEBC2B60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1B72-A879-4344-9566-4C3DA9AAF6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66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7D52-8D81-406F-BC52-621EFEBC2B60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1B72-A879-4344-9566-4C3DA9AAF6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465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7D52-8D81-406F-BC52-621EFEBC2B60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1B72-A879-4344-9566-4C3DA9AAF6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358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7D52-8D81-406F-BC52-621EFEBC2B60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1B72-A879-4344-9566-4C3DA9AAF6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414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7D52-8D81-406F-BC52-621EFEBC2B60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41B72-A879-4344-9566-4C3DA9AAF6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807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687D52-8D81-406F-BC52-621EFEBC2B60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41B72-A879-4344-9566-4C3DA9AAF6B3}" type="slidenum">
              <a:rPr lang="en-CA" smtClean="0"/>
              <a:t>‹#›</a:t>
            </a:fld>
            <a:endParaRPr lang="en-CA"/>
          </a:p>
        </p:txBody>
      </p:sp>
      <p:sp>
        <p:nvSpPr>
          <p:cNvPr id="13" name="Rectangle 12"/>
          <p:cNvSpPr/>
          <p:nvPr userDrawn="1"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1004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miro.medium.com/max/2560/1*5mhASJMOsQJ_nbUcERhMpw@2x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6380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3377" y="1343474"/>
            <a:ext cx="7458103" cy="3329581"/>
          </a:xfrm>
        </p:spPr>
        <p:txBody>
          <a:bodyPr/>
          <a:lstStyle/>
          <a:p>
            <a:r>
              <a:rPr lang="zh-CN" altLang="en-US" sz="6000" dirty="0" smtClean="0"/>
              <a:t>我们为什么不幸福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24644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50458"/>
            <a:ext cx="2942705" cy="1400530"/>
          </a:xfrm>
        </p:spPr>
        <p:txBody>
          <a:bodyPr/>
          <a:lstStyle/>
          <a:p>
            <a:r>
              <a:rPr lang="zh-CN" altLang="en-US" dirty="0"/>
              <a:t>思</a:t>
            </a:r>
            <a:r>
              <a:rPr lang="zh-CN" altLang="en-US" dirty="0" smtClean="0"/>
              <a:t>考题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3274" y="1152982"/>
            <a:ext cx="8946541" cy="4195481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21</a:t>
            </a:r>
            <a:r>
              <a:rPr lang="zh-CN" altLang="en-US" dirty="0" smtClean="0"/>
              <a:t>世纪人类健康的三大杀手是什么？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《</a:t>
            </a:r>
            <a:r>
              <a:rPr lang="zh-CN" altLang="en-US" dirty="0" smtClean="0"/>
              <a:t>新闻周刊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关于金钱和幸福的问题是什么？五十年前和现在的回答有什么不一样？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请举一些事实或统计数据来说明，为什么物质不能让我们更幸福。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佛教认为我们凡夫不幸福的三个主要原因是什么？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幸福感有时建立在满足感的基础之上，那满足感建立在什么之上，有什么特性，会造成什么困境？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感官的刺激分为哪三个阶段？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佛教讲的对治欲望提升幸福感的方法是什么？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后天的哪些熏陶，会让加强我们自私的习性？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放下执着要求我们对这个世界不要当真，那会让我们变得冷漠吗？为什么？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71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A04479-508E-4D17-BF7F-8DC3DAFE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123" y="570705"/>
            <a:ext cx="9404723" cy="1400530"/>
          </a:xfrm>
        </p:spPr>
        <p:txBody>
          <a:bodyPr/>
          <a:lstStyle/>
          <a:p>
            <a:r>
              <a:rPr lang="zh-CN" altLang="en-US" sz="3200" b="1" dirty="0" smtClean="0"/>
              <a:t>人类健康的三大杀手之一：抑郁症</a:t>
            </a:r>
            <a:endParaRPr lang="en-CA" altLang="zh-C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2429E7-98B5-4507-BAE5-79A4835C0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1122" y="1852860"/>
            <a:ext cx="8569081" cy="40587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zh-CN" altLang="en-US" b="1" dirty="0" smtClean="0"/>
              <a:t>心灵危机</a:t>
            </a:r>
            <a:endParaRPr lang="en-CA" altLang="zh-CN" b="1" dirty="0"/>
          </a:p>
          <a:p>
            <a:r>
              <a:rPr lang="zh-CN" altLang="en-US" dirty="0" smtClean="0"/>
              <a:t>表象：幸福变成</a:t>
            </a:r>
            <a:r>
              <a:rPr lang="en-US" altLang="zh-CN" dirty="0" smtClean="0"/>
              <a:t>21</a:t>
            </a:r>
            <a:r>
              <a:rPr lang="zh-CN" altLang="en-US" dirty="0" smtClean="0"/>
              <a:t>世纪热门的话题；</a:t>
            </a:r>
            <a:endParaRPr lang="en-US" altLang="zh-CN" dirty="0" smtClean="0"/>
          </a:p>
          <a:p>
            <a:r>
              <a:rPr lang="zh-CN" altLang="en-US" dirty="0" smtClean="0"/>
              <a:t>世界卫生组织认为的</a:t>
            </a:r>
            <a:r>
              <a:rPr lang="en-US" altLang="zh-CN" dirty="0" smtClean="0"/>
              <a:t>21</a:t>
            </a:r>
            <a:r>
              <a:rPr lang="zh-CN" altLang="en-US" dirty="0" smtClean="0"/>
              <a:t>世纪人类三大杀手：艾滋，癌病，抑郁；</a:t>
            </a:r>
            <a:endParaRPr lang="en-US" altLang="zh-CN" dirty="0" smtClean="0"/>
          </a:p>
          <a:p>
            <a:r>
              <a:rPr lang="zh-CN" altLang="en-US" dirty="0" smtClean="0"/>
              <a:t>工业革命后，广告刺激下的人类欲望，物质驱动的赚钱机器；</a:t>
            </a:r>
            <a:endParaRPr lang="en-US" altLang="zh-CN" dirty="0" smtClean="0"/>
          </a:p>
          <a:p>
            <a:r>
              <a:rPr lang="zh-CN" altLang="en-US" dirty="0" smtClean="0"/>
              <a:t>机器越转越快</a:t>
            </a:r>
            <a:endParaRPr lang="en-US" altLang="zh-CN" dirty="0" smtClean="0"/>
          </a:p>
          <a:p>
            <a:pPr lvl="1">
              <a:buFont typeface="Arial" charset="0"/>
              <a:buChar char="•"/>
            </a:pPr>
            <a:r>
              <a:rPr lang="zh-CN" altLang="en-US" dirty="0" smtClean="0"/>
              <a:t>对内：带来压力，消灭了个性，消灭心的宁静；</a:t>
            </a:r>
            <a:endParaRPr lang="en-US" altLang="zh-CN" dirty="0" smtClean="0"/>
          </a:p>
          <a:p>
            <a:pPr lvl="1">
              <a:buFont typeface="Arial" charset="0"/>
              <a:buChar char="•"/>
            </a:pPr>
            <a:r>
              <a:rPr lang="zh-CN" altLang="en-US" dirty="0" smtClean="0"/>
              <a:t>对外：带来环境的破坏；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>
              <a:lnSpc>
                <a:spcPct val="100000"/>
              </a:lnSpc>
            </a:pPr>
            <a:endParaRPr lang="zh-CN" altLang="en-US" dirty="0"/>
          </a:p>
          <a:p>
            <a:pPr marL="0" indent="0">
              <a:buNone/>
            </a:pPr>
            <a:endParaRPr lang="en-CA" b="1" dirty="0"/>
          </a:p>
          <a:p>
            <a:endParaRPr lang="en-CA" altLang="zh-CN" dirty="0"/>
          </a:p>
          <a:p>
            <a:pPr marL="457200" indent="-457200">
              <a:buFont typeface="+mj-lt"/>
              <a:buAutoNum type="arabicPeriod"/>
            </a:pPr>
            <a:endParaRPr lang="en-C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4986857-46F3-4DC6-A1D3-98ECF4DAD08F}"/>
              </a:ext>
            </a:extLst>
          </p:cNvPr>
          <p:cNvSpPr txBox="1">
            <a:spLocks/>
          </p:cNvSpPr>
          <p:nvPr/>
        </p:nvSpPr>
        <p:spPr>
          <a:xfrm>
            <a:off x="96165" y="2851687"/>
            <a:ext cx="3354956" cy="2076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为什么讲这个主题？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072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63409"/>
            <a:ext cx="2795358" cy="1400530"/>
          </a:xfrm>
        </p:spPr>
        <p:txBody>
          <a:bodyPr/>
          <a:lstStyle/>
          <a:p>
            <a:r>
              <a:rPr lang="zh-CN" altLang="en-US" dirty="0" smtClean="0"/>
              <a:t>探寻幸福是什么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1469" y="1418254"/>
            <a:ext cx="8750531" cy="4780270"/>
          </a:xfrm>
        </p:spPr>
        <p:txBody>
          <a:bodyPr>
            <a:normAutofit/>
          </a:bodyPr>
          <a:lstStyle/>
          <a:p>
            <a:r>
              <a:rPr lang="en-US" altLang="zh-CN" dirty="0"/>
              <a:t>《</a:t>
            </a:r>
            <a:r>
              <a:rPr lang="zh-CN" altLang="en-US" dirty="0" smtClean="0"/>
              <a:t>什么是幸福</a:t>
            </a:r>
            <a:r>
              <a:rPr lang="en-US" altLang="zh-CN" dirty="0" smtClean="0"/>
              <a:t>》</a:t>
            </a:r>
          </a:p>
          <a:p>
            <a:pPr lvl="1">
              <a:buFont typeface="Arial" charset="0"/>
              <a:buChar char="•"/>
            </a:pPr>
            <a:r>
              <a:rPr lang="en-US" altLang="zh-CN" dirty="0" smtClean="0"/>
              <a:t>155</a:t>
            </a:r>
            <a:r>
              <a:rPr lang="zh-CN" altLang="en-US" dirty="0" smtClean="0"/>
              <a:t>位大家的讨论得不到结论</a:t>
            </a:r>
            <a:endParaRPr lang="en-US" altLang="zh-CN" dirty="0" smtClean="0"/>
          </a:p>
          <a:p>
            <a:pPr lvl="1">
              <a:buFont typeface="Arial" charset="0"/>
              <a:buChar char="•"/>
            </a:pPr>
            <a:r>
              <a:rPr lang="zh-CN" altLang="en-US" dirty="0" smtClean="0"/>
              <a:t>稳定的收入？家庭的和睦？周游世界？一箪食一瓢饮？</a:t>
            </a:r>
            <a:endParaRPr lang="en-US" altLang="zh-CN" dirty="0" smtClean="0"/>
          </a:p>
          <a:p>
            <a:r>
              <a:rPr lang="zh-CN" altLang="en-US" dirty="0" smtClean="0"/>
              <a:t>美国心理学家六年的研究</a:t>
            </a:r>
            <a:endParaRPr lang="en-US" altLang="zh-CN" dirty="0" smtClean="0"/>
          </a:p>
          <a:p>
            <a:pPr lvl="1">
              <a:buFont typeface="Arial" charset="0"/>
              <a:buChar char="•"/>
            </a:pPr>
            <a:r>
              <a:rPr lang="zh-CN" altLang="en-US" dirty="0" smtClean="0"/>
              <a:t>幸福在人们的想像中，而不在生活中；</a:t>
            </a:r>
            <a:endParaRPr lang="en-US" altLang="zh-CN" dirty="0" smtClean="0"/>
          </a:p>
          <a:p>
            <a:pPr lvl="1">
              <a:buFont typeface="Arial" charset="0"/>
              <a:buChar char="•"/>
            </a:pPr>
            <a:r>
              <a:rPr lang="zh-CN" altLang="en-US" dirty="0" smtClean="0"/>
              <a:t>那我们生活中的奋斗换不来幸福，换来的只是压力和焦虑</a:t>
            </a:r>
            <a:endParaRPr lang="en-US" altLang="zh-CN" dirty="0" smtClean="0"/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新闻周刊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的问题</a:t>
            </a:r>
            <a:endParaRPr lang="en-US" altLang="zh-CN" dirty="0" smtClean="0"/>
          </a:p>
          <a:p>
            <a:pPr lvl="1">
              <a:buFont typeface="Arial" charset="0"/>
              <a:buChar char="•"/>
            </a:pPr>
            <a:r>
              <a:rPr lang="zh-CN" altLang="en-US" dirty="0" smtClean="0"/>
              <a:t>金钱与幸福哪个更重要？</a:t>
            </a:r>
            <a:endParaRPr lang="en-US" altLang="zh-CN" dirty="0" smtClean="0"/>
          </a:p>
          <a:p>
            <a:pPr lvl="1">
              <a:buFont typeface="Arial" charset="0"/>
              <a:buChar char="•"/>
            </a:pPr>
            <a:r>
              <a:rPr lang="en-US" altLang="zh-CN" dirty="0" smtClean="0"/>
              <a:t>50</a:t>
            </a:r>
            <a:r>
              <a:rPr lang="zh-CN" altLang="en-US" dirty="0" smtClean="0"/>
              <a:t>年前：有钱就是幸福，痛苦就是缺钱；</a:t>
            </a:r>
            <a:endParaRPr lang="en-US" altLang="zh-CN" dirty="0" smtClean="0"/>
          </a:p>
          <a:p>
            <a:pPr lvl="1">
              <a:buFont typeface="Arial" charset="0"/>
              <a:buChar char="•"/>
            </a:pPr>
            <a:r>
              <a:rPr lang="zh-CN" altLang="en-US" dirty="0" smtClean="0"/>
              <a:t>现在：有钱不一定幸福，没有钱不一定痛苦；</a:t>
            </a:r>
            <a:endParaRPr lang="en-US" altLang="zh-CN" dirty="0" smtClean="0"/>
          </a:p>
          <a:p>
            <a:r>
              <a:rPr lang="zh-CN" altLang="en-US" dirty="0" smtClean="0"/>
              <a:t>学佛的人如果学得不究竟，也不一定幸福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78A04479-508E-4D17-BF7F-8DC3DAFEC2E7}"/>
              </a:ext>
            </a:extLst>
          </p:cNvPr>
          <p:cNvSpPr txBox="1">
            <a:spLocks/>
          </p:cNvSpPr>
          <p:nvPr/>
        </p:nvSpPr>
        <p:spPr>
          <a:xfrm>
            <a:off x="3389131" y="524211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3200" b="1" dirty="0" smtClean="0">
                <a:solidFill>
                  <a:schemeClr val="tx1"/>
                </a:solidFill>
              </a:rPr>
              <a:t>“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有钱不一定幸福，没有钱</a:t>
            </a:r>
            <a:r>
              <a:rPr lang="zh-CN" altLang="en-US" sz="3200" b="1" smtClean="0">
                <a:solidFill>
                  <a:schemeClr val="tx1"/>
                </a:solidFill>
              </a:rPr>
              <a:t>不一定痛苦</a:t>
            </a:r>
            <a:r>
              <a:rPr lang="zh-CN" altLang="en-US" sz="3200" b="1" smtClean="0">
                <a:solidFill>
                  <a:schemeClr val="tx1"/>
                </a:solidFill>
              </a:rPr>
              <a:t>。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”</a:t>
            </a:r>
            <a:endParaRPr lang="en-CA" altLang="zh-C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22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63409"/>
            <a:ext cx="2795358" cy="1400530"/>
          </a:xfrm>
        </p:spPr>
        <p:txBody>
          <a:bodyPr/>
          <a:lstStyle/>
          <a:p>
            <a:r>
              <a:rPr lang="zh-CN" altLang="en-US" dirty="0" smtClean="0"/>
              <a:t>不幸福是既定事实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1469" y="2003042"/>
            <a:ext cx="8750531" cy="4195481"/>
          </a:xfrm>
        </p:spPr>
        <p:txBody>
          <a:bodyPr/>
          <a:lstStyle/>
          <a:p>
            <a:r>
              <a:rPr lang="en-US" altLang="zh-CN" dirty="0" smtClean="0"/>
              <a:t>45%</a:t>
            </a:r>
            <a:r>
              <a:rPr lang="zh-CN" altLang="en-US" dirty="0" smtClean="0"/>
              <a:t>的哈佛天之骄子不幸福，抑郁到没有办法；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1960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年，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美国的抑郁症患者增长</a:t>
            </a:r>
            <a:r>
              <a:rPr lang="en-US" altLang="zh-CN" dirty="0" smtClean="0"/>
              <a:t>10</a:t>
            </a:r>
            <a:r>
              <a:rPr lang="zh-CN" altLang="en-US" dirty="0" smtClean="0"/>
              <a:t>倍，平均初次患病年龄从</a:t>
            </a:r>
            <a:r>
              <a:rPr lang="en-US" altLang="zh-CN" dirty="0" smtClean="0"/>
              <a:t>29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14</a:t>
            </a:r>
            <a:r>
              <a:rPr lang="zh-CN" altLang="en-US" dirty="0" smtClean="0"/>
              <a:t>岁；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青少年的自杀率增长了三倍；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犯罪率增长了四倍；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2006</a:t>
            </a:r>
            <a:r>
              <a:rPr lang="zh-CN" altLang="en-US" dirty="0" smtClean="0"/>
              <a:t>年美国花了</a:t>
            </a:r>
            <a:r>
              <a:rPr lang="en-US" altLang="zh-CN" dirty="0" smtClean="0"/>
              <a:t>600</a:t>
            </a:r>
            <a:r>
              <a:rPr lang="zh-CN" altLang="en-US" dirty="0" smtClean="0"/>
              <a:t>亿美金用于抗抑郁剂；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b="1" u="sng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78A04479-508E-4D17-BF7F-8DC3DAFEC2E7}"/>
              </a:ext>
            </a:extLst>
          </p:cNvPr>
          <p:cNvSpPr txBox="1">
            <a:spLocks/>
          </p:cNvSpPr>
          <p:nvPr/>
        </p:nvSpPr>
        <p:spPr>
          <a:xfrm>
            <a:off x="3451123" y="570705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3200" b="1" dirty="0" smtClean="0">
                <a:solidFill>
                  <a:schemeClr val="tx1"/>
                </a:solidFill>
              </a:rPr>
              <a:t>“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人们都病了吗？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”</a:t>
            </a:r>
            <a:endParaRPr lang="en-CA" altLang="zh-C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7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63409"/>
            <a:ext cx="2795358" cy="1400530"/>
          </a:xfrm>
        </p:spPr>
        <p:txBody>
          <a:bodyPr/>
          <a:lstStyle/>
          <a:p>
            <a:r>
              <a:rPr lang="zh-CN" altLang="en-US" dirty="0" smtClean="0"/>
              <a:t>物质不可能让我们幸福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1469" y="2003042"/>
            <a:ext cx="8750531" cy="4195481"/>
          </a:xfrm>
        </p:spPr>
        <p:txBody>
          <a:bodyPr/>
          <a:lstStyle/>
          <a:p>
            <a:r>
              <a:rPr lang="zh-CN" altLang="en-US" dirty="0" smtClean="0"/>
              <a:t>不可能让所有人都过上某国人的生活。</a:t>
            </a:r>
            <a:r>
              <a:rPr lang="en-US" altLang="zh-CN" dirty="0" smtClean="0"/>
              <a:t>5%</a:t>
            </a:r>
            <a:r>
              <a:rPr lang="zh-CN" altLang="en-US" dirty="0" smtClean="0"/>
              <a:t>的某国人，消耗</a:t>
            </a:r>
            <a:r>
              <a:rPr lang="en-US" altLang="zh-CN" dirty="0" smtClean="0"/>
              <a:t>34%</a:t>
            </a:r>
            <a:r>
              <a:rPr lang="zh-CN" altLang="en-US" dirty="0" smtClean="0"/>
              <a:t>的资源。</a:t>
            </a:r>
            <a:endParaRPr lang="en-US" altLang="zh-CN" dirty="0" smtClean="0"/>
          </a:p>
          <a:p>
            <a:r>
              <a:rPr lang="zh-CN" altLang="en-US" dirty="0" smtClean="0"/>
              <a:t>即使地球上资源够，每个人都能过上美国人的生活，也不会幸福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buFont typeface="Arial" charset="0"/>
              <a:buChar char="•"/>
            </a:pPr>
            <a:r>
              <a:rPr lang="en-US" altLang="zh-CN" dirty="0" smtClean="0"/>
              <a:t>1958-1986</a:t>
            </a:r>
            <a:r>
              <a:rPr lang="zh-CN" altLang="en-US" dirty="0" smtClean="0"/>
              <a:t>年，日本人的个人所得增长</a:t>
            </a:r>
            <a:r>
              <a:rPr lang="en-US" altLang="zh-CN" dirty="0" smtClean="0"/>
              <a:t>5</a:t>
            </a:r>
            <a:r>
              <a:rPr lang="zh-CN" altLang="en-US" dirty="0" smtClean="0"/>
              <a:t>倍，对生活的满意度一点没长；</a:t>
            </a:r>
            <a:r>
              <a:rPr lang="en-US" altLang="zh-CN" dirty="0" smtClean="0"/>
              <a:t> </a:t>
            </a:r>
          </a:p>
          <a:p>
            <a:pPr lvl="1">
              <a:buFont typeface="Arial" charset="0"/>
              <a:buChar char="•"/>
            </a:pPr>
            <a:r>
              <a:rPr lang="zh-CN" altLang="en-US" dirty="0" smtClean="0"/>
              <a:t>美国人四十年中，经济收入翻了三番，感觉幸福的人从</a:t>
            </a:r>
            <a:r>
              <a:rPr lang="en-US" altLang="zh-CN" dirty="0" smtClean="0"/>
              <a:t>36%</a:t>
            </a:r>
            <a:r>
              <a:rPr lang="zh-CN" altLang="en-US" dirty="0" smtClean="0"/>
              <a:t>降到</a:t>
            </a:r>
            <a:r>
              <a:rPr lang="en-US" altLang="zh-CN" dirty="0" smtClean="0"/>
              <a:t>29%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>
              <a:buFont typeface="Arial" charset="0"/>
              <a:buChar char="•"/>
            </a:pPr>
            <a:endParaRPr lang="en-US" altLang="zh-CN" dirty="0" smtClean="0"/>
          </a:p>
          <a:p>
            <a:pPr>
              <a:buFont typeface="Wingdings" charset="2"/>
              <a:buChar char="Ø"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742950" lvl="2" indent="-34290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8A04479-508E-4D17-BF7F-8DC3DAFEC2E7}"/>
              </a:ext>
            </a:extLst>
          </p:cNvPr>
          <p:cNvSpPr txBox="1">
            <a:spLocks/>
          </p:cNvSpPr>
          <p:nvPr/>
        </p:nvSpPr>
        <p:spPr>
          <a:xfrm>
            <a:off x="3451123" y="570705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3200" b="1" dirty="0" smtClean="0">
                <a:solidFill>
                  <a:schemeClr val="tx1"/>
                </a:solidFill>
              </a:rPr>
              <a:t>“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一切妙欲如盐水、愈享受之愈增贪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”</a:t>
            </a:r>
            <a:endParaRPr lang="en-CA" altLang="zh-C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47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63409"/>
            <a:ext cx="2795358" cy="1400530"/>
          </a:xfrm>
        </p:spPr>
        <p:txBody>
          <a:bodyPr/>
          <a:lstStyle/>
          <a:p>
            <a:r>
              <a:rPr lang="zh-CN" altLang="en-US" dirty="0" smtClean="0"/>
              <a:t>幸福到底是什么？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1469" y="1418254"/>
            <a:ext cx="8750531" cy="478027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存在于我们自己的小空间当中，很多时候与外界没有关系； </a:t>
            </a:r>
            <a:endParaRPr lang="en-US" altLang="zh-CN" dirty="0" smtClean="0"/>
          </a:p>
          <a:p>
            <a:r>
              <a:rPr lang="zh-CN" altLang="en-US" dirty="0" smtClean="0"/>
              <a:t>有时来自于金钱，有时来自家庭。和物质只有</a:t>
            </a:r>
            <a:r>
              <a:rPr lang="en-US" altLang="zh-CN" dirty="0" smtClean="0"/>
              <a:t>10-15%</a:t>
            </a:r>
            <a:r>
              <a:rPr lang="zh-CN" altLang="en-US" dirty="0" smtClean="0"/>
              <a:t>的关系；</a:t>
            </a:r>
            <a:endParaRPr lang="en-US" altLang="zh-CN" dirty="0" smtClean="0"/>
          </a:p>
          <a:p>
            <a:r>
              <a:rPr lang="zh-CN" altLang="en-US" dirty="0" smtClean="0"/>
              <a:t>那</a:t>
            </a:r>
            <a:r>
              <a:rPr lang="en-US" altLang="zh-CN" dirty="0" smtClean="0"/>
              <a:t>85-90%</a:t>
            </a:r>
            <a:r>
              <a:rPr lang="zh-CN" altLang="en-US" dirty="0" smtClean="0"/>
              <a:t>的幸福感从何而来？可以不信佛，但是要解决。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78A04479-508E-4D17-BF7F-8DC3DAFEC2E7}"/>
              </a:ext>
            </a:extLst>
          </p:cNvPr>
          <p:cNvSpPr txBox="1">
            <a:spLocks/>
          </p:cNvSpPr>
          <p:nvPr/>
        </p:nvSpPr>
        <p:spPr>
          <a:xfrm>
            <a:off x="3389131" y="524211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3200" b="1" dirty="0" smtClean="0">
                <a:solidFill>
                  <a:schemeClr val="tx1"/>
                </a:solidFill>
              </a:rPr>
              <a:t>“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幸福只是人的一种感受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”</a:t>
            </a:r>
            <a:endParaRPr lang="en-CA" altLang="zh-C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88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63409"/>
            <a:ext cx="2795358" cy="1400530"/>
          </a:xfrm>
        </p:spPr>
        <p:txBody>
          <a:bodyPr/>
          <a:lstStyle/>
          <a:p>
            <a:r>
              <a:rPr lang="en-US" dirty="0" smtClean="0"/>
              <a:t>佛教告诉我们为什么不幸福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1469" y="1418254"/>
            <a:ext cx="8750531" cy="478027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欲望只会短暂的满足，满足后这种幸福感就会快速消退；</a:t>
            </a:r>
            <a:endParaRPr lang="en-US" altLang="zh-CN" dirty="0" smtClean="0"/>
          </a:p>
          <a:p>
            <a:r>
              <a:rPr lang="zh-CN" altLang="en-US" dirty="0" smtClean="0"/>
              <a:t>过度的欲望造成压力和焦虑，从而造成抑郁，心的感受变差；</a:t>
            </a:r>
            <a:endParaRPr lang="en-US" altLang="zh-CN" dirty="0" smtClean="0"/>
          </a:p>
          <a:p>
            <a:r>
              <a:rPr lang="zh-CN" altLang="en-US" dirty="0" smtClean="0"/>
              <a:t>欲望得不到满足，不满会造成报怨、嗔恨；</a:t>
            </a:r>
            <a:endParaRPr lang="en-US" altLang="zh-CN" dirty="0" smtClean="0"/>
          </a:p>
          <a:p>
            <a:r>
              <a:rPr lang="zh-CN" altLang="en-US" dirty="0" smtClean="0"/>
              <a:t>欲望会膨胀，攀比、妒忌会激发更大的物质追求，从而产生压力和负担；</a:t>
            </a:r>
            <a:endParaRPr lang="en-US" altLang="zh-CN" dirty="0" smtClean="0"/>
          </a:p>
          <a:p>
            <a:r>
              <a:rPr lang="zh-CN" altLang="en-US" dirty="0" smtClean="0"/>
              <a:t>幸福感建立在满足感的基础上，满足感建立在新鲜感的基础之上；</a:t>
            </a:r>
            <a:endParaRPr lang="en-US" altLang="zh-CN" dirty="0" smtClean="0"/>
          </a:p>
          <a:p>
            <a:r>
              <a:rPr lang="zh-CN" altLang="en-US" dirty="0" smtClean="0"/>
              <a:t>没有任何一样东西，会永远带给我们新鲜感，这非常不理想</a:t>
            </a:r>
            <a:r>
              <a:rPr lang="zh-CN" altLang="en-US" dirty="0" smtClean="0">
                <a:sym typeface="Wingdings"/>
              </a:rPr>
              <a:t>（审美疲劳）；</a:t>
            </a:r>
            <a:endParaRPr lang="en-US" altLang="zh-CN" dirty="0" smtClean="0">
              <a:sym typeface="Wingdings"/>
            </a:endParaRPr>
          </a:p>
          <a:p>
            <a:r>
              <a:rPr lang="zh-CN" altLang="en-US" dirty="0" smtClean="0">
                <a:sym typeface="Wingdings"/>
              </a:rPr>
              <a:t>感官的缺陷：即便是好的刺激</a:t>
            </a:r>
            <a:r>
              <a:rPr lang="zh-CN" altLang="en-US" dirty="0">
                <a:sym typeface="Wingdings"/>
              </a:rPr>
              <a:t>，</a:t>
            </a:r>
            <a:r>
              <a:rPr lang="zh-CN" altLang="en-US" dirty="0" smtClean="0">
                <a:sym typeface="Wingdings"/>
              </a:rPr>
              <a:t>效果也会变差，变麻木，最后导致反感；</a:t>
            </a:r>
            <a:endParaRPr lang="en-US" altLang="zh-CN" dirty="0" smtClean="0">
              <a:sym typeface="Wingdings"/>
            </a:endParaRPr>
          </a:p>
          <a:p>
            <a:r>
              <a:rPr lang="zh-CN" altLang="en-US" dirty="0" smtClean="0">
                <a:sym typeface="Wingdings"/>
              </a:rPr>
              <a:t>我们要把感官的刺激控制在第一阶段，过一种简单的生活；</a:t>
            </a:r>
            <a:r>
              <a:rPr lang="en-US" altLang="zh-CN" dirty="0" smtClean="0">
                <a:sym typeface="Wingdings"/>
              </a:rPr>
              <a:t> 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佛说：适当控制我们的欲望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zh-CN" altLang="en-US" dirty="0" smtClean="0"/>
              <a:t>减少欲望是我们幸福的第一个原因。有一个很轻松的方法：少欲知足。</a:t>
            </a:r>
            <a:endParaRPr lang="en-US" altLang="zh-CN" dirty="0" smtClean="0"/>
          </a:p>
          <a:p>
            <a:pPr lvl="1">
              <a:buFont typeface="Arial" charset="0"/>
              <a:buChar char="•"/>
            </a:pPr>
            <a:r>
              <a:rPr lang="zh-CN" altLang="en-US" dirty="0" smtClean="0"/>
              <a:t>可以享用这些物质</a:t>
            </a:r>
            <a:r>
              <a:rPr lang="en-US" altLang="zh-CN" dirty="0" smtClean="0"/>
              <a:t>, </a:t>
            </a:r>
            <a:r>
              <a:rPr lang="zh-CN" altLang="en-US" dirty="0" smtClean="0"/>
              <a:t>满足一部分的需求；</a:t>
            </a:r>
            <a:endParaRPr lang="en-US" altLang="zh-CN" dirty="0" smtClean="0"/>
          </a:p>
          <a:p>
            <a:pPr lvl="1">
              <a:buFont typeface="Arial" charset="0"/>
              <a:buChar char="•"/>
            </a:pPr>
            <a:r>
              <a:rPr lang="zh-CN" altLang="en-US" dirty="0" smtClean="0"/>
              <a:t>但不会被欲望支配，控制一部分的需求；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78A04479-508E-4D17-BF7F-8DC3DAFEC2E7}"/>
              </a:ext>
            </a:extLst>
          </p:cNvPr>
          <p:cNvSpPr txBox="1">
            <a:spLocks/>
          </p:cNvSpPr>
          <p:nvPr/>
        </p:nvSpPr>
        <p:spPr>
          <a:xfrm>
            <a:off x="3389131" y="524211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3200" b="1" dirty="0" smtClean="0">
                <a:solidFill>
                  <a:schemeClr val="tx1"/>
                </a:solidFill>
              </a:rPr>
              <a:t>原因之一：过度的欲望，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脱轨的列车</a:t>
            </a:r>
            <a:endParaRPr lang="en-CA" altLang="zh-C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22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63409"/>
            <a:ext cx="2795358" cy="1400530"/>
          </a:xfrm>
        </p:spPr>
        <p:txBody>
          <a:bodyPr/>
          <a:lstStyle/>
          <a:p>
            <a:r>
              <a:rPr lang="en-US" dirty="0" smtClean="0"/>
              <a:t>佛教告诉我们为什么不幸福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1469" y="1418254"/>
            <a:ext cx="8750531" cy="478027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凡夫生下来，就有先天的自私心，加上后天受到有些文化的熏陶，自私心会变得更加强烈；</a:t>
            </a:r>
            <a:endParaRPr lang="en-US" altLang="zh-CN" dirty="0" smtClean="0"/>
          </a:p>
          <a:p>
            <a:r>
              <a:rPr lang="zh-CN" altLang="en-US" dirty="0" smtClean="0"/>
              <a:t>所谓的自私心，就是自己认为美好的东西，绝不愿意与别人分享。只希望独占好东西而不愿意别人拥有，不懂得考虑别人，就是自私心；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方法：不要妄图一举消灭自私，适当考虑一下别人，考虑其他的生命，想一想其他生命的利益；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78A04479-508E-4D17-BF7F-8DC3DAFEC2E7}"/>
              </a:ext>
            </a:extLst>
          </p:cNvPr>
          <p:cNvSpPr txBox="1">
            <a:spLocks/>
          </p:cNvSpPr>
          <p:nvPr/>
        </p:nvSpPr>
        <p:spPr>
          <a:xfrm>
            <a:off x="3389131" y="524211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3200" b="1" dirty="0" smtClean="0">
                <a:solidFill>
                  <a:schemeClr val="tx1"/>
                </a:solidFill>
              </a:rPr>
              <a:t>原因之二：离谱的自私，脱缰的野马</a:t>
            </a:r>
            <a:endParaRPr lang="en-CA" altLang="zh-C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42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63409"/>
            <a:ext cx="2795358" cy="1400530"/>
          </a:xfrm>
        </p:spPr>
        <p:txBody>
          <a:bodyPr/>
          <a:lstStyle/>
          <a:p>
            <a:r>
              <a:rPr lang="en-US" dirty="0" smtClean="0"/>
              <a:t>佛教告诉我们为什么不幸福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1469" y="1418254"/>
            <a:ext cx="8750531" cy="478027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pPr lvl="1"/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78A04479-508E-4D17-BF7F-8DC3DAFEC2E7}"/>
              </a:ext>
            </a:extLst>
          </p:cNvPr>
          <p:cNvSpPr txBox="1">
            <a:spLocks/>
          </p:cNvSpPr>
          <p:nvPr/>
        </p:nvSpPr>
        <p:spPr>
          <a:xfrm>
            <a:off x="3389131" y="524211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3200" b="1" dirty="0" smtClean="0">
                <a:solidFill>
                  <a:schemeClr val="tx1"/>
                </a:solidFill>
              </a:rPr>
              <a:t>原因之三：过度的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执着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，无形的杀手</a:t>
            </a:r>
            <a:endParaRPr lang="en-CA" altLang="zh-CN" sz="32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93869" y="1570654"/>
            <a:ext cx="8750531" cy="478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dirty="0" smtClean="0"/>
              <a:t>我们对名、利、现实的人或器物，太在乎。过度的在意、在乎和执着；</a:t>
            </a:r>
            <a:endParaRPr lang="en-US" altLang="zh-CN" dirty="0" smtClean="0"/>
          </a:p>
          <a:p>
            <a:r>
              <a:rPr lang="zh-CN" altLang="en-US" dirty="0" smtClean="0"/>
              <a:t>我们把这个世界太当真；</a:t>
            </a:r>
            <a:endParaRPr lang="en-US" altLang="zh-CN" dirty="0" smtClean="0"/>
          </a:p>
          <a:p>
            <a:r>
              <a:rPr lang="zh-CN" altLang="en-US" dirty="0" smtClean="0"/>
              <a:t>执取对象稍微的变化，对我们的触动特别大；</a:t>
            </a:r>
            <a:endParaRPr lang="en-US" altLang="zh-CN" dirty="0" smtClean="0"/>
          </a:p>
          <a:p>
            <a:r>
              <a:rPr lang="zh-CN" altLang="en-US" dirty="0" smtClean="0"/>
              <a:t>例子：你的一笑一颦，牵动我的心。</a:t>
            </a:r>
            <a:endParaRPr lang="en-US" altLang="zh-CN" dirty="0" smtClean="0"/>
          </a:p>
          <a:p>
            <a:r>
              <a:rPr lang="zh-CN" altLang="en-US" dirty="0" smtClean="0"/>
              <a:t>思考：这个世界是真实的吗？眼见真的为实吗？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方法：如是没有那么在意，那么当真，反而会感觉幸福。了知世界是如幻如梦的存在，但是不疏离冷淡。以大爱代替小爱，以对众生的慈悲心，代替对某人某物的贪恋。</a:t>
            </a:r>
            <a:r>
              <a:rPr lang="zh-CN" altLang="en-US" dirty="0"/>
              <a:t>小爱让我们</a:t>
            </a:r>
            <a:r>
              <a:rPr lang="zh-CN" altLang="en-US" dirty="0" smtClean="0"/>
              <a:t>痛苦，大爱让我们幸福。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87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6296</TotalTime>
  <Words>1109</Words>
  <Application>Microsoft Macintosh PowerPoint</Application>
  <PresentationFormat>Widescreen</PresentationFormat>
  <Paragraphs>125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Century Gothic</vt:lpstr>
      <vt:lpstr>Wingdings</vt:lpstr>
      <vt:lpstr>Wingdings 3</vt:lpstr>
      <vt:lpstr>宋体</vt:lpstr>
      <vt:lpstr>等线</vt:lpstr>
      <vt:lpstr>Arial</vt:lpstr>
      <vt:lpstr>Ion</vt:lpstr>
      <vt:lpstr>我们为什么不幸福</vt:lpstr>
      <vt:lpstr>人类健康的三大杀手之一：抑郁症</vt:lpstr>
      <vt:lpstr>探寻幸福是什么</vt:lpstr>
      <vt:lpstr>不幸福是既定事实</vt:lpstr>
      <vt:lpstr>物质不可能让我们幸福</vt:lpstr>
      <vt:lpstr>幸福到底是什么？</vt:lpstr>
      <vt:lpstr>佛教告诉我们为什么不幸福</vt:lpstr>
      <vt:lpstr>佛教告诉我们为什么不幸福</vt:lpstr>
      <vt:lpstr>佛教告诉我们为什么不幸福</vt:lpstr>
      <vt:lpstr>思考题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总结复习二</dc:title>
  <dc:creator>DeHong_Li@wlng.ca</dc:creator>
  <cp:lastModifiedBy>Microsoft Office User</cp:lastModifiedBy>
  <cp:revision>216</cp:revision>
  <dcterms:created xsi:type="dcterms:W3CDTF">2019-02-07T06:29:27Z</dcterms:created>
  <dcterms:modified xsi:type="dcterms:W3CDTF">2020-04-18T01:49:56Z</dcterms:modified>
</cp:coreProperties>
</file>