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6" r:id="rId4"/>
    <p:sldId id="277" r:id="rId5"/>
    <p:sldId id="278" r:id="rId6"/>
    <p:sldId id="280" r:id="rId7"/>
    <p:sldId id="281" r:id="rId8"/>
    <p:sldId id="282" r:id="rId9"/>
    <p:sldId id="284" r:id="rId10"/>
    <p:sldId id="285" r:id="rId11"/>
    <p:sldId id="287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300" r:id="rId23"/>
    <p:sldId id="30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CMG8RyVRPgiEgbQ6zJAV3Lb1y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83050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028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282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90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397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4667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3278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750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22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5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737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49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23942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47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595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173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801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098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88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90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0078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3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18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64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4400"/>
              <a:buFont typeface="Arial"/>
              <a:buNone/>
              <a:defRPr>
                <a:solidFill>
                  <a:srgbClr val="7A832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8255"/>
            <a:ext cx="15005050" cy="687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646C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176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body" idx="1"/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◉"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6" name="Google Shape;16;p47" descr="八吉祥3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6168" y="198016"/>
            <a:ext cx="1328098" cy="15494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7E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" descr="荷2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5309" y="5394426"/>
            <a:ext cx="3861381" cy="14835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>
            <a:spLocks noGrp="1"/>
          </p:cNvSpPr>
          <p:nvPr/>
        </p:nvSpPr>
        <p:spPr>
          <a:xfrm>
            <a:off x="1914525" y="2088515"/>
            <a:ext cx="8362950" cy="26809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开显解脱道略释第</a:t>
            </a:r>
            <a:r>
              <a:rPr lang="en-US" altLang="zh-CN" sz="40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  <a:endParaRPr lang="en-US" altLang="zh-CN" sz="4000" b="1" dirty="0" smtClean="0">
              <a:solidFill>
                <a:schemeClr val="accent3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endParaRPr lang="en-US" altLang="zh-CN" sz="4000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r>
              <a:rPr lang="zh-CN" altLang="en-US" sz="4000" dirty="0" smtClean="0"/>
              <a:t>思</a:t>
            </a:r>
            <a:r>
              <a:rPr lang="zh-CN" altLang="en-US" sz="4000" dirty="0"/>
              <a:t>考</a:t>
            </a:r>
            <a:r>
              <a:rPr lang="zh-CN" altLang="en-US" sz="4000" dirty="0" smtClean="0"/>
              <a:t>题</a:t>
            </a:r>
            <a:endParaRPr lang="en-US" altLang="zh-CN" sz="4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0755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3、请解释供三身曼茶罗偈颂的含义。为什么说麦彭仁波切造的三身曼茶罗仪轨简便易行？</a:t>
            </a:r>
            <a:r>
              <a:rPr lang="zh-CN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452755" y="1753235"/>
            <a:ext cx="9976485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二、为什么说麦彭仁波切造的三身曼茶罗仪轨简便易行？</a:t>
            </a:r>
            <a:r>
              <a:rPr lang="zh-CN" sz="220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麦彭仁波切的这个供曼茶仪轨很简单，也很殊胜。《普贤上师言教》里面，三身曼茶罗的仪轨有三个颂词，而这里用一个颂词全部包括。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……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供曼茶罗的方法，《前行》里讲过三十七堆曼茶罗，整个东南西北四方四隅等所有供堆如何安放、分别代表什么，都讲得非常清楚。平时修行，先修一遍或三遍三十七堆曼茶罗，然后用麦彭仁波切的三身曼茶罗的偈颂接着修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三身曼茶罗中，化身是七堆，表示东南西北四大部洲，即东胜神洲、南赡部洲、西牛货洲、北俱卢洲，再加上日、月和中央的须弥山；报身五堆，表示五方佛的刹土；法身曼茶罗，只用一堆表示就可以。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宁提派和其他宗派里面供曼茶的仪轨比较多，而这个三身曼茶罗仪轨非常方便。偈颂念完，接着念一遍供曼茶罗的咒语，也有每念一百遍偈颂时念一遍咒语的做法，但最好是偈颂和咒语一起念。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79297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800"/>
              <a:buFont typeface="Microsoft Yahei"/>
              <a:buNone/>
            </a:pPr>
            <a:r>
              <a:rPr lang="zh-CN" sz="280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4、</a:t>
            </a: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修行人广作忏悔有何必要？为什么说修金刚萨埵是最好的忏罪方法？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475615" y="1402080"/>
            <a:ext cx="10518140" cy="516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一、修行人广作忏悔有何必要？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有些人修行不好，是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因为业力非常深重，如来藏光明的明镜被自性罪和佛制罪等各种障碍的垢染所遮蔽，这样一来，就无法如理如实地现前自心的本来面目。</a:t>
            </a:r>
            <a:endParaRPr sz="2200" b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在没有皈依佛门之前，大多数人不但即生中造了这么多业，而且无始以来在轮回中，造下了无数弥天大罪。如果临死之前没有好好忏悔，不要说成就，死后很可能堕入三恶趣中。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我们的修行不能停留在口头上，而要在实际行动中变成一个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清净的修行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人。因此，一定要学会通过忏悔来净化自相续，这很重要！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二、为什么说修金刚萨埵是最好的忏罪方法？</a:t>
            </a:r>
            <a:endParaRPr sz="2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诸佛菩萨在本体上一味一体，都具足圆满的断证功德，但由于他们在因地的发愿不同，因此我们祈祷时显现的作用也有所不同。续部当中说，金刚萨埵在因地未成佛时发愿：“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凡闻我名号、凡观想我、凡念诵我心咒的众生，无始以来之罪业悉得清净，若不能者，我不取正觉。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”后来他实现了愿望，已经成佛，圆满了一切功德。所以，在忏悔方面，金刚萨埵有不共的威力，跟其他任何佛菩萨的名号咒语不同。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34" name="Google Shape;234;p34"/>
          <p:cNvSpPr txBox="1"/>
          <p:nvPr/>
        </p:nvSpPr>
        <p:spPr>
          <a:xfrm>
            <a:off x="907415" y="2010410"/>
            <a:ext cx="9268460" cy="41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一、金刚萨埵修法之前行——观想金刚萨埵佛尊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从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空性</a:t>
            </a:r>
            <a:r>
              <a:rPr lang="zh-CN" sz="22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当中，在自己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头顶</a:t>
            </a:r>
            <a:r>
              <a:rPr lang="zh-CN" sz="22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月轮</a:t>
            </a:r>
            <a:r>
              <a:rPr lang="zh-CN" sz="22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上面，观想一个“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吽</a:t>
            </a:r>
            <a:r>
              <a:rPr lang="zh-CN" sz="22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（）”字，然后“吽（）”字变成金刚萨埵，身色为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洁白的月色</a:t>
            </a:r>
            <a:r>
              <a:rPr lang="zh-CN" sz="22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金刚萨埵的法器是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金刚杵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和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金刚铃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，金刚萨埵的形象有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单身像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和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双身像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千万不能以不清净的贪念把双身像观想为世间男女的欲望，实际上它代表清净的阴和阳、大悲和智慧、显现和空性，是这样的一种表法。世间万法都有现和空、阴和阳两面，为了断除很多人相续中以贪心为主的一切烦恼，而如此显现，这对利根者来讲，极易认识烦恼的本性，也就是烦恼即菩提的道理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观想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现空无别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的金刚萨埵佛尊在虚空当中，全身由圆满的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报身服饰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所严饰。《前行》中介绍了十三种报身服饰。金刚萨埵佛尊是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报身像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，结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金刚跏趺坐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，观在自己的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头顶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 </a:t>
            </a:r>
            <a:endParaRPr/>
          </a:p>
        </p:txBody>
      </p:sp>
      <p:pic>
        <p:nvPicPr>
          <p:cNvPr id="235" name="Google Shape;235;p34" descr="QQ截图20171210161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0865" y="2270125"/>
            <a:ext cx="16256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 descr="QQ截图20171210161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9425" y="2714625"/>
            <a:ext cx="16256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577850" y="307340"/>
            <a:ext cx="10111105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</a:t>
            </a:r>
            <a:r>
              <a:rPr lang="zh-CN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/>
          </a:p>
        </p:txBody>
      </p:sp>
      <p:pic>
        <p:nvPicPr>
          <p:cNvPr id="242" name="Google Shape;242;p35" descr="QQ截图201712101612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955" y="1372235"/>
            <a:ext cx="6050915" cy="516763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669290" y="1768475"/>
            <a:ext cx="3554730" cy="41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一、金刚萨埵修法之前行——观想金刚萨埵佛尊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（1）冕旒     （2）肩披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（3）飘带     （4）腰带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（5）裙子     （6）头饰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（7）耳环     （8）项链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（9）臂钏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（10）长璎珞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（11）手镯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（12）短璎珞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（13）足镯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49" name="Google Shape;249;p36"/>
          <p:cNvSpPr txBox="1"/>
          <p:nvPr/>
        </p:nvSpPr>
        <p:spPr>
          <a:xfrm>
            <a:off x="466090" y="2040890"/>
            <a:ext cx="5915025" cy="41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二、正行——观修百字明及降下甘露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观修百字明    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接着，在金刚萨埵的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心间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观想一个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极其微小的月轮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，在月轮的上面有一个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纤细如毛发般的“吽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（）”字。一般来说，如果生起次第观想得很细致，说明心能专注。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“吽（）”字周围旋绕着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百字明咒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然后开始念诵百字明。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修百字明时，最好前面放置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金刚萨埵的佛像或者唐卡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，就像我们修曼茶罗时，前面放所修曼茶罗，还可以放其他唐卡和佛像，这些不会冲突。 </a:t>
            </a:r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115" y="1844675"/>
            <a:ext cx="4324350" cy="43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6" descr="QQ截图20171210161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04645" y="3369310"/>
            <a:ext cx="154940" cy="42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6" descr="QQ截图20171210161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3075" y="4065270"/>
            <a:ext cx="151130" cy="414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58" name="Google Shape;258;p37"/>
          <p:cNvSpPr txBox="1"/>
          <p:nvPr/>
        </p:nvSpPr>
        <p:spPr>
          <a:xfrm>
            <a:off x="1304290" y="2040890"/>
            <a:ext cx="8566785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二、正行——观修百字明及降下甘露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观想降下甘露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接下来观想百字明降下甘露，自己身上无始以来贪嗔痴所造的所有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罪业，全部变成脓血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等非常不干净的液体和各种虫类，被甘露冲洗后，沿着自己的身体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流入地下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此时，观想自己所有的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冤亲债主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在地下一直满心盼望，张着口、伸着手、张着爪在等待，自己身上所有不干净的东西全部都流向他们。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他们得到之后心满意足，从而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化解了宿怨、偿清了业债、清净了罪障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64" name="Google Shape;264;p38"/>
          <p:cNvSpPr txBox="1"/>
          <p:nvPr/>
        </p:nvSpPr>
        <p:spPr>
          <a:xfrm>
            <a:off x="1129030" y="1873250"/>
            <a:ext cx="8841105" cy="48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三、后行——结座、化光融入、回向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结座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念完百字明，结座的时候念诵：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怙主！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我以无知痴     违越失誓言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祈愿师怙救     主尊金刚持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大悲本性尊     众主我皈依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怙主，我因无明愚痴，违越了很多密宗的誓言和显宗的戒律，祈愿金刚萨埵怙主您，救护我们这些众生。主尊金刚萨埵，您是一切大悲和一切诸佛菩萨的本体，是所有众生的怙主，我从今天开始皈依您。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70" name="Google Shape;270;p39"/>
          <p:cNvSpPr txBox="1"/>
          <p:nvPr/>
        </p:nvSpPr>
        <p:spPr>
          <a:xfrm>
            <a:off x="359410" y="1659890"/>
            <a:ext cx="10685780" cy="48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三、后行——结座、化光融入、回向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结座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我与一切有情发露忏悔所失坏之一切身语意根本、支分誓言，祈愿令所有业障、堕罪垢染悉皆清净。以此祈祷而观想金刚萨埵亲言赐予“善男子，汝所失坏之一切誓言皆已清净。”后融入自身，自己与一切有情变成金刚萨埵身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这样皈依以后，我与一切众生发露忏悔所失坏的一切身语意根本和支分的誓言，祈愿所有罪障、堕罪、垢染全部得以清净，以此祈祷，观想金刚萨埵非常欢喜悦意地给我开许。也就是说，因为刚才一直降下甘露冲洗身体，使得自己的罪业都得以清净了，然后一心祈祷金刚萨埵垂念，此时自己心里观想金刚萨埵告诉自己：“善男子，你所失坏的这些罪业全部都得以清净了。”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说完以后，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上面的金刚萨埵就融入自己，自己变成金刚萨埵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《前行》中讲，最后降下的白色甘露充满自己的三脉四轮，身体好像变成一个白色的牛奶瓶一样。因为金刚萨埵降下甘露冲洗，我的罪业全部都清净了，一点也没有了。最后金刚萨埵佛尊化光融入自己的身体，自己也变成金刚萨埵身，跟金刚萨埵一模一样。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76" name="Google Shape;276;p40"/>
          <p:cNvSpPr txBox="1"/>
          <p:nvPr/>
        </p:nvSpPr>
        <p:spPr>
          <a:xfrm>
            <a:off x="359410" y="1619885"/>
            <a:ext cx="8428355" cy="313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三、后行——结座、化光融入、回向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结座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自己心间“嗡班匝萨埵吽（右图）”的咒轮发出五种不同的光，一直照射到十方清净刹土，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供养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十方诸佛菩萨和护法神，佛菩萨非常欢喜，他们的智慧、悉地全部以光的方式融入自己的身体。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再观想心间的六字真言发出无量无边的光，照射到六道众生和三千大千世界的所有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众生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，光所接触到的众生全部变成和自己一样的金刚萨埵。 </a:t>
            </a:r>
            <a:endParaRPr sz="20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然后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念金刚萨埵心咒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 </a:t>
            </a:r>
            <a:endParaRPr/>
          </a:p>
        </p:txBody>
      </p:sp>
      <p:pic>
        <p:nvPicPr>
          <p:cNvPr id="277" name="Google Shape;27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9963" y="3136265"/>
            <a:ext cx="2609215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 txBox="1"/>
          <p:nvPr/>
        </p:nvSpPr>
        <p:spPr>
          <a:xfrm>
            <a:off x="359410" y="4875530"/>
            <a:ext cx="11361420" cy="17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以上这些观想很重要。《现观庄严论》中讲到“圆满、清净、成熟”，其中“清净”是指我和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众生本来都是清净的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就像《维摩诘经》中所讲的一样，但因为无明，众生还没有通达本性。现在通过这种修法，我们认识到世界是本来清净的。所以，生起次第中有很多甚深的道理，一切本来都是清净的，只是我们不知道而已，现在通过这种方法来苏醒本性，最后完全回归到本来面目中去。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284" name="Google Shape;284;p41"/>
          <p:cNvSpPr txBox="1"/>
          <p:nvPr/>
        </p:nvSpPr>
        <p:spPr>
          <a:xfrm>
            <a:off x="525780" y="1644650"/>
            <a:ext cx="10744835" cy="48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三、后行——结座、化光融入、回向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化光融入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念金刚萨埵心咒时，观想自己变成金刚萨埵，所有的众生也已经清净，全部变成和我一样的金刚萨埵，之后所有的金刚萨埵化光融入自己。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自己这个金刚萨埵的身体，也慢慢从边缘逐渐化光融入心间“嗡(   )”字中，然后依次融入“吽（ ）”字，之后“吽（ ）”字从下至上慢慢融入： 次第融入：“嗡(   )”融入“班扎(     )”、“班扎(     )”融入于“萨(   )”、“萨(   )”融于“埵(   )”、“埵(   )”融入“吽(   )”字的“雅布杰(   )”、“雅布杰(    )”融入“小阿(   )”、“小阿(   )”融入“哈(   )”、“哈(   )   ”融入头部的日月明点(   )中，到“那达 (   )”之间次第融入。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最后剩下一个圆圈“（ ）” 那达，接着“那达(   )”也融入虚空中。就这样在无缘离戏的境界中稍许放松而入定。 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285" name="Google Shape;285;p41" descr="QQ截图201712101640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36685" y="3325495"/>
            <a:ext cx="230505" cy="38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 descr="QQ截图20171210161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8885" y="3592830"/>
            <a:ext cx="16510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 descr="QQ截图20171210161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9685" y="3679825"/>
            <a:ext cx="14859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1" descr="QQ截图201712101640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3405" y="3715385"/>
            <a:ext cx="215900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1" descr="班扎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9950" y="4044315"/>
            <a:ext cx="36893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1" descr="班扎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67175" y="4044315"/>
            <a:ext cx="36893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1" descr="萨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39405" y="4080510"/>
            <a:ext cx="260985" cy="30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1" descr="萨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74765" y="4080510"/>
            <a:ext cx="260985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1" descr="埵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762490" y="3957320"/>
            <a:ext cx="203200" cy="424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1" descr="埵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78890" y="4342765"/>
            <a:ext cx="161925" cy="3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1" descr="QQ截图201712101615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4520" y="4286885"/>
            <a:ext cx="165100" cy="451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1" descr="雅布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61635" y="4381500"/>
            <a:ext cx="334645" cy="23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 descr="雅布杰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04760" y="4445635"/>
            <a:ext cx="334645" cy="236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1" descr="小阿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762490" y="4440555"/>
            <a:ext cx="236220" cy="23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1" descr="小阿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53210" y="4784725"/>
            <a:ext cx="236220" cy="236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1" descr="哈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17570" y="4720590"/>
            <a:ext cx="190500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 descr="哈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09185" y="4719955"/>
            <a:ext cx="190500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1" descr="日月明点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402320" y="4738370"/>
            <a:ext cx="264160" cy="283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1" descr="QQ截图2017121016415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81005" y="4738370"/>
            <a:ext cx="186055" cy="34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1" descr="QQ截图2017121016415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81120" y="5688330"/>
            <a:ext cx="201930" cy="37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1" descr="QQ截图2017121016415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19925" y="5688330"/>
            <a:ext cx="201930" cy="37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4005" y="243205"/>
            <a:ext cx="2237105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0915" y="248285"/>
            <a:ext cx="2322830" cy="3147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45755" y="248285"/>
            <a:ext cx="2410460" cy="314769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/>
          <p:nvPr/>
        </p:nvSpPr>
        <p:spPr>
          <a:xfrm>
            <a:off x="572770" y="3550920"/>
            <a:ext cx="10783570" cy="312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r>
              <a:rPr lang="zh-CN" sz="2200" b="1" i="0" u="none" strike="noStrike" cap="none">
                <a:solidFill>
                  <a:srgbClr val="1B4EB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</a:t>
            </a:r>
            <a:r>
              <a:rPr lang="zh-CN" sz="2200" b="1" i="0" u="none" strike="noStrike" cap="none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顶礼本师释迦牟尼佛！      顶礼文殊智慧勇识！      顶礼传承大恩上师！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EC67A"/>
              </a:buClr>
              <a:buSzPts val="2200"/>
              <a:buFont typeface="Noto Sans Symbols"/>
              <a:buNone/>
            </a:pPr>
            <a:r>
              <a:rPr lang="zh-CN" sz="2200" b="0" i="0" u="none" strike="noStrike" cap="none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无上甚深微妙法  百千万劫难遭遇</a:t>
            </a:r>
            <a:br>
              <a:rPr lang="zh-CN" sz="2200" b="0" i="0" u="none" strike="noStrike" cap="none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CN" sz="2200" b="0" i="0" u="none" strike="noStrike" cap="none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我今见闻得受持  愿解如来真实义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EC67A"/>
              </a:buClr>
              <a:buSzPts val="2200"/>
              <a:buFont typeface="Noto Sans Symbols"/>
              <a:buNone/>
            </a:pPr>
            <a:r>
              <a:rPr lang="zh-CN" sz="2200" b="0" i="0" u="none" strike="noStrike" cap="none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为度化一切众生，请大家发无上殊胜的菩提心！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EC67A"/>
              </a:buClr>
              <a:buSzPts val="2200"/>
              <a:buFont typeface="Noto Sans Symbols"/>
              <a:buNone/>
            </a:pPr>
            <a:r>
              <a:rPr lang="zh-CN" sz="22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具德上师加持入心间 不偏众生普降大法雨</a:t>
            </a:r>
            <a:br>
              <a:rPr lang="zh-CN" sz="22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CN" sz="22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三学之藏索朗达吉尊 祈请身寿不变久住世</a:t>
            </a:r>
            <a:br>
              <a:rPr lang="zh-CN" sz="22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CN" sz="2200" b="1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愿以发心皓月之光明 五浊黑暗消于法界中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>
            <a:spLocks noGrp="1"/>
          </p:cNvSpPr>
          <p:nvPr>
            <p:ph type="title"/>
          </p:nvPr>
        </p:nvSpPr>
        <p:spPr>
          <a:xfrm>
            <a:off x="679450" y="494665"/>
            <a:ext cx="9496425" cy="100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5、请描述：金刚萨埵修法之前行——观想金刚萨埵佛尊；正行——观修百字明及降下甘露；后行——结座、化光融入、回向。 </a:t>
            </a:r>
            <a:endParaRPr sz="2800"/>
          </a:p>
        </p:txBody>
      </p:sp>
      <p:sp>
        <p:nvSpPr>
          <p:cNvPr id="311" name="Google Shape;311;p42"/>
          <p:cNvSpPr txBox="1"/>
          <p:nvPr/>
        </p:nvSpPr>
        <p:spPr>
          <a:xfrm>
            <a:off x="1059815" y="2040890"/>
            <a:ext cx="9634855" cy="41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三、后行——结座、化光融入、回向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回向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愿我速以此善根      成就金刚萨埵尊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芸芸众生无一余      悉皆安置彼果位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最后回向，以我们修金刚萨埵的善根，愿所有的众生都变成金刚萨埵，获得清净的果位。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祈愿我与诸有情      失坏誓言皆清净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从今乃至菩提果      三昧耶戒悉清净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但愿我和所有众生失毁的誓言都得以清净，以这种方式来发愿回向。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721995" y="394335"/>
            <a:ext cx="9980295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8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6、请分别解释四对治力。为什么说咒语与本尊是无二无别的？ </a:t>
            </a:r>
            <a:endParaRPr sz="2800"/>
          </a:p>
        </p:txBody>
      </p:sp>
      <p:sp>
        <p:nvSpPr>
          <p:cNvPr id="323" name="Google Shape;323;p44"/>
          <p:cNvSpPr txBox="1"/>
          <p:nvPr/>
        </p:nvSpPr>
        <p:spPr>
          <a:xfrm>
            <a:off x="721995" y="1527810"/>
            <a:ext cx="10103485" cy="48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一、请分别解释四对治力： </a:t>
            </a: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1、所依对治力 </a:t>
            </a: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也叫依止对治力。在上师、佛、本尊或者三宝所依、金刚道友面前都可以忏悔，这就是所依对治力。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2、破恶对治力 </a:t>
            </a: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也叫厌患对治力，是对我们以前所造之业深恶痛绝，非常后悔。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四个对治力中破恶对治力很重要，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如果没有后悔心，罪业不能清净。 </a:t>
            </a:r>
            <a:endParaRPr sz="2200" b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3、恢复对治力 </a:t>
            </a: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也叫返回对治力，对往昔造过的罪业，发誓从今以后绝不再造。 </a:t>
            </a:r>
            <a:endParaRPr sz="2200" b="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4、现行对治力 </a:t>
            </a: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通过祈祷金刚萨埵，金刚萨埵的身体降下甘露，我们所有的罪业全部都得以清净，自身变得像水晶般非常透明、清净。在其他一些引导当中，现行对治力也包括念咒语、转坛城等等。转坛城、转佛塔、转神山、闻思等等，通过修持很多善法来净除罪障，这是现行对治力。 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title"/>
          </p:nvPr>
        </p:nvSpPr>
        <p:spPr>
          <a:xfrm>
            <a:off x="721995" y="394335"/>
            <a:ext cx="9980295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8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6、请分别解释四对治力。为什么说咒语与本尊是无二无别的？ </a:t>
            </a:r>
            <a:endParaRPr sz="2800"/>
          </a:p>
        </p:txBody>
      </p:sp>
      <p:sp>
        <p:nvSpPr>
          <p:cNvPr id="329" name="Google Shape;329;p45"/>
          <p:cNvSpPr txBox="1"/>
          <p:nvPr/>
        </p:nvSpPr>
        <p:spPr>
          <a:xfrm>
            <a:off x="462915" y="1543050"/>
            <a:ext cx="10499090" cy="48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二、为什么说咒语与本尊是无二无别的？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我们经常认为金刚萨埵是在虚空中，在我心里显现的形象，而咒语仅仅是一串词语、一种声音而已，除此之外没有什么功用。这种看法完全不合理。 </a:t>
            </a: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《大幻化网•光明藏论》的最后一品“咒语”中讲，我们所念的百字明、金刚萨埵心咒跟本尊是无二无别的。也就是说，口里念的“嗡班匝萨埵吽”就是金刚萨埵佛尊，这是密法里面的一个甚深窍诀。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真正的咒语，当我们看到咒语的文字“嗡班匝萨埵吽”，以及我们耳边听到这个咒语的声音，乃至自己念诵时嘴里发出的声音，都跟金刚萨埵完全无二无别、一味一体。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所以，我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念诵了十万遍咒语，相当于金刚萨埵的加持和力量在我的身上反反复复地发挥了十万次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这样，我相续中智慧的力量依靠金刚萨埵的加持不断地被发挥出来。就像一件事情我做了无数次，那么它的反面力量自然而然会薄弱。所以，如果以前修过生起次第，懂得咒语和本尊无二无别的窍诀，一定要把咒语看成真正的金刚萨埵来念诵，这样一来罪业很容易清净。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255" y="2028825"/>
            <a:ext cx="6190615" cy="412369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6"/>
          <p:cNvSpPr/>
          <p:nvPr/>
        </p:nvSpPr>
        <p:spPr>
          <a:xfrm>
            <a:off x="4785360" y="1133475"/>
            <a:ext cx="6736080" cy="4904105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所南德义檀嘉热巴涅    此福已得一切智</a:t>
            </a:r>
            <a:b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托内尼波札南潘协将    摧伏一切过患敌</a:t>
            </a:r>
            <a:b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杰嘎纳齐瓦隆彻巴耶    生老病死犹波涛</a:t>
            </a:r>
            <a:b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</a:b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哲波措利卓瓦卓瓦效    愿度有海诸有情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文殊师利勇猛智  普贤慧行亦复然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我今回向诸善根  随彼一切常修学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三世诸佛所称叹  如是最胜诸大愿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我今回向诸善根  为得普贤殊胜行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生生世世不离师  恒时享用盛法乐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200"/>
              <a:buFont typeface="Microsoft Yahei"/>
              <a:buNone/>
            </a:pPr>
            <a:r>
              <a:rPr lang="zh-CN" sz="22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圆满地道功德已  唯愿速得金刚持</a:t>
            </a:r>
            <a:endParaRPr/>
          </a:p>
        </p:txBody>
      </p:sp>
      <p:sp>
        <p:nvSpPr>
          <p:cNvPr id="336" name="Google Shape;336;p46"/>
          <p:cNvSpPr/>
          <p:nvPr/>
        </p:nvSpPr>
        <p:spPr>
          <a:xfrm>
            <a:off x="1034415" y="532130"/>
            <a:ext cx="3082290" cy="87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4800"/>
              <a:buFont typeface="Arial"/>
              <a:buNone/>
            </a:pPr>
            <a:r>
              <a:rPr lang="zh-CN" sz="4800" b="1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 向 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/>
        </p:nvSpPr>
        <p:spPr>
          <a:xfrm>
            <a:off x="838200" y="1923415"/>
            <a:ext cx="9608820" cy="421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400"/>
              <a:buFont typeface="Arial"/>
              <a:buAutoNum type="arabicPeriod"/>
            </a:pPr>
            <a:r>
              <a:rPr lang="zh-CN" sz="2400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修行人为什么要积资净障？加行的不共加持力体现在何处？何为曼茶罗？修曼茶罗的必要是什么？ </a:t>
            </a:r>
            <a:endParaRPr sz="2400" dirty="0">
              <a:solidFill>
                <a:schemeClr val="dk1"/>
              </a:solidFill>
              <a:latin typeface="Microsoft Yahei"/>
              <a:ea typeface="Microsoft Yahei"/>
              <a:cs typeface="Microsoft Yahe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zh-CN" sz="24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请分别解释所修曼茶罗、所供曼茶罗。供曼茶罗时，佛台上应如何摆放？曼茶盘的材质和供曼茶的供品可以用哪些？为何要反复擦拭基盘？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zh-CN" sz="24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请解释供三身曼茶罗偈颂的含义。为什么说麦彭仁波切造的三身曼茶罗仪轨简便易行？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zh-CN" sz="24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修行人广作忏悔有何必要？为什么说修金刚萨埵是最好的忏罪方法？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zh-CN" sz="24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请描述：金刚萨埵修法之前行——观想金刚萨埵佛尊；正行——观修百字明及降下甘露；后行——结座、化光融入、回向。 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zh-CN" sz="24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请分别解释四对治力。为什么说咒语与本尊是无二无别的？</a:t>
            </a:r>
            <a:r>
              <a:rPr lang="zh-CN" sz="2800" b="0" i="0" u="none" strike="noStrike" cap="none" dirty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838200" y="596900"/>
            <a:ext cx="9860915" cy="94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3600"/>
              <a:buFont typeface="Microsoft Yahei"/>
              <a:buNone/>
            </a:pPr>
            <a:r>
              <a:rPr lang="zh-CN" sz="360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《开显解脱道略释第3课》 思考题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3775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8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1、修行人为什么要积资净障？加行的不共加持力体现在何处？何为曼茶罗？修曼茶罗的必要是什么？ </a:t>
            </a:r>
            <a:endParaRPr sz="2800"/>
          </a:p>
        </p:txBody>
      </p:sp>
      <p:sp>
        <p:nvSpPr>
          <p:cNvPr id="161" name="Google Shape;161;p22"/>
          <p:cNvSpPr txBox="1"/>
          <p:nvPr/>
        </p:nvSpPr>
        <p:spPr>
          <a:xfrm>
            <a:off x="445770" y="1754505"/>
            <a:ext cx="10911205" cy="516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一、修行人为什么要积资净障？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因为这对每个修行人来讲非常重要。现在很多人修行修不动，</a:t>
            </a:r>
            <a:r>
              <a:rPr lang="zh-CN" sz="22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原因有两个：一是福报太浅，如果没有积累过资粮，修行不一定成功；二是业力深重，这样一来，修行也难以成功，因为如来藏的光明已经被业障的浓云所覆盖，很难修下去。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二、加行不共加持力体现在何处？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修不修加行，对自相续的改变是完全不同的。</a:t>
            </a:r>
            <a:r>
              <a:rPr lang="zh-CN" sz="22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修了加行，自相续会发生很大的改变，这就是传承上师和加行法的加持力。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“加持力”是一种无形的能量、力量，五十万加行的加持力，从来没有修过的人根本不知道。</a:t>
            </a:r>
            <a:r>
              <a:rPr lang="zh-CN" sz="2200" b="1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如果你已经修完了加行，再观察自己的心态，和修加行之前是截然不同的。因为你已经得到了传承上师、本尊、空行、护法的加持力</a:t>
            </a:r>
            <a:r>
              <a:rPr lang="zh-CN" sz="22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。如果你在修行过程中，以虔诚的信心经常祈祷、供养、积累资粮，久而久之，你的心态会完全改变，而且这种改变是永久性的，这就是获得了“加持力”。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93775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ts val="28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1、修行人为什么要积资净障？加行的不共加持力体现在何处？何为曼茶罗？修曼茶罗的必要是什么？ </a:t>
            </a:r>
            <a:endParaRPr sz="2800"/>
          </a:p>
        </p:txBody>
      </p:sp>
      <p:sp>
        <p:nvSpPr>
          <p:cNvPr id="167" name="Google Shape;167;p23"/>
          <p:cNvSpPr txBox="1"/>
          <p:nvPr/>
        </p:nvSpPr>
        <p:spPr>
          <a:xfrm>
            <a:off x="838200" y="2014855"/>
            <a:ext cx="9610725" cy="4154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三、何为曼茶罗？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“曼茶罗”是梵语，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坛城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的意思，也有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世界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的意思，即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器世界和有情世界的总和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，也可以解释为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宇宙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四、修曼茶罗的必要是什么？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修曼茶罗是为了积累资粮。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《前行》中说：“当知胜义俱生智，唯依积资净障力，具证上师之加持，依止他法诚愚痴。”</a:t>
            </a:r>
            <a:r>
              <a:rPr lang="zh-C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，胜义俱生智慧就是胜义谛的空性见，要让它在我们的相续当中产生，唯有三种方法：</a:t>
            </a:r>
            <a:r>
              <a:rPr lang="zh-CN"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积累资粮、净除罪障、上师加持。依靠这三种途径可以证悟空性，除此之外的其他方法都无法做到。</a:t>
            </a:r>
            <a:r>
              <a:rPr lang="zh-C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换句话说，虔诚地积累资粮、忏除罪障、祈祷上师，通过这三种方法一定能获得证悟。 </a:t>
            </a:r>
            <a:endParaRPr sz="2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448310" y="365125"/>
            <a:ext cx="1051560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2、</a:t>
            </a: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请分别解释所修曼茶罗、所供曼茶罗。供曼茶罗时，佛台上应如何摆放？曼茶盘的材质和供曼茶的供品可以用哪些？为何要反复擦拭基盘？ 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48310" y="1598930"/>
            <a:ext cx="10593070" cy="44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一、所修曼茶罗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我们平时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把所修曼茶罗观想为三身刹土。所修曼茶盘放在佛台上，最下面的是底座，第一层代表化身世界，第二层代表报身世界，第三层代表法身世界。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曼茶罗的三层，表示法报化三身，分别观想为法身普贤王如来、报身金刚持如来、化身喜金刚（或是以金刚萨埵为主的十方诸佛菩萨），作为所供曼茶罗的对境。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二、所供曼茶罗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通过心里观想，把整个三千大千世界的有主物、无主物（作为）供品全部供养十方诸佛菩萨。这是一种意幻供养，跟真实供养的功德没有什么差别。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u="sng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u="sng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此处要注意：所修曼茶罗是摆放在供台上的，所供曼茶罗是我们手里拿着修的。</a:t>
            </a:r>
            <a:endParaRPr sz="2200" u="sng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448310" y="365125"/>
            <a:ext cx="1051560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2、</a:t>
            </a: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请分别解释所修曼茶罗、所供曼茶罗。供曼茶罗时，佛台上应如何摆放？曼茶盘的材质和供曼茶的供品可以用哪些？为何要反复擦拭基盘？ 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563880" y="1791335"/>
            <a:ext cx="5370195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三、供曼茶罗时，佛台上应如何摆放？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前面的佛台最好有三层：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最上面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一层放佛经、佛塔和佛像，这叫三宝所依；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中间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一层放所修曼茶罗；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下面</a:t>
            </a: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第三层一般放五供，就是食子、花、水、灯、香。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修供曼茶的时候，佛堂里面除了供养佛像、唐卡等三宝所依之外，最好再供一个所修曼茶罗，平时不用撤。也就是说，在刚开始修供曼茶加行时，先用三十七堆的仪轨供一个曼茶罗，然后供在佛台上，不用 每天换。这个所修曼茶罗，是供养的对境，也是我们要修持的法报化三身的器世界和有情世界。 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3180" y="1791335"/>
            <a:ext cx="4672330" cy="44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48310" y="365125"/>
            <a:ext cx="10515600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2、</a:t>
            </a: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请分别解释所修曼茶罗、所供曼茶罗。供曼茶罗时，佛台上应如何摆放？曼茶盘的材质和供曼茶的供品可以用哪些？为何要反复擦拭基盘？ 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939800" y="1704340"/>
            <a:ext cx="9821545" cy="483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四、曼茶盘的材质和供曼茶的供品可以用哪些？</a:t>
            </a:r>
            <a:endParaRPr sz="2200" b="1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·材质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曼茶罗的材质，上等是黄金、白银，中等是黄铜、红铜、铁等。如果条件实在不具足，华智仁波切在《前行》里讲，用石板、木块也可以。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·供品 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供曼茶的宝石，上等用金银玛瑙珊瑚珍珠等七宝；中等用五谷粮食，青稞、麦子、大米等等；如果实在没有，也可以用细沙。如果自己明明有，却舍不得供，这是不行的。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五、为何要反复擦拭基盘？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   前辈高僧大德，手腕磨破以后，用手的侧面或者背面来磨。为什么要这样磨？并不是曼茶罗上面有不干净的东西，也不是诸佛菩萨有什么需要被清净的，而是</a:t>
            </a: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表示我们心相续中的烦恼尘垢需要通过擦拭的方式来净除</a:t>
            </a:r>
            <a:r>
              <a:rPr lang="zh-CN" sz="2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。因此，供曼茶，既是很好的忏悔方法，也是积累资粮的方便法。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850755" cy="1036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A8322"/>
              </a:buClr>
              <a:buSzPct val="100000"/>
              <a:buFont typeface="Microsoft Yahei"/>
              <a:buNone/>
            </a:pPr>
            <a:r>
              <a:rPr lang="zh-CN" sz="2800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3、请解释供三身曼茶罗偈颂的含义。为什么说麦彭仁波切造的三身曼茶罗仪轨简便易行？</a:t>
            </a:r>
            <a:r>
              <a:rPr lang="zh-CN" b="0">
                <a:solidFill>
                  <a:srgbClr val="7A832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22580" y="1753235"/>
            <a:ext cx="10366375" cy="4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一、供三身曼茶罗偈颂的含义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2200" b="1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“嗡啊吽”：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分别表示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对法报化三身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的一种呼唤。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“法界等性法身刹”：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法界是一切万法的本性，是等净无二，是大空性，这叫法身刹土。每个众生的本来面目——如来藏就是法身。我们证悟无二智慧的本体，也叫法身刹，虽名为刹土，但和刹土的主人从未分开。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“自现五部报身刹”：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指在一切菩萨面前所显现的五方佛刹土，叫做报身刹土。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“遍空化身刹庄严”：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“遍空”是指犹如虚空遍于每一个角落，化身世界也如此无余周遍。遍虚空界的所有化身刹无比庄严，就像释迦牟尼佛刹土的庄严一样。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“普贤大乐供云献”：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外面世界的所有物质、珍宝等，全部以普贤大乐云供的方式供养诸佛菩萨。“普贤大乐云供”，就是观想从自己的心间发出五种光，每一光端都有普贤菩萨，每一普贤菩萨心间又幻化出无量供养天女，呈现无数供品，供养十方诸佛菩萨。以这种观想方式来供养。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200" b="1">
                <a:solidFill>
                  <a:srgbClr val="000000"/>
                </a:solidFill>
                <a:latin typeface="SimSun"/>
                <a:ea typeface="SimSun"/>
                <a:cs typeface="SimSun"/>
                <a:sym typeface="SimSun"/>
              </a:rPr>
              <a:t>·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然后念一遍咒语：</a:t>
            </a:r>
            <a:r>
              <a:rPr lang="zh-CN" sz="2200" b="1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“嗡    那曼扎勃匝梅嘎萨莫扎，萨帕    那萨玛耶啊吽”</a:t>
            </a:r>
            <a:r>
              <a:rPr lang="zh-CN" sz="2200" b="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。 </a:t>
            </a:r>
            <a:endParaRPr sz="2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rgbClr val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6613</Words>
  <Application>Microsoft Office PowerPoint</Application>
  <PresentationFormat>Widescreen</PresentationFormat>
  <Paragraphs>172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Microsoft Yahei</vt:lpstr>
      <vt:lpstr>Noto Sans Symbols</vt:lpstr>
      <vt:lpstr>宋体</vt:lpstr>
      <vt:lpstr>宋体</vt:lpstr>
      <vt:lpstr>微软雅黑</vt:lpstr>
      <vt:lpstr>Arial</vt:lpstr>
      <vt:lpstr>A000120140530A99PPBG</vt:lpstr>
      <vt:lpstr>PowerPoint Presentation</vt:lpstr>
      <vt:lpstr>PowerPoint Presentation</vt:lpstr>
      <vt:lpstr>《开显解脱道略释第3课》 思考题</vt:lpstr>
      <vt:lpstr>1、修行人为什么要积资净障？加行的不共加持力体现在何处？何为曼茶罗？修曼茶罗的必要是什么？ </vt:lpstr>
      <vt:lpstr>1、修行人为什么要积资净障？加行的不共加持力体现在何处？何为曼茶罗？修曼茶罗的必要是什么？ </vt:lpstr>
      <vt:lpstr>2、请分别解释所修曼茶罗、所供曼茶罗。供曼茶罗时，佛台上应如何摆放？曼茶盘的材质和供曼茶的供品可以用哪些？为何要反复擦拭基盘？ </vt:lpstr>
      <vt:lpstr>2、请分别解释所修曼茶罗、所供曼茶罗。供曼茶罗时，佛台上应如何摆放？曼茶盘的材质和供曼茶的供品可以用哪些？为何要反复擦拭基盘？ </vt:lpstr>
      <vt:lpstr>2、请分别解释所修曼茶罗、所供曼茶罗。供曼茶罗时，佛台上应如何摆放？曼茶盘的材质和供曼茶的供品可以用哪些？为何要反复擦拭基盘？ </vt:lpstr>
      <vt:lpstr>3、请解释供三身曼茶罗偈颂的含义。为什么说麦彭仁波切造的三身曼茶罗仪轨简便易行？ </vt:lpstr>
      <vt:lpstr>3、请解释供三身曼茶罗偈颂的含义。为什么说麦彭仁波切造的三身曼茶罗仪轨简便易行？ </vt:lpstr>
      <vt:lpstr>4、修行人广作忏悔有何必要？为什么说修金刚萨埵是最好的忏罪方法？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5、请描述：金刚萨埵修法之前行——观想金刚萨埵佛尊；正行——观修百字明及降下甘露；后行——结座、化光融入、回向。 </vt:lpstr>
      <vt:lpstr>6、请分别解释四对治力。为什么说咒语与本尊是无二无别的？ </vt:lpstr>
      <vt:lpstr>6、请分别解释四对治力。为什么说咒语与本尊是无二无别的？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 Tiffany</dc:creator>
  <cp:lastModifiedBy>Microsoft account</cp:lastModifiedBy>
  <cp:revision>1</cp:revision>
  <dcterms:created xsi:type="dcterms:W3CDTF">2017-02-10T01:07:00Z</dcterms:created>
  <dcterms:modified xsi:type="dcterms:W3CDTF">2025-03-18T21:37:45Z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