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673" r:id="rId5"/>
  </p:sldMasterIdLst>
  <p:notesMasterIdLst>
    <p:notesMasterId r:id="rId30"/>
  </p:notesMasterIdLst>
  <p:sldIdLst>
    <p:sldId id="257" r:id="rId6"/>
    <p:sldId id="275" r:id="rId7"/>
    <p:sldId id="355" r:id="rId8"/>
    <p:sldId id="270" r:id="rId9"/>
    <p:sldId id="378" r:id="rId10"/>
    <p:sldId id="326" r:id="rId11"/>
    <p:sldId id="327" r:id="rId12"/>
    <p:sldId id="334" r:id="rId13"/>
    <p:sldId id="356" r:id="rId14"/>
    <p:sldId id="352" r:id="rId15"/>
    <p:sldId id="357" r:id="rId16"/>
    <p:sldId id="353" r:id="rId17"/>
    <p:sldId id="358" r:id="rId18"/>
    <p:sldId id="336" r:id="rId19"/>
    <p:sldId id="337" r:id="rId20"/>
    <p:sldId id="362" r:id="rId21"/>
    <p:sldId id="364" r:id="rId22"/>
    <p:sldId id="365" r:id="rId23"/>
    <p:sldId id="368" r:id="rId24"/>
    <p:sldId id="379" r:id="rId25"/>
    <p:sldId id="341" r:id="rId26"/>
    <p:sldId id="375" r:id="rId27"/>
    <p:sldId id="377" r:id="rId28"/>
    <p:sldId id="28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84095" autoAdjust="0"/>
  </p:normalViewPr>
  <p:slideViewPr>
    <p:cSldViewPr>
      <p:cViewPr>
        <p:scale>
          <a:sx n="80" d="100"/>
          <a:sy n="80" d="100"/>
        </p:scale>
        <p:origin x="-736" y="-80"/>
      </p:cViewPr>
      <p:guideLst>
        <p:guide orient="horz" pos="2160"/>
        <p:guide pos="2880"/>
      </p:guideLst>
    </p:cSldViewPr>
  </p:slideViewPr>
  <p:notesTextViewPr>
    <p:cViewPr>
      <p:scale>
        <a:sx n="140" d="100"/>
        <a:sy n="140" d="100"/>
      </p:scale>
      <p:origin x="0" y="0"/>
    </p:cViewPr>
  </p:notesTextViewPr>
  <p:sorterViewPr>
    <p:cViewPr>
      <p:scale>
        <a:sx n="163" d="100"/>
        <a:sy n="163"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88246E-42A3-4BBE-A9B8-2ACC6C716811}" type="datetimeFigureOut">
              <a:rPr lang="en-US" smtClean="0"/>
              <a:t>12/7/19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99272E-650B-40B0-AF47-036C7276BA43}" type="slidenum">
              <a:rPr lang="en-US" smtClean="0"/>
              <a:t>‹#›</a:t>
            </a:fld>
            <a:endParaRPr lang="en-US"/>
          </a:p>
        </p:txBody>
      </p:sp>
    </p:spTree>
    <p:extLst>
      <p:ext uri="{BB962C8B-B14F-4D97-AF65-F5344CB8AC3E}">
        <p14:creationId xmlns:p14="http://schemas.microsoft.com/office/powerpoint/2010/main" val="1358572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12/7/19 13:32</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2008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10"/>
          </p:nvPr>
        </p:nvSpPr>
        <p:spPr/>
        <p:txBody>
          <a:bodyPr/>
          <a:lstStyle/>
          <a:p>
            <a:fld id="{C899272E-650B-40B0-AF47-036C7276BA43}" type="slidenum">
              <a:rPr lang="en-US" smtClean="0"/>
              <a:t>24</a:t>
            </a:fld>
            <a:endParaRPr lang="en-US"/>
          </a:p>
        </p:txBody>
      </p:sp>
    </p:spTree>
    <p:extLst>
      <p:ext uri="{BB962C8B-B14F-4D97-AF65-F5344CB8AC3E}">
        <p14:creationId xmlns:p14="http://schemas.microsoft.com/office/powerpoint/2010/main" val="1690298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12/7/19 13:32</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12/7/19 13:32</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2008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99272E-650B-40B0-AF47-036C7276BA43}" type="slidenum">
              <a:rPr lang="en-US" smtClean="0"/>
              <a:t>7</a:t>
            </a:fld>
            <a:endParaRPr lang="en-US"/>
          </a:p>
        </p:txBody>
      </p:sp>
    </p:spTree>
    <p:extLst>
      <p:ext uri="{BB962C8B-B14F-4D97-AF65-F5344CB8AC3E}">
        <p14:creationId xmlns:p14="http://schemas.microsoft.com/office/powerpoint/2010/main" val="4088199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99272E-650B-40B0-AF47-036C7276BA43}" type="slidenum">
              <a:rPr lang="en-US" smtClean="0"/>
              <a:t>10</a:t>
            </a:fld>
            <a:endParaRPr lang="en-US"/>
          </a:p>
        </p:txBody>
      </p:sp>
    </p:spTree>
    <p:extLst>
      <p:ext uri="{BB962C8B-B14F-4D97-AF65-F5344CB8AC3E}">
        <p14:creationId xmlns:p14="http://schemas.microsoft.com/office/powerpoint/2010/main" val="1028660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99272E-650B-40B0-AF47-036C7276BA43}" type="slidenum">
              <a:rPr lang="en-US" smtClean="0"/>
              <a:t>18</a:t>
            </a:fld>
            <a:endParaRPr lang="en-US"/>
          </a:p>
        </p:txBody>
      </p:sp>
    </p:spTree>
    <p:extLst>
      <p:ext uri="{BB962C8B-B14F-4D97-AF65-F5344CB8AC3E}">
        <p14:creationId xmlns:p14="http://schemas.microsoft.com/office/powerpoint/2010/main" val="2018155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99272E-650B-40B0-AF47-036C7276BA43}" type="slidenum">
              <a:rPr lang="en-US" smtClean="0"/>
              <a:t>19</a:t>
            </a:fld>
            <a:endParaRPr lang="en-US"/>
          </a:p>
        </p:txBody>
      </p:sp>
    </p:spTree>
    <p:extLst>
      <p:ext uri="{BB962C8B-B14F-4D97-AF65-F5344CB8AC3E}">
        <p14:creationId xmlns:p14="http://schemas.microsoft.com/office/powerpoint/2010/main" val="3260236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99272E-650B-40B0-AF47-036C7276BA43}" type="slidenum">
              <a:rPr lang="en-US" smtClean="0"/>
              <a:t>20</a:t>
            </a:fld>
            <a:endParaRPr lang="en-US"/>
          </a:p>
        </p:txBody>
      </p:sp>
    </p:spTree>
    <p:extLst>
      <p:ext uri="{BB962C8B-B14F-4D97-AF65-F5344CB8AC3E}">
        <p14:creationId xmlns:p14="http://schemas.microsoft.com/office/powerpoint/2010/main" val="875923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99272E-650B-40B0-AF47-036C7276BA43}" type="slidenum">
              <a:rPr lang="en-US" smtClean="0"/>
              <a:t>23</a:t>
            </a:fld>
            <a:endParaRPr lang="en-US"/>
          </a:p>
        </p:txBody>
      </p:sp>
    </p:spTree>
    <p:extLst>
      <p:ext uri="{BB962C8B-B14F-4D97-AF65-F5344CB8AC3E}">
        <p14:creationId xmlns:p14="http://schemas.microsoft.com/office/powerpoint/2010/main" val="649956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2057400"/>
            <a:ext cx="7681913" cy="1523495"/>
          </a:xfrm>
        </p:spPr>
        <p:txBody>
          <a:bodyPr>
            <a:noAutofit/>
          </a:bodyPr>
          <a:lstStyle>
            <a:lvl1pPr>
              <a:lnSpc>
                <a:spcPct val="90000"/>
              </a:lnSpc>
              <a:defRPr sz="5400"/>
            </a:lvl1pPr>
          </a:lstStyle>
          <a:p>
            <a:r>
              <a:rPr lang="en-US" altLang="zh-CN"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ltLang="zh-CN" smtClean="0"/>
              <a:t>Click to edit Master subtitle style</a:t>
            </a:r>
            <a:endParaRPr lang="en-US" dirty="0"/>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ltLang="zh-CN"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ltLang="zh-CN" smtClean="0"/>
              <a:t>Click to edit Master text styles</a:t>
            </a:r>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Demo, Video etc. &quot;special&quot; slide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20813"/>
            <a:ext cx="8032750" cy="1523494"/>
          </a:xfrm>
        </p:spPr>
        <p:txBody>
          <a:bodyPr anchor="ctr" anchorCtr="0">
            <a:noAutofit/>
          </a:bodyPr>
          <a:lstStyle>
            <a:lvl1pPr>
              <a:lnSpc>
                <a:spcPct val="90000"/>
              </a:lnSpc>
              <a:defRPr sz="5400"/>
            </a:lvl1pPr>
          </a:lstStyle>
          <a:p>
            <a:r>
              <a:rPr lang="en-US" altLang="zh-CN" smtClean="0"/>
              <a:t>Click to edit Master title style</a:t>
            </a:r>
            <a:endParaRPr lang="en-US" dirty="0"/>
          </a:p>
        </p:txBody>
      </p:sp>
      <p:sp>
        <p:nvSpPr>
          <p:cNvPr id="3" name="Subtitle 2"/>
          <p:cNvSpPr>
            <a:spLocks noGrp="1"/>
          </p:cNvSpPr>
          <p:nvPr>
            <p:ph type="subTitle" idx="1"/>
          </p:nvPr>
        </p:nvSpPr>
        <p:spPr>
          <a:xfrm>
            <a:off x="730250" y="3352800"/>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ltLang="zh-CN" smtClean="0"/>
              <a:t>Click to edit Master subtitle style</a:t>
            </a:r>
            <a:endParaRPr lang="en-US" dirty="0"/>
          </a:p>
        </p:txBody>
      </p:sp>
      <p:sp>
        <p:nvSpPr>
          <p:cNvPr id="5" name="Rectangle 4"/>
          <p:cNvSpPr/>
          <p:nvPr userDrawn="1"/>
        </p:nvSpPr>
        <p:spPr bwMode="auto">
          <a:xfrm>
            <a:off x="0" y="5715000"/>
            <a:ext cx="9144000" cy="1141413"/>
          </a:xfrm>
          <a:prstGeom prst="rect">
            <a:avLst/>
          </a:prstGeom>
          <a:gradFill>
            <a:gsLst>
              <a:gs pos="0">
                <a:schemeClr val="accent5">
                  <a:lumMod val="50000"/>
                  <a:alpha val="30000"/>
                </a:schemeClr>
              </a:gs>
              <a:gs pos="100000">
                <a:schemeClr val="accent5">
                  <a:lumMod val="50000"/>
                </a:schemeClr>
              </a:gs>
            </a:gsLst>
          </a:gradFill>
          <a:ln>
            <a:headEnd type="none" w="med" len="med"/>
            <a:tailEnd type="none" w="med" len="med"/>
          </a:ln>
          <a:effectLst/>
          <a:scene3d>
            <a:camera prst="orthographicFront" fov="0">
              <a:rot lat="0" lon="0" rev="0"/>
            </a:camera>
            <a:lightRig rig="glow" dir="t">
              <a:rot lat="0" lon="0" rev="6360000"/>
            </a:lightRig>
          </a:scene3d>
          <a:sp3d prstMaterial="flat">
            <a:bevelT w="0" h="0"/>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7" name="Text Placeholder 6"/>
          <p:cNvSpPr>
            <a:spLocks noGrp="1"/>
          </p:cNvSpPr>
          <p:nvPr>
            <p:ph type="body" sz="quarter" idx="10" hasCustomPrompt="1"/>
          </p:nvPr>
        </p:nvSpPr>
        <p:spPr>
          <a:xfrm>
            <a:off x="1072886" y="4648200"/>
            <a:ext cx="7690114" cy="1073150"/>
          </a:xfrm>
          <a:effectLst>
            <a:reflection blurRad="6350" stA="52000" endA="300" endPos="35000" dir="5400000" sy="-100000" algn="bl" rotWithShape="0"/>
          </a:effectLst>
        </p:spPr>
        <p:txBody>
          <a:bodyPr anchor="t" anchorCtr="0">
            <a:noAutofit/>
            <a:scene3d>
              <a:camera prst="orthographicFront"/>
              <a:lightRig rig="flat" dir="t"/>
            </a:scene3d>
            <a:sp3d extrusionH="88900" contourW="2540">
              <a:bevelT w="38100" h="317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20813"/>
            <a:ext cx="8032750" cy="1523494"/>
          </a:xfrm>
        </p:spPr>
        <p:txBody>
          <a:bodyPr anchor="ctr" anchorCtr="0">
            <a:noAutofit/>
          </a:bodyPr>
          <a:lstStyle>
            <a:lvl1pPr>
              <a:lnSpc>
                <a:spcPct val="90000"/>
              </a:lnSpc>
              <a:defRPr sz="5400"/>
            </a:lvl1pPr>
          </a:lstStyle>
          <a:p>
            <a:r>
              <a:rPr lang="en-US" altLang="zh-CN" smtClean="0"/>
              <a:t>Click to edit Master title style</a:t>
            </a:r>
            <a:endParaRPr lang="en-US" dirty="0"/>
          </a:p>
        </p:txBody>
      </p:sp>
      <p:sp>
        <p:nvSpPr>
          <p:cNvPr id="3" name="Subtitle 2"/>
          <p:cNvSpPr>
            <a:spLocks noGrp="1"/>
          </p:cNvSpPr>
          <p:nvPr>
            <p:ph type="subTitle" idx="1"/>
          </p:nvPr>
        </p:nvSpPr>
        <p:spPr>
          <a:xfrm>
            <a:off x="730250" y="3352800"/>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ltLang="zh-CN" smtClean="0"/>
              <a:t>Click to edit Master subtitle style</a:t>
            </a:r>
            <a:endParaRPr lang="en-US" dirty="0"/>
          </a:p>
        </p:txBody>
      </p:sp>
      <p:sp>
        <p:nvSpPr>
          <p:cNvPr id="5" name="Rectangle 4"/>
          <p:cNvSpPr/>
          <p:nvPr userDrawn="1"/>
        </p:nvSpPr>
        <p:spPr bwMode="auto">
          <a:xfrm>
            <a:off x="0" y="5715000"/>
            <a:ext cx="9144000" cy="1141413"/>
          </a:xfrm>
          <a:prstGeom prst="rect">
            <a:avLst/>
          </a:prstGeom>
          <a:gradFill>
            <a:gsLst>
              <a:gs pos="0">
                <a:schemeClr val="accent5">
                  <a:lumMod val="50000"/>
                  <a:alpha val="30000"/>
                </a:schemeClr>
              </a:gs>
              <a:gs pos="100000">
                <a:schemeClr val="accent5">
                  <a:lumMod val="50000"/>
                </a:schemeClr>
              </a:gs>
            </a:gsLst>
          </a:gradFill>
          <a:ln>
            <a:headEnd type="none" w="med" len="med"/>
            <a:tailEnd type="none" w="med" len="med"/>
          </a:ln>
          <a:effectLst/>
          <a:scene3d>
            <a:camera prst="orthographicFront" fov="0">
              <a:rot lat="0" lon="0" rev="0"/>
            </a:camera>
            <a:lightRig rig="glow" dir="t">
              <a:rot lat="0" lon="0" rev="6360000"/>
            </a:lightRig>
          </a:scene3d>
          <a:sp3d prstMaterial="flat">
            <a:bevelT w="0" h="0"/>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Trebuchet MS" pitchFamily="34" charset="0"/>
            </a:endParaRPr>
          </a:p>
        </p:txBody>
      </p:sp>
      <p:sp>
        <p:nvSpPr>
          <p:cNvPr id="7" name="Text Placeholder 6"/>
          <p:cNvSpPr>
            <a:spLocks noGrp="1"/>
          </p:cNvSpPr>
          <p:nvPr>
            <p:ph type="body" sz="quarter" idx="10" hasCustomPrompt="1"/>
          </p:nvPr>
        </p:nvSpPr>
        <p:spPr>
          <a:xfrm>
            <a:off x="1072886" y="4648200"/>
            <a:ext cx="7690114" cy="1073150"/>
          </a:xfrm>
          <a:effectLst>
            <a:reflection blurRad="6350" stA="52000" endA="300" endPos="35000" dir="5400000" sy="-100000" algn="bl" rotWithShape="0"/>
          </a:effectLst>
        </p:spPr>
        <p:txBody>
          <a:bodyPr anchor="t" anchorCtr="0">
            <a:noAutofit/>
            <a:scene3d>
              <a:camera prst="orthographicFront"/>
              <a:lightRig rig="flat" dir="t"/>
            </a:scene3d>
            <a:sp3d extrusionH="88900" contourW="2540">
              <a:bevelT w="38100" h="317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ltLang="zh-CN"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61" r:id="rId11"/>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457200" indent="-457200" algn="l" defTabSz="914363" rtl="0" eaLnBrk="1" latinLnBrk="0" hangingPunct="1">
        <a:lnSpc>
          <a:spcPct val="90000"/>
        </a:lnSpc>
        <a:spcBef>
          <a:spcPct val="20000"/>
        </a:spcBef>
        <a:buFontTx/>
        <a:buBlip>
          <a:blip r:embed="rId14"/>
        </a:buBlip>
        <a:defRPr sz="3200" kern="1200">
          <a:solidFill>
            <a:schemeClr val="tx1"/>
          </a:solidFill>
          <a:effectLst>
            <a:outerShdw blurRad="38100" dist="38100" dir="2700000" algn="tl">
              <a:srgbClr val="000000">
                <a:alpha val="43137"/>
              </a:srgbClr>
            </a:outerShdw>
          </a:effectLst>
          <a:latin typeface="+mn-lt"/>
          <a:ea typeface="+mn-ea"/>
          <a:cs typeface="+mn-cs"/>
        </a:defRPr>
      </a:lvl1pPr>
      <a:lvl2pPr marL="854075" indent="-396875" algn="l" defTabSz="914363" rtl="0" eaLnBrk="1" latinLnBrk="0" hangingPunct="1">
        <a:lnSpc>
          <a:spcPct val="90000"/>
        </a:lnSpc>
        <a:spcBef>
          <a:spcPct val="20000"/>
        </a:spcBef>
        <a:buFontTx/>
        <a:buBlip>
          <a:blip r:embed="rId15"/>
        </a:buBlip>
        <a:defRPr sz="2800" kern="1200">
          <a:solidFill>
            <a:schemeClr val="tx1"/>
          </a:solidFill>
          <a:effectLst>
            <a:outerShdw blurRad="38100" dist="38100" dir="2700000" algn="tl">
              <a:srgbClr val="000000">
                <a:alpha val="43137"/>
              </a:srgbClr>
            </a:outerShdw>
          </a:effectLst>
          <a:latin typeface="+mn-lt"/>
          <a:ea typeface="+mn-ea"/>
          <a:cs typeface="+mn-cs"/>
        </a:defRPr>
      </a:lvl2pPr>
      <a:lvl3pPr marL="1258888" indent="-404813" algn="l" defTabSz="914363" rtl="0" eaLnBrk="1" latinLnBrk="0" hangingPunct="1">
        <a:lnSpc>
          <a:spcPct val="90000"/>
        </a:lnSpc>
        <a:spcBef>
          <a:spcPct val="20000"/>
        </a:spcBef>
        <a:buFontTx/>
        <a:buBlip>
          <a:blip r:embed="rId15"/>
        </a:buBlip>
        <a:defRPr sz="2400" kern="1200">
          <a:solidFill>
            <a:schemeClr val="tx1"/>
          </a:solidFill>
          <a:effectLst>
            <a:outerShdw blurRad="38100" dist="38100" dir="2700000" algn="tl">
              <a:srgbClr val="000000">
                <a:alpha val="43137"/>
              </a:srgbClr>
            </a:outerShdw>
          </a:effectLst>
          <a:latin typeface="+mn-lt"/>
          <a:ea typeface="+mn-ea"/>
          <a:cs typeface="+mn-cs"/>
        </a:defRPr>
      </a:lvl3pPr>
      <a:lvl4pPr marL="1604963" indent="-346075" algn="l" defTabSz="914363" rtl="0" eaLnBrk="1" latinLnBrk="0" hangingPunct="1">
        <a:lnSpc>
          <a:spcPct val="90000"/>
        </a:lnSpc>
        <a:spcBef>
          <a:spcPct val="20000"/>
        </a:spcBef>
        <a:buFontTx/>
        <a:buBlip>
          <a:blip r:embed="rId15"/>
        </a:buBlip>
        <a:defRPr sz="2400" kern="1200">
          <a:solidFill>
            <a:schemeClr val="tx1"/>
          </a:solidFill>
          <a:effectLst>
            <a:outerShdw blurRad="38100" dist="38100" dir="2700000" algn="tl">
              <a:srgbClr val="000000">
                <a:alpha val="43137"/>
              </a:srgbClr>
            </a:outerShdw>
          </a:effectLst>
          <a:latin typeface="+mn-lt"/>
          <a:ea typeface="+mn-ea"/>
          <a:cs typeface="+mn-cs"/>
        </a:defRPr>
      </a:lvl4pPr>
      <a:lvl5pPr marL="1941513" indent="-336550" algn="l" defTabSz="914363" rtl="0" eaLnBrk="1" latinLnBrk="0" hangingPunct="1">
        <a:lnSpc>
          <a:spcPct val="90000"/>
        </a:lnSpc>
        <a:spcBef>
          <a:spcPct val="20000"/>
        </a:spcBef>
        <a:buFontTx/>
        <a:buBlip>
          <a:blip r:embed="rId15"/>
        </a:buBlip>
        <a:defRPr sz="2400" kern="1200">
          <a:solidFill>
            <a:schemeClr val="tx1"/>
          </a:solidFill>
          <a:effectLst>
            <a:outerShdw blurRad="38100" dist="38100" dir="2700000" algn="tl">
              <a:srgbClr val="000000">
                <a:alpha val="43137"/>
              </a:srgbClr>
            </a:outerShdw>
          </a:effectLst>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4" r:id="rId1"/>
  </p:sldLayoutIdLst>
  <p:transition xmlns:p14="http://schemas.microsoft.com/office/powerpoint/2010/mai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681913" cy="990599"/>
          </a:xfrm>
        </p:spPr>
        <p:txBody>
          <a:bodyPr/>
          <a:lstStyle/>
          <a:p>
            <a:pPr algn="ctr"/>
            <a:r>
              <a:rPr lang="en-US" altLang="zh-CN" dirty="0">
                <a:latin typeface="黑体"/>
                <a:ea typeface="黑体"/>
                <a:cs typeface="黑体"/>
              </a:rPr>
              <a:t>《</a:t>
            </a:r>
            <a:r>
              <a:rPr lang="zh-CN" altLang="en-US" dirty="0">
                <a:latin typeface="黑体"/>
                <a:ea typeface="黑体"/>
                <a:cs typeface="黑体"/>
              </a:rPr>
              <a:t>开显解脱道</a:t>
            </a:r>
            <a:r>
              <a:rPr lang="en-US" altLang="zh-CN" dirty="0">
                <a:latin typeface="黑体"/>
                <a:ea typeface="黑体"/>
                <a:cs typeface="黑体"/>
              </a:rPr>
              <a:t>》</a:t>
            </a:r>
            <a:r>
              <a:rPr lang="zh-CN" altLang="en-US" dirty="0" smtClean="0">
                <a:latin typeface="黑体"/>
                <a:ea typeface="黑体"/>
                <a:cs typeface="黑体"/>
              </a:rPr>
              <a:t>略释</a:t>
            </a:r>
            <a:r>
              <a:rPr lang="en-US" altLang="zh-CN" dirty="0" smtClean="0">
                <a:latin typeface="黑体"/>
                <a:ea typeface="黑体"/>
                <a:cs typeface="黑体"/>
              </a:rPr>
              <a:t/>
            </a:r>
            <a:br>
              <a:rPr lang="en-US" altLang="zh-CN" dirty="0" smtClean="0">
                <a:latin typeface="黑体"/>
                <a:ea typeface="黑体"/>
                <a:cs typeface="黑体"/>
              </a:rPr>
            </a:br>
            <a:endParaRPr lang="zh-CN" altLang="en-US" dirty="0">
              <a:latin typeface="黑体"/>
              <a:ea typeface="黑体"/>
              <a:cs typeface="黑体"/>
            </a:endParaRPr>
          </a:p>
        </p:txBody>
      </p:sp>
      <p:sp>
        <p:nvSpPr>
          <p:cNvPr id="3" name="Subtitle 2"/>
          <p:cNvSpPr>
            <a:spLocks noGrp="1"/>
          </p:cNvSpPr>
          <p:nvPr>
            <p:ph type="subTitle" idx="1"/>
          </p:nvPr>
        </p:nvSpPr>
        <p:spPr>
          <a:xfrm>
            <a:off x="762000" y="3048000"/>
            <a:ext cx="7681913" cy="2286000"/>
          </a:xfrm>
        </p:spPr>
        <p:txBody>
          <a:bodyPr>
            <a:normAutofit lnSpcReduction="10000"/>
          </a:bodyPr>
          <a:lstStyle/>
          <a:p>
            <a:pPr algn="ctr"/>
            <a:r>
              <a:rPr lang="zh-CN" alt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黑体"/>
                <a:ea typeface="黑体"/>
                <a:cs typeface="黑体"/>
              </a:rPr>
              <a:t>全知麦彭仁波切 造</a:t>
            </a:r>
            <a:br>
              <a:rPr lang="zh-CN" alt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黑体"/>
                <a:ea typeface="黑体"/>
                <a:cs typeface="黑体"/>
              </a:rPr>
            </a:br>
            <a:r>
              <a:rPr lang="zh-CN" alt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黑体"/>
                <a:ea typeface="黑体"/>
                <a:cs typeface="黑体"/>
              </a:rPr>
              <a:t> </a:t>
            </a:r>
            <a:br>
              <a:rPr lang="zh-CN" alt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黑体"/>
                <a:ea typeface="黑体"/>
                <a:cs typeface="黑体"/>
              </a:rPr>
            </a:br>
            <a:r>
              <a:rPr lang="zh-CN" alt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黑体"/>
                <a:ea typeface="黑体"/>
                <a:cs typeface="黑体"/>
              </a:rPr>
              <a:t>索达吉堪布 译讲</a:t>
            </a:r>
            <a:br>
              <a:rPr lang="zh-CN" altLang="en-US" sz="36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黑体"/>
                <a:ea typeface="黑体"/>
                <a:cs typeface="黑体"/>
              </a:rPr>
            </a:br>
            <a:endParaRPr lang="en-US" altLang="zh-CN" sz="3600" dirty="0" smtClean="0">
              <a:latin typeface="黑体"/>
              <a:ea typeface="黑体"/>
              <a:cs typeface="黑体"/>
            </a:endParaRPr>
          </a:p>
          <a:p>
            <a:pPr algn="ctr"/>
            <a:r>
              <a:rPr lang="zh-CN" altLang="en-US" dirty="0" smtClean="0">
                <a:solidFill>
                  <a:schemeClr val="accent6">
                    <a:lumMod val="75000"/>
                  </a:schemeClr>
                </a:solidFill>
                <a:latin typeface="黑体"/>
                <a:ea typeface="黑体"/>
                <a:cs typeface="黑体"/>
              </a:rPr>
              <a:t>第四课 </a:t>
            </a:r>
            <a:endParaRPr lang="zh-CN" altLang="en-US" dirty="0">
              <a:solidFill>
                <a:schemeClr val="accent6">
                  <a:lumMod val="75000"/>
                </a:schemeClr>
              </a:solidFill>
              <a:latin typeface="黑体"/>
              <a:ea typeface="黑体"/>
              <a:cs typeface="黑体"/>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507831"/>
          </a:xfrm>
        </p:spPr>
        <p:txBody>
          <a:bodyPr/>
          <a:lstStyle/>
          <a:p>
            <a:r>
              <a:rPr lang="zh-CN" altLang="en-US" sz="3600" dirty="0">
                <a:effectLst/>
              </a:rPr>
              <a:t>何谓依止上师 </a:t>
            </a:r>
            <a:endParaRPr lang="zh-CN" altLang="en-US" sz="3600" dirty="0"/>
          </a:p>
        </p:txBody>
      </p:sp>
      <p:sp>
        <p:nvSpPr>
          <p:cNvPr id="3" name="Rectangle 2"/>
          <p:cNvSpPr/>
          <p:nvPr/>
        </p:nvSpPr>
        <p:spPr>
          <a:xfrm>
            <a:off x="304800" y="1136407"/>
            <a:ext cx="8610600" cy="5262979"/>
          </a:xfrm>
          <a:prstGeom prst="rect">
            <a:avLst/>
          </a:prstGeom>
        </p:spPr>
        <p:txBody>
          <a:bodyPr wrap="square">
            <a:spAutoFit/>
          </a:bodyPr>
          <a:lstStyle/>
          <a:p>
            <a:pPr marL="342900" indent="-342900">
              <a:buFont typeface="Courier New" charset="0"/>
              <a:buChar char="o"/>
            </a:pPr>
            <a:r>
              <a:rPr lang="zh-CN" altLang="en-US" sz="2400" dirty="0" smtClean="0"/>
              <a:t>上师就是以灌顶或传法跟你结上法缘</a:t>
            </a:r>
            <a:r>
              <a:rPr lang="zh-CN" altLang="en-US" sz="2400" dirty="0"/>
              <a:t>的善知识</a:t>
            </a:r>
            <a:r>
              <a:rPr lang="zh-CN" altLang="en-US" sz="2400" dirty="0" smtClean="0"/>
              <a:t>。</a:t>
            </a:r>
            <a:endParaRPr lang="en-US" altLang="zh-CN" sz="2400" dirty="0" smtClean="0"/>
          </a:p>
          <a:p>
            <a:pPr marL="342900" indent="-342900">
              <a:buFont typeface="Courier New" charset="0"/>
              <a:buChar char="o"/>
            </a:pPr>
            <a:endParaRPr lang="en-US" altLang="zh-CN" sz="2400" dirty="0" smtClean="0"/>
          </a:p>
          <a:p>
            <a:pPr marL="342900" indent="-342900">
              <a:buFont typeface="Courier New" charset="0"/>
              <a:buChar char="o"/>
            </a:pPr>
            <a:r>
              <a:rPr lang="zh-CN" altLang="en-US" sz="2400" dirty="0">
                <a:latin typeface="STKaiti" charset="-122"/>
              </a:rPr>
              <a:t>真正的上师，是你从他那里</a:t>
            </a:r>
            <a:r>
              <a:rPr lang="zh-CN" altLang="en-US" sz="2400" u="sng" dirty="0">
                <a:latin typeface="STKaiti" charset="-122"/>
              </a:rPr>
              <a:t>听闻了四句偈颂以上的佛法</a:t>
            </a:r>
            <a:r>
              <a:rPr lang="zh-CN" altLang="en-US" sz="2400" dirty="0">
                <a:latin typeface="STKaiti" charset="-122"/>
              </a:rPr>
              <a:t>开始，不管你承不承认，他已经成了你的上师。 </a:t>
            </a:r>
            <a:endParaRPr lang="en-US" altLang="zh-CN" sz="2400" dirty="0" smtClean="0">
              <a:latin typeface="STKaiti" charset="-122"/>
            </a:endParaRPr>
          </a:p>
          <a:p>
            <a:pPr marL="342900" indent="-342900">
              <a:buFont typeface="Courier New" charset="0"/>
              <a:buChar char="o"/>
            </a:pPr>
            <a:endParaRPr lang="en-US" altLang="zh-CN" sz="2400" dirty="0">
              <a:latin typeface="STKaiti" charset="-122"/>
            </a:endParaRPr>
          </a:p>
          <a:p>
            <a:pPr marL="342900" indent="-342900">
              <a:buFont typeface="Courier New" charset="0"/>
              <a:buChar char="o"/>
            </a:pPr>
            <a:r>
              <a:rPr lang="zh-CN" altLang="en-US" sz="2400" dirty="0" smtClean="0">
                <a:latin typeface="STKaiti" charset="-122"/>
              </a:rPr>
              <a:t>在没有结上法缘之</a:t>
            </a:r>
            <a:r>
              <a:rPr lang="zh-CN" altLang="en-US" sz="2400" dirty="0">
                <a:latin typeface="STKaiti" charset="-122"/>
              </a:rPr>
              <a:t>前，</a:t>
            </a:r>
            <a:r>
              <a:rPr lang="zh-CN" altLang="en-US" sz="2400" dirty="0" smtClean="0">
                <a:latin typeface="STKaiti" charset="-122"/>
              </a:rPr>
              <a:t>应</a:t>
            </a:r>
            <a:r>
              <a:rPr lang="zh-CN" altLang="en-US" sz="2400" u="sng" dirty="0" smtClean="0">
                <a:latin typeface="STKaiti" charset="-122"/>
              </a:rPr>
              <a:t>善于观察</a:t>
            </a:r>
            <a:r>
              <a:rPr lang="zh-CN" altLang="en-US" sz="2400" dirty="0" smtClean="0">
                <a:latin typeface="STKaiti" charset="-122"/>
              </a:rPr>
              <a:t>。</a:t>
            </a:r>
            <a:r>
              <a:rPr lang="zh-CN" altLang="en-US" sz="2400" dirty="0">
                <a:latin typeface="STKaiti" charset="-122"/>
              </a:rPr>
              <a:t>一旦结上法缘，最好不要跟上师发生矛盾，</a:t>
            </a:r>
            <a:r>
              <a:rPr lang="zh-CN" altLang="en-US" sz="2400" dirty="0" smtClean="0">
                <a:latin typeface="STKaiti" charset="-122"/>
              </a:rPr>
              <a:t>不要产生各种的分别念。若对上师产生邪见</a:t>
            </a:r>
            <a:r>
              <a:rPr lang="zh-CN" altLang="en-US" sz="2400" dirty="0">
                <a:latin typeface="STKaiti" charset="-122"/>
              </a:rPr>
              <a:t>，</a:t>
            </a:r>
            <a:r>
              <a:rPr lang="zh-CN" altLang="en-US" sz="2400" dirty="0" smtClean="0">
                <a:latin typeface="STKaiti" charset="-122"/>
              </a:rPr>
              <a:t>进行诽谤、甚至舍弃</a:t>
            </a:r>
            <a:r>
              <a:rPr lang="zh-CN" altLang="en-US" sz="2400" dirty="0">
                <a:latin typeface="STKaiti" charset="-122"/>
              </a:rPr>
              <a:t>的话</a:t>
            </a:r>
            <a:r>
              <a:rPr lang="zh-CN" altLang="en-US" sz="2400" dirty="0" smtClean="0">
                <a:latin typeface="STKaiti" charset="-122"/>
              </a:rPr>
              <a:t>，</a:t>
            </a:r>
            <a:r>
              <a:rPr lang="zh-CN" altLang="en-US" sz="2400" u="sng" dirty="0" smtClean="0">
                <a:solidFill>
                  <a:srgbClr val="FFFF00"/>
                </a:solidFill>
                <a:latin typeface="STKaiti" charset="-122"/>
              </a:rPr>
              <a:t>对你自相续中生起俱生智慧确实会</a:t>
            </a:r>
            <a:r>
              <a:rPr lang="zh-CN" altLang="en-US" sz="2400" u="sng" dirty="0">
                <a:solidFill>
                  <a:srgbClr val="FFFF00"/>
                </a:solidFill>
                <a:latin typeface="STKaiti" charset="-122"/>
              </a:rPr>
              <a:t>有一定的障碍</a:t>
            </a:r>
            <a:r>
              <a:rPr lang="zh-CN" altLang="en-US" sz="2400" u="sng" dirty="0">
                <a:latin typeface="STKaiti" charset="-122"/>
              </a:rPr>
              <a:t>。</a:t>
            </a:r>
            <a:r>
              <a:rPr lang="zh-CN" altLang="en-US" sz="2400" dirty="0" smtClean="0">
                <a:latin typeface="STKaiti" charset="-122"/>
              </a:rPr>
              <a:t>这是不共</a:t>
            </a:r>
            <a:r>
              <a:rPr lang="zh-CN" altLang="en-US" sz="2400" dirty="0">
                <a:latin typeface="STKaiti" charset="-122"/>
              </a:rPr>
              <a:t>的缘起</a:t>
            </a:r>
            <a:r>
              <a:rPr lang="zh-CN" altLang="en-US" sz="2400" dirty="0" smtClean="0">
                <a:latin typeface="STKaiti" charset="-122"/>
              </a:rPr>
              <a:t>，无欺</a:t>
            </a:r>
            <a:r>
              <a:rPr lang="zh-CN" altLang="en-US" sz="2400" dirty="0">
                <a:latin typeface="STKaiti" charset="-122"/>
              </a:rPr>
              <a:t>的因果规律</a:t>
            </a:r>
            <a:r>
              <a:rPr lang="zh-CN" altLang="en-US" sz="2400" dirty="0" smtClean="0">
                <a:latin typeface="STKaiti" charset="-122"/>
              </a:rPr>
              <a:t>。</a:t>
            </a:r>
            <a:endParaRPr lang="en-US" altLang="zh-CN" sz="2400" dirty="0" smtClean="0">
              <a:latin typeface="STKaiti" charset="-122"/>
            </a:endParaRPr>
          </a:p>
          <a:p>
            <a:pPr marL="342900" indent="-342900">
              <a:buFont typeface="Courier New" charset="0"/>
              <a:buChar char="o"/>
            </a:pPr>
            <a:endParaRPr lang="en-US" altLang="zh-CN" sz="2400" dirty="0" smtClean="0">
              <a:latin typeface="STKaiti" charset="-122"/>
            </a:endParaRPr>
          </a:p>
          <a:p>
            <a:pPr marL="342900" indent="-342900">
              <a:buFont typeface="Courier New" charset="0"/>
              <a:buChar char="o"/>
            </a:pPr>
            <a:r>
              <a:rPr lang="zh-CN" altLang="en-US" sz="2400" dirty="0" smtClean="0">
                <a:latin typeface="STKaiti" charset="-122"/>
              </a:rPr>
              <a:t>所以</a:t>
            </a:r>
            <a:r>
              <a:rPr lang="zh-CN" altLang="en-US" sz="2400" dirty="0">
                <a:latin typeface="STKaiti" charset="-122"/>
              </a:rPr>
              <a:t>，先不要盲目地依止上师</a:t>
            </a:r>
            <a:r>
              <a:rPr lang="zh-CN" altLang="en-US" sz="2400" dirty="0" smtClean="0">
                <a:latin typeface="STKaiti" charset="-122"/>
              </a:rPr>
              <a:t>，先要观察</a:t>
            </a:r>
            <a:r>
              <a:rPr lang="zh-CN" altLang="en-US" sz="2400" dirty="0">
                <a:latin typeface="STKaiti" charset="-122"/>
              </a:rPr>
              <a:t>，一旦依止以后，</a:t>
            </a:r>
            <a:r>
              <a:rPr lang="zh-CN" altLang="en-US" sz="2400" dirty="0" smtClean="0">
                <a:latin typeface="STKaiti" charset="-122"/>
              </a:rPr>
              <a:t>无论如何都应想方设法对上师</a:t>
            </a:r>
            <a:r>
              <a:rPr lang="zh-CN" altLang="en-US" sz="2400" dirty="0">
                <a:latin typeface="STKaiti" charset="-122"/>
              </a:rPr>
              <a:t>生起</a:t>
            </a:r>
            <a:r>
              <a:rPr lang="zh-CN" altLang="en-US" sz="2400" dirty="0" smtClean="0">
                <a:latin typeface="STKaiti" charset="-122"/>
              </a:rPr>
              <a:t>信心。</a:t>
            </a:r>
            <a:r>
              <a:rPr lang="zh-CN" altLang="en-US" sz="2400" dirty="0" smtClean="0"/>
              <a:t>为了产生</a:t>
            </a:r>
            <a:r>
              <a:rPr lang="zh-CN" altLang="en-US" sz="2400" dirty="0"/>
              <a:t>真正的信心，一定要从多方面了解你所想要依止的上师。</a:t>
            </a:r>
            <a:r>
              <a:rPr lang="en-US" sz="2400" dirty="0"/>
              <a:t> </a:t>
            </a:r>
            <a:endParaRPr lang="zh-CN" altLang="en-US" sz="2400" dirty="0"/>
          </a:p>
          <a:p>
            <a:endParaRPr lang="zh-CN" altLang="en-US" sz="2400" dirty="0"/>
          </a:p>
        </p:txBody>
      </p:sp>
      <p:sp>
        <p:nvSpPr>
          <p:cNvPr id="6" name="Rectangle 5"/>
          <p:cNvSpPr/>
          <p:nvPr/>
        </p:nvSpPr>
        <p:spPr>
          <a:xfrm>
            <a:off x="401052" y="3048000"/>
            <a:ext cx="8000998" cy="461665"/>
          </a:xfrm>
          <a:prstGeom prst="rect">
            <a:avLst/>
          </a:prstGeom>
        </p:spPr>
        <p:txBody>
          <a:bodyPr wrap="square">
            <a:spAutoFit/>
          </a:bodyPr>
          <a:lstStyle/>
          <a:p>
            <a:r>
              <a:rPr lang="zh-CN" altLang="en-US" sz="2400" dirty="0" smtClean="0">
                <a:latin typeface="STKaiti" charset="-122"/>
              </a:rPr>
              <a:t> </a:t>
            </a:r>
            <a:endParaRPr lang="zh-CN" altLang="en-US" sz="2400" dirty="0"/>
          </a:p>
        </p:txBody>
      </p:sp>
    </p:spTree>
    <p:extLst>
      <p:ext uri="{BB962C8B-B14F-4D97-AF65-F5344CB8AC3E}">
        <p14:creationId xmlns:p14="http://schemas.microsoft.com/office/powerpoint/2010/main" val="441233053"/>
      </p:ext>
    </p:extLst>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9067800" cy="608012"/>
          </a:xfrm>
        </p:spPr>
        <p:txBody>
          <a:bodyPr/>
          <a:lstStyle/>
          <a:p>
            <a:pPr marL="457200" indent="-457200">
              <a:spcBef>
                <a:spcPct val="20000"/>
              </a:spcBef>
            </a:pPr>
            <a:r>
              <a:rPr lang="zh-CN" altLang="en-US" sz="3600" dirty="0" smtClean="0">
                <a:effectLst>
                  <a:outerShdw blurRad="38100" dist="38100" dir="2700000" algn="tl">
                    <a:srgbClr val="000000">
                      <a:alpha val="43137"/>
                    </a:srgbClr>
                  </a:outerShdw>
                </a:effectLst>
                <a:latin typeface="黑体"/>
                <a:ea typeface="黑体"/>
                <a:cs typeface="黑体"/>
              </a:rPr>
              <a:t>为什么修法王如</a:t>
            </a:r>
            <a:r>
              <a:rPr lang="zh-CN" altLang="en-US" sz="3600" dirty="0">
                <a:effectLst>
                  <a:outerShdw blurRad="38100" dist="38100" dir="2700000" algn="tl">
                    <a:srgbClr val="000000">
                      <a:alpha val="43137"/>
                    </a:srgbClr>
                  </a:outerShdw>
                </a:effectLst>
                <a:latin typeface="黑体"/>
                <a:ea typeface="黑体"/>
                <a:cs typeface="黑体"/>
              </a:rPr>
              <a:t>意宝的上师瑜伽加持力极大</a:t>
            </a:r>
            <a:r>
              <a:rPr lang="en-US" altLang="zh-CN" sz="3600" dirty="0">
                <a:effectLst>
                  <a:outerShdw blurRad="38100" dist="38100" dir="2700000" algn="tl">
                    <a:srgbClr val="000000">
                      <a:alpha val="43137"/>
                    </a:srgbClr>
                  </a:outerShdw>
                </a:effectLst>
                <a:latin typeface="黑体"/>
                <a:ea typeface="黑体"/>
                <a:cs typeface="黑体"/>
              </a:rPr>
              <a:t>?</a:t>
            </a:r>
          </a:p>
        </p:txBody>
      </p:sp>
      <p:sp>
        <p:nvSpPr>
          <p:cNvPr id="3" name="Rectangle 2"/>
          <p:cNvSpPr/>
          <p:nvPr/>
        </p:nvSpPr>
        <p:spPr>
          <a:xfrm>
            <a:off x="304800" y="1227384"/>
            <a:ext cx="8458200" cy="5632310"/>
          </a:xfrm>
          <a:prstGeom prst="rect">
            <a:avLst/>
          </a:prstGeom>
        </p:spPr>
        <p:txBody>
          <a:bodyPr wrap="square">
            <a:spAutoFit/>
          </a:bodyPr>
          <a:lstStyle/>
          <a:p>
            <a:pPr marL="342900" indent="-342900">
              <a:buFont typeface="Wingdings" charset="2"/>
              <a:buChar char="Ø"/>
            </a:pPr>
            <a:r>
              <a:rPr lang="zh-CN" altLang="en-US" sz="2400" dirty="0">
                <a:latin typeface="STKaiti" charset="-122"/>
              </a:rPr>
              <a:t>平时我们修上师瑜伽，最好是修与莲花</a:t>
            </a:r>
            <a:r>
              <a:rPr lang="zh-CN" altLang="en-US" sz="2400" dirty="0" smtClean="0">
                <a:latin typeface="STKaiti" charset="-122"/>
              </a:rPr>
              <a:t>生大士无二无别</a:t>
            </a:r>
            <a:r>
              <a:rPr lang="zh-CN" altLang="en-US" sz="2400" dirty="0">
                <a:latin typeface="STKaiti" charset="-122"/>
              </a:rPr>
              <a:t>的法王如意宝的上师瑜伽，这对我们的</a:t>
            </a:r>
            <a:r>
              <a:rPr lang="zh-CN" altLang="en-US" sz="2400" dirty="0" smtClean="0">
                <a:latin typeface="STKaiti" charset="-122"/>
              </a:rPr>
              <a:t>利益和加持</a:t>
            </a:r>
            <a:r>
              <a:rPr lang="zh-CN" altLang="en-US" sz="2400" dirty="0">
                <a:latin typeface="STKaiti" charset="-122"/>
              </a:rPr>
              <a:t>非常大</a:t>
            </a:r>
            <a:r>
              <a:rPr lang="zh-CN" altLang="en-US" sz="2400" dirty="0" smtClean="0">
                <a:latin typeface="STKaiti" charset="-122"/>
              </a:rPr>
              <a:t>。他的确是佛菩萨的化现，来到这个世界就是为了度化众生。我们修法</a:t>
            </a:r>
            <a:r>
              <a:rPr lang="zh-CN" altLang="en-US" sz="2400" dirty="0">
                <a:latin typeface="STKaiti" charset="-122"/>
              </a:rPr>
              <a:t>王的上师瑜伽，也是与法王结上了善缘。 </a:t>
            </a:r>
            <a:endParaRPr lang="en-US" altLang="zh-CN" sz="2400" dirty="0" smtClean="0">
              <a:latin typeface="STKaiti" charset="-122"/>
            </a:endParaRPr>
          </a:p>
          <a:p>
            <a:pPr marL="342900" indent="-342900">
              <a:buFont typeface="Wingdings" charset="2"/>
              <a:buChar char="Ø"/>
            </a:pPr>
            <a:endParaRPr lang="en-US" altLang="zh-CN" sz="2400" dirty="0">
              <a:latin typeface="STKaiti" charset="-122"/>
            </a:endParaRPr>
          </a:p>
          <a:p>
            <a:pPr marL="342900" indent="-342900">
              <a:buFont typeface="Wingdings" charset="2"/>
              <a:buChar char="Ø"/>
            </a:pPr>
            <a:r>
              <a:rPr lang="zh-CN" altLang="en-US" sz="2400" dirty="0">
                <a:latin typeface="STKaiti" charset="-122"/>
              </a:rPr>
              <a:t>虽然很多人没有亲自见过法王如意宝，但我们见过他的法</a:t>
            </a:r>
            <a:r>
              <a:rPr lang="zh-CN" altLang="en-US" sz="2400" dirty="0" smtClean="0">
                <a:latin typeface="STKaiti" charset="-122"/>
              </a:rPr>
              <a:t>宝</a:t>
            </a:r>
            <a:r>
              <a:rPr lang="zh-CN" altLang="en-US" sz="2400" dirty="0">
                <a:latin typeface="STKaiti" charset="-122"/>
              </a:rPr>
              <a:t>、</a:t>
            </a:r>
            <a:r>
              <a:rPr lang="zh-CN" altLang="en-US" sz="2400" dirty="0" smtClean="0">
                <a:latin typeface="STKaiti" charset="-122"/>
              </a:rPr>
              <a:t>照片</a:t>
            </a:r>
            <a:r>
              <a:rPr lang="zh-CN" altLang="en-US" sz="2400" dirty="0">
                <a:latin typeface="STKaiti" charset="-122"/>
              </a:rPr>
              <a:t>，修法王的上师瑜伽</a:t>
            </a:r>
            <a:r>
              <a:rPr lang="zh-CN" altLang="en-US" sz="2400" dirty="0" smtClean="0">
                <a:latin typeface="STKaiti" charset="-122"/>
              </a:rPr>
              <a:t>，我们</a:t>
            </a:r>
            <a:r>
              <a:rPr lang="zh-CN" altLang="en-US" sz="2400" dirty="0">
                <a:latin typeface="STKaiti" charset="-122"/>
              </a:rPr>
              <a:t>的心和法王的智慧完全可以相融，</a:t>
            </a:r>
            <a:r>
              <a:rPr lang="zh-CN" altLang="en-US" sz="2400" b="1" dirty="0">
                <a:latin typeface="STKaiti" charset="-122"/>
              </a:rPr>
              <a:t>因为法王的智慧是超越时空，</a:t>
            </a:r>
            <a:r>
              <a:rPr lang="zh-CN" altLang="en-US" sz="2400" b="1" dirty="0" smtClean="0">
                <a:latin typeface="STKaiti" charset="-122"/>
              </a:rPr>
              <a:t>不受过去</a:t>
            </a:r>
            <a:r>
              <a:rPr lang="zh-CN" altLang="en-US" sz="2400" b="1" dirty="0">
                <a:latin typeface="STKaiti" charset="-122"/>
              </a:rPr>
              <a:t>、未来和现在限制的，所以叫“不离</a:t>
            </a:r>
            <a:r>
              <a:rPr lang="zh-CN" altLang="en-US" sz="2400" b="1" dirty="0" smtClean="0">
                <a:latin typeface="STKaiti" charset="-122"/>
              </a:rPr>
              <a:t>”。</a:t>
            </a:r>
            <a:endParaRPr lang="en-US" altLang="zh-CN" sz="2400" b="1" dirty="0" smtClean="0">
              <a:latin typeface="STKaiti" charset="-122"/>
            </a:endParaRPr>
          </a:p>
          <a:p>
            <a:pPr marL="342900" indent="-342900">
              <a:buFont typeface="Wingdings" charset="2"/>
              <a:buChar char="Ø"/>
            </a:pPr>
            <a:endParaRPr lang="en-US" altLang="zh-CN" sz="2400" b="1" dirty="0">
              <a:latin typeface="STKaiti" charset="-122"/>
            </a:endParaRPr>
          </a:p>
          <a:p>
            <a:pPr marL="342900" indent="-342900">
              <a:buFont typeface="Wingdings" charset="2"/>
              <a:buChar char="Ø"/>
            </a:pPr>
            <a:r>
              <a:rPr lang="zh-CN" altLang="en-US" sz="2400" b="1" dirty="0" smtClean="0">
                <a:latin typeface="STKaiti" charset="-122"/>
              </a:rPr>
              <a:t>上师比佛恩德更大。</a:t>
            </a:r>
            <a:endParaRPr lang="en-US" altLang="zh-CN" sz="2400" b="1" dirty="0">
              <a:latin typeface="STKaiti" charset="-122"/>
            </a:endParaRPr>
          </a:p>
          <a:p>
            <a:pPr marL="342900" indent="-342900">
              <a:buFont typeface="Wingdings" charset="2"/>
              <a:buChar char="Ø"/>
            </a:pPr>
            <a:endParaRPr lang="zh-CN" altLang="en-US" sz="2400" b="1" dirty="0"/>
          </a:p>
          <a:p>
            <a:pPr marL="342900" indent="-342900">
              <a:buFont typeface="Wingdings" charset="2"/>
              <a:buChar char="Ø"/>
            </a:pPr>
            <a:endParaRPr lang="zh-CN" altLang="en-US" sz="2400" dirty="0"/>
          </a:p>
          <a:p>
            <a:pPr marL="342900" indent="-342900">
              <a:buFont typeface="Wingdings" charset="2"/>
              <a:buChar char="Ø"/>
            </a:pPr>
            <a:endParaRPr lang="zh-CN" altLang="en-US" sz="2400" dirty="0"/>
          </a:p>
          <a:p>
            <a:pPr marL="342900" indent="-342900">
              <a:buFont typeface="Wingdings" charset="2"/>
              <a:buChar char="Ø"/>
            </a:pPr>
            <a:endParaRPr lang="zh-CN" altLang="en-US" sz="2400" dirty="0"/>
          </a:p>
        </p:txBody>
      </p:sp>
    </p:spTree>
    <p:extLst>
      <p:ext uri="{BB962C8B-B14F-4D97-AF65-F5344CB8AC3E}">
        <p14:creationId xmlns:p14="http://schemas.microsoft.com/office/powerpoint/2010/main" val="71371891"/>
      </p:ext>
    </p:extLst>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498598"/>
          </a:xfrm>
        </p:spPr>
        <p:txBody>
          <a:bodyPr/>
          <a:lstStyle/>
          <a:p>
            <a:r>
              <a:rPr lang="zh-CN" altLang="en-US" sz="3600" dirty="0"/>
              <a:t>为什么说上师的恩德超胜于佛陀</a:t>
            </a:r>
            <a:r>
              <a:rPr lang="en-US" altLang="zh-CN" sz="3600" dirty="0"/>
              <a:t>? </a:t>
            </a:r>
            <a:endParaRPr lang="zh-CN" altLang="en-US" sz="3600" dirty="0"/>
          </a:p>
        </p:txBody>
      </p:sp>
      <p:sp>
        <p:nvSpPr>
          <p:cNvPr id="3" name="Rectangle 2"/>
          <p:cNvSpPr/>
          <p:nvPr/>
        </p:nvSpPr>
        <p:spPr>
          <a:xfrm>
            <a:off x="381000" y="990600"/>
            <a:ext cx="8305800" cy="5262979"/>
          </a:xfrm>
          <a:prstGeom prst="rect">
            <a:avLst/>
          </a:prstGeom>
        </p:spPr>
        <p:txBody>
          <a:bodyPr wrap="square">
            <a:spAutoFit/>
          </a:bodyPr>
          <a:lstStyle/>
          <a:p>
            <a:pPr marL="342900" indent="-342900">
              <a:buFont typeface="Wingdings" charset="2"/>
              <a:buChar char="Ø"/>
            </a:pPr>
            <a:r>
              <a:rPr lang="zh-CN" altLang="en-US" sz="2400" dirty="0" smtClean="0"/>
              <a:t>释迦牟尼佛</a:t>
            </a:r>
            <a:r>
              <a:rPr lang="zh-CN" altLang="en-US" sz="2400" dirty="0"/>
              <a:t>为</a:t>
            </a:r>
            <a:r>
              <a:rPr lang="zh-CN" altLang="en-US" sz="2400" dirty="0" smtClean="0"/>
              <a:t>主的无量佛陀都曾来到这个世界</a:t>
            </a:r>
            <a:r>
              <a:rPr lang="zh-CN" altLang="en-US" sz="2400" dirty="0"/>
              <a:t>，转了无数次法轮，我这个业力深重的众生，</a:t>
            </a:r>
            <a:r>
              <a:rPr lang="zh-CN" altLang="en-US" sz="2400" dirty="0" smtClean="0"/>
              <a:t>却至今还沉溺在轮</a:t>
            </a:r>
            <a:r>
              <a:rPr lang="zh-CN" altLang="en-US" sz="2400" dirty="0"/>
              <a:t>回当中。现在，我的上师，实际上他 代表着佛陀，做着佛陀所做的事情</a:t>
            </a:r>
            <a:r>
              <a:rPr lang="en-US" altLang="zh-CN" sz="2400" dirty="0"/>
              <a:t>——</a:t>
            </a:r>
            <a:r>
              <a:rPr lang="zh-CN" altLang="en-US" sz="2400" dirty="0"/>
              <a:t>给我转法轮， 开启我的智慧眼睛，堵塞恶趣之门，遣除无明黑暗。 所以，在我的解脱道上，上师的恩德超越了佛陀</a:t>
            </a:r>
            <a:r>
              <a:rPr lang="en-US" altLang="zh-CN" sz="2400" dirty="0"/>
              <a:t>—— </a:t>
            </a:r>
            <a:r>
              <a:rPr lang="zh-CN" altLang="en-US" sz="2400" dirty="0"/>
              <a:t>即使上师在功德方面与佛相同，但对自己的恩德也超 过了佛陀。 </a:t>
            </a:r>
            <a:endParaRPr lang="en-US" altLang="zh-CN" sz="2400" dirty="0" smtClean="0"/>
          </a:p>
          <a:p>
            <a:pPr marL="342900" indent="-342900">
              <a:buFont typeface="Wingdings" charset="2"/>
              <a:buChar char="Ø"/>
            </a:pPr>
            <a:endParaRPr lang="en-US" altLang="zh-CN" sz="2400" dirty="0"/>
          </a:p>
          <a:p>
            <a:pPr marL="342900" indent="-342900">
              <a:buFont typeface="Wingdings" charset="2"/>
              <a:buChar char="Ø"/>
            </a:pPr>
            <a:r>
              <a:rPr lang="zh-CN" altLang="en-US" sz="2400" dirty="0"/>
              <a:t>观上师瑜伽来修行，效率远远超过观修其他本尊。 </a:t>
            </a:r>
            <a:endParaRPr lang="en-US" altLang="zh-CN" sz="2400" dirty="0" smtClean="0"/>
          </a:p>
          <a:p>
            <a:pPr marL="342900" indent="-342900">
              <a:buFont typeface="Wingdings" charset="2"/>
              <a:buChar char="Ø"/>
            </a:pPr>
            <a:endParaRPr lang="en-US" altLang="zh-CN" sz="2400" dirty="0"/>
          </a:p>
          <a:p>
            <a:pPr marL="342900" indent="-342900">
              <a:buFont typeface="Wingdings" charset="2"/>
              <a:buChar char="Ø"/>
            </a:pPr>
            <a:r>
              <a:rPr lang="zh-CN" altLang="en-US" sz="2400" dirty="0"/>
              <a:t>就像</a:t>
            </a:r>
            <a:r>
              <a:rPr lang="en-US" altLang="zh-CN" sz="2400" dirty="0"/>
              <a:t>《</a:t>
            </a:r>
            <a:r>
              <a:rPr lang="zh-CN" altLang="en-US" sz="2400" dirty="0"/>
              <a:t>大圆满前行</a:t>
            </a:r>
            <a:r>
              <a:rPr lang="en-US" altLang="zh-CN" sz="2400" dirty="0"/>
              <a:t>》</a:t>
            </a:r>
            <a:r>
              <a:rPr lang="zh-CN" altLang="en-US" sz="2400" dirty="0"/>
              <a:t>里面讲的</a:t>
            </a:r>
            <a:r>
              <a:rPr lang="zh-CN" altLang="en-US" sz="2400" dirty="0" smtClean="0"/>
              <a:t>，对上师</a:t>
            </a:r>
            <a:r>
              <a:rPr lang="zh-CN" altLang="en-US" sz="2400" dirty="0"/>
              <a:t>三宝有上等信心，</a:t>
            </a:r>
            <a:r>
              <a:rPr lang="zh-CN" altLang="en-US" sz="2400" dirty="0" smtClean="0"/>
              <a:t>那你</a:t>
            </a:r>
            <a:r>
              <a:rPr lang="zh-CN" altLang="en-US" sz="2400" dirty="0"/>
              <a:t>得到的功德和悉地就是上等的；中等的信心，得到的是中等的；下等的信心，得到的是下等的；如果你没有信心，那你什么都得不到</a:t>
            </a:r>
            <a:r>
              <a:rPr lang="zh-CN" altLang="en-US" sz="2400" dirty="0" smtClean="0"/>
              <a:t>。</a:t>
            </a:r>
            <a:endParaRPr lang="zh-CN" altLang="en-US" sz="2400" dirty="0"/>
          </a:p>
        </p:txBody>
      </p:sp>
    </p:spTree>
    <p:extLst>
      <p:ext uri="{BB962C8B-B14F-4D97-AF65-F5344CB8AC3E}">
        <p14:creationId xmlns:p14="http://schemas.microsoft.com/office/powerpoint/2010/main" val="542888680"/>
      </p:ext>
    </p:extLst>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498598"/>
          </a:xfrm>
        </p:spPr>
        <p:txBody>
          <a:bodyPr/>
          <a:lstStyle/>
          <a:p>
            <a:r>
              <a:rPr lang="zh-CN" altLang="en-US" sz="3600" dirty="0">
                <a:effectLst/>
              </a:rPr>
              <a:t>大圆满靠信心而证悟 </a:t>
            </a:r>
            <a:endParaRPr lang="zh-CN" altLang="en-US" sz="3600" dirty="0"/>
          </a:p>
        </p:txBody>
      </p:sp>
      <p:sp>
        <p:nvSpPr>
          <p:cNvPr id="4" name="Rectangle 3"/>
          <p:cNvSpPr/>
          <p:nvPr/>
        </p:nvSpPr>
        <p:spPr>
          <a:xfrm>
            <a:off x="381000" y="1066800"/>
            <a:ext cx="8229600" cy="5262979"/>
          </a:xfrm>
          <a:prstGeom prst="rect">
            <a:avLst/>
          </a:prstGeom>
        </p:spPr>
        <p:txBody>
          <a:bodyPr wrap="square">
            <a:spAutoFit/>
          </a:bodyPr>
          <a:lstStyle/>
          <a:p>
            <a:pPr marL="342900" indent="-342900">
              <a:buFont typeface="Wingdings" charset="2"/>
              <a:buChar char="Ø"/>
            </a:pPr>
            <a:r>
              <a:rPr lang="zh-CN" altLang="en-US" sz="2400" dirty="0">
                <a:solidFill>
                  <a:srgbClr val="FFFFFF"/>
                </a:solidFill>
                <a:latin typeface="STKaiti" charset="-122"/>
              </a:rPr>
              <a:t>根基</a:t>
            </a:r>
            <a:r>
              <a:rPr lang="zh-CN" altLang="en-US" sz="2400" dirty="0" smtClean="0">
                <a:solidFill>
                  <a:srgbClr val="FFFFFF"/>
                </a:solidFill>
                <a:latin typeface="STKaiti" charset="-122"/>
              </a:rPr>
              <a:t>利钝是</a:t>
            </a:r>
            <a:r>
              <a:rPr lang="zh-CN" altLang="en-US" sz="2400" dirty="0">
                <a:solidFill>
                  <a:srgbClr val="FFFFFF"/>
                </a:solidFill>
                <a:latin typeface="STKaiti" charset="-122"/>
              </a:rPr>
              <a:t>以</a:t>
            </a:r>
            <a:r>
              <a:rPr lang="zh-CN" altLang="en-US" sz="2400" u="sng" dirty="0" smtClean="0">
                <a:solidFill>
                  <a:srgbClr val="FFFFFF"/>
                </a:solidFill>
                <a:latin typeface="STKaiti" charset="-122"/>
              </a:rPr>
              <a:t>智慧</a:t>
            </a:r>
            <a:r>
              <a:rPr lang="zh-CN" altLang="en-US" sz="2400" dirty="0" smtClean="0">
                <a:solidFill>
                  <a:srgbClr val="FFFFFF"/>
                </a:solidFill>
                <a:latin typeface="STKaiti" charset="-122"/>
              </a:rPr>
              <a:t>、</a:t>
            </a:r>
            <a:r>
              <a:rPr lang="zh-CN" altLang="en-US" sz="2400" u="sng" dirty="0" smtClean="0">
                <a:solidFill>
                  <a:srgbClr val="FFFFFF"/>
                </a:solidFill>
                <a:latin typeface="STKaiti" charset="-122"/>
              </a:rPr>
              <a:t>精进</a:t>
            </a:r>
            <a:r>
              <a:rPr lang="zh-CN" altLang="en-US" sz="2400" dirty="0" smtClean="0">
                <a:solidFill>
                  <a:srgbClr val="FFFFFF"/>
                </a:solidFill>
                <a:latin typeface="STKaiti" charset="-122"/>
              </a:rPr>
              <a:t>还是</a:t>
            </a:r>
            <a:r>
              <a:rPr lang="zh-CN" altLang="en-US" sz="2400" u="sng" dirty="0" smtClean="0">
                <a:solidFill>
                  <a:srgbClr val="FFFFFF"/>
                </a:solidFill>
                <a:latin typeface="STKaiti" charset="-122"/>
              </a:rPr>
              <a:t>信心</a:t>
            </a:r>
            <a:r>
              <a:rPr lang="zh-CN" altLang="en-US" sz="2400" dirty="0" smtClean="0">
                <a:solidFill>
                  <a:srgbClr val="FFFFFF"/>
                </a:solidFill>
                <a:latin typeface="STKaiti" charset="-122"/>
              </a:rPr>
              <a:t>来判断？</a:t>
            </a:r>
            <a:endParaRPr lang="en-US" altLang="zh-CN" sz="2400" dirty="0" smtClean="0">
              <a:solidFill>
                <a:srgbClr val="FFFFFF"/>
              </a:solidFill>
              <a:latin typeface="STKaiti" charset="-122"/>
            </a:endParaRPr>
          </a:p>
          <a:p>
            <a:pPr marL="342900" indent="-342900">
              <a:buFont typeface="Wingdings" charset="2"/>
              <a:buChar char="Ø"/>
            </a:pPr>
            <a:endParaRPr lang="en-US" altLang="zh-CN" sz="2400" dirty="0">
              <a:solidFill>
                <a:srgbClr val="FFFFFF"/>
              </a:solidFill>
              <a:latin typeface="STKaiti" charset="-122"/>
            </a:endParaRPr>
          </a:p>
          <a:p>
            <a:pPr marL="342900" indent="-342900">
              <a:buFont typeface="Wingdings" charset="2"/>
              <a:buChar char="Ø"/>
            </a:pPr>
            <a:r>
              <a:rPr lang="en-US" altLang="zh-CN" sz="2400" dirty="0">
                <a:latin typeface="STKaiti" charset="-122"/>
              </a:rPr>
              <a:t>《</a:t>
            </a:r>
            <a:r>
              <a:rPr lang="zh-CN" altLang="en-US" sz="2400" dirty="0">
                <a:latin typeface="STKaiti" charset="-122"/>
              </a:rPr>
              <a:t>大圆满前行</a:t>
            </a:r>
            <a:r>
              <a:rPr lang="en-US" altLang="zh-CN" sz="2400" dirty="0">
                <a:latin typeface="STKaiti" charset="-122"/>
              </a:rPr>
              <a:t>》</a:t>
            </a:r>
            <a:r>
              <a:rPr lang="zh-CN" altLang="en-US" sz="2400" dirty="0">
                <a:latin typeface="STKaiti" charset="-122"/>
              </a:rPr>
              <a:t>中讲过，对上师三宝有上等的</a:t>
            </a:r>
            <a:r>
              <a:rPr lang="zh-CN" altLang="en-US" sz="2400" dirty="0" smtClean="0">
                <a:latin typeface="STKaiti" charset="-122"/>
              </a:rPr>
              <a:t>信心</a:t>
            </a:r>
            <a:r>
              <a:rPr lang="zh-CN" altLang="en-US" sz="2400" dirty="0">
                <a:latin typeface="STKaiti" charset="-122"/>
              </a:rPr>
              <a:t>，会获得上等</a:t>
            </a:r>
            <a:r>
              <a:rPr lang="zh-CN" altLang="en-US" sz="2400" dirty="0" smtClean="0">
                <a:latin typeface="STKaiti" charset="-122"/>
              </a:rPr>
              <a:t>加持</a:t>
            </a:r>
            <a:r>
              <a:rPr lang="zh-CN" altLang="zh-CN" sz="2400" dirty="0" smtClean="0">
                <a:latin typeface="STKaiti" charset="-122"/>
              </a:rPr>
              <a:t>；</a:t>
            </a:r>
            <a:r>
              <a:rPr lang="zh-CN" altLang="en-US" sz="2400" dirty="0" smtClean="0">
                <a:latin typeface="STKaiti" charset="-122"/>
              </a:rPr>
              <a:t>中等的</a:t>
            </a:r>
            <a:r>
              <a:rPr lang="zh-CN" altLang="en-US" sz="2400" dirty="0">
                <a:latin typeface="STKaiti" charset="-122"/>
              </a:rPr>
              <a:t>信心，获得中等</a:t>
            </a:r>
            <a:r>
              <a:rPr lang="zh-CN" altLang="en-US" sz="2400" dirty="0" smtClean="0">
                <a:latin typeface="STKaiti" charset="-122"/>
              </a:rPr>
              <a:t>加持</a:t>
            </a:r>
            <a:r>
              <a:rPr lang="zh-CN" altLang="zh-CN" sz="2400" dirty="0">
                <a:latin typeface="STKaiti" charset="-122"/>
              </a:rPr>
              <a:t>；</a:t>
            </a:r>
            <a:r>
              <a:rPr lang="zh-CN" altLang="en-US" sz="2400" dirty="0" smtClean="0">
                <a:latin typeface="STKaiti" charset="-122"/>
              </a:rPr>
              <a:t>下等的</a:t>
            </a:r>
            <a:r>
              <a:rPr lang="zh-CN" altLang="en-US" sz="2400" dirty="0">
                <a:latin typeface="STKaiti" charset="-122"/>
              </a:rPr>
              <a:t>信心，获</a:t>
            </a:r>
            <a:r>
              <a:rPr lang="zh-CN" altLang="en-US" sz="2400" dirty="0" smtClean="0">
                <a:latin typeface="STKaiti" charset="-122"/>
              </a:rPr>
              <a:t>得下等加持</a:t>
            </a:r>
            <a:r>
              <a:rPr lang="zh-CN" altLang="zh-CN" sz="2400" dirty="0" smtClean="0">
                <a:latin typeface="STKaiti" charset="-122"/>
              </a:rPr>
              <a:t>；</a:t>
            </a:r>
            <a:r>
              <a:rPr lang="zh-CN" altLang="en-US" sz="2400" dirty="0" smtClean="0">
                <a:latin typeface="STKaiti" charset="-122"/>
              </a:rPr>
              <a:t>如果没</a:t>
            </a:r>
            <a:r>
              <a:rPr lang="zh-CN" altLang="en-US" sz="2400" dirty="0">
                <a:latin typeface="STKaiti" charset="-122"/>
              </a:rPr>
              <a:t>有信心，智慧再高也得</a:t>
            </a:r>
            <a:r>
              <a:rPr lang="zh-CN" altLang="en-US" sz="2400" dirty="0" smtClean="0">
                <a:latin typeface="STKaiti" charset="-122"/>
              </a:rPr>
              <a:t>不到加持</a:t>
            </a:r>
            <a:r>
              <a:rPr lang="zh-CN" altLang="en-US" sz="2400" dirty="0">
                <a:latin typeface="STKaiti" charset="-122"/>
              </a:rPr>
              <a:t>。 </a:t>
            </a:r>
            <a:endParaRPr lang="en-US" altLang="zh-CN" sz="2400" dirty="0" smtClean="0">
              <a:latin typeface="STKaiti" charset="-122"/>
            </a:endParaRPr>
          </a:p>
          <a:p>
            <a:pPr marL="342900" indent="-342900">
              <a:buFont typeface="Wingdings" charset="2"/>
              <a:buChar char="Ø"/>
            </a:pPr>
            <a:endParaRPr lang="zh-CN" altLang="en-US" sz="2400" dirty="0"/>
          </a:p>
          <a:p>
            <a:pPr marL="342900" indent="-342900">
              <a:buFont typeface="Wingdings" charset="2"/>
              <a:buChar char="Ø"/>
            </a:pPr>
            <a:r>
              <a:rPr lang="zh-CN" altLang="en-US" sz="2400" dirty="0">
                <a:latin typeface="STKaiti" charset="-122"/>
              </a:rPr>
              <a:t>如果上师是证悟者，他会通过不同的力量让弟子 的相续转变，</a:t>
            </a:r>
            <a:r>
              <a:rPr lang="zh-CN" altLang="en-US" sz="2400" dirty="0">
                <a:solidFill>
                  <a:srgbClr val="FFFFFF"/>
                </a:solidFill>
                <a:latin typeface="STKaiti" charset="-122"/>
              </a:rPr>
              <a:t>转变以后信心不容易退，而且在法上停留的时间很长。所以密法中讲，具有证悟的上师跟有信心的弟子这两种因缘聚合时，佛法一定会修成。 </a:t>
            </a:r>
            <a:endParaRPr lang="en-US" altLang="zh-CN" sz="2400" dirty="0" smtClean="0">
              <a:solidFill>
                <a:srgbClr val="FFFFFF"/>
              </a:solidFill>
              <a:latin typeface="STKaiti" charset="-122"/>
            </a:endParaRPr>
          </a:p>
          <a:p>
            <a:pPr marL="342900" indent="-342900">
              <a:buFont typeface="Wingdings" charset="2"/>
              <a:buChar char="Ø"/>
            </a:pPr>
            <a:endParaRPr lang="en-US" altLang="zh-CN" sz="2400" dirty="0">
              <a:solidFill>
                <a:srgbClr val="FFFFFF"/>
              </a:solidFill>
              <a:latin typeface="STKaiti" charset="-122"/>
            </a:endParaRPr>
          </a:p>
          <a:p>
            <a:pPr marL="342900" indent="-342900">
              <a:buFont typeface="Wingdings" charset="2"/>
              <a:buChar char="Ø"/>
            </a:pPr>
            <a:r>
              <a:rPr lang="zh-CN" altLang="en-US" sz="2400" dirty="0"/>
              <a:t>法王如意宝以前经常讲：我现在相续中有一丁点功德的话，全部来自于麦彭仁波切。</a:t>
            </a:r>
            <a:r>
              <a:rPr lang="en-US" sz="2400" dirty="0"/>
              <a:t> </a:t>
            </a:r>
            <a:endParaRPr lang="zh-CN" altLang="en-US" sz="2400" dirty="0">
              <a:solidFill>
                <a:srgbClr val="FFFFFF"/>
              </a:solidFill>
            </a:endParaRPr>
          </a:p>
          <a:p>
            <a:pPr marL="342900" indent="-342900">
              <a:buFont typeface="Wingdings" charset="2"/>
              <a:buChar char="Ø"/>
            </a:pPr>
            <a:endParaRPr lang="zh-CN" altLang="en-US" sz="2400" dirty="0">
              <a:solidFill>
                <a:srgbClr val="FFFFFF"/>
              </a:solidFill>
            </a:endParaRPr>
          </a:p>
        </p:txBody>
      </p:sp>
    </p:spTree>
    <p:extLst>
      <p:ext uri="{BB962C8B-B14F-4D97-AF65-F5344CB8AC3E}">
        <p14:creationId xmlns:p14="http://schemas.microsoft.com/office/powerpoint/2010/main" val="72371978"/>
      </p:ext>
    </p:extLst>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82000" cy="1505028"/>
          </a:xfrm>
        </p:spPr>
        <p:txBody>
          <a:bodyPr/>
          <a:lstStyle/>
          <a:p>
            <a:r>
              <a:rPr lang="zh-CN" altLang="en-US" sz="3600" dirty="0" smtClean="0"/>
              <a:t>上师瑜伽的基本要诀</a:t>
            </a:r>
            <a:r>
              <a:rPr lang="en-US" altLang="zh-CN" sz="3600" dirty="0" smtClean="0"/>
              <a:t/>
            </a:r>
            <a:br>
              <a:rPr lang="en-US" altLang="zh-CN" sz="3600" dirty="0" smtClean="0"/>
            </a:br>
            <a:r>
              <a:rPr lang="en-US" altLang="zh-CN" sz="3600" dirty="0"/>
              <a:t/>
            </a:r>
            <a:br>
              <a:rPr lang="en-US" altLang="zh-CN" sz="3600" dirty="0"/>
            </a:br>
            <a:r>
              <a:rPr lang="en-US" altLang="zh-CN" sz="3600" dirty="0" smtClean="0">
                <a:latin typeface="+mn-lt"/>
              </a:rPr>
              <a:t>(1)</a:t>
            </a:r>
            <a:r>
              <a:rPr lang="zh-CN" altLang="en-US" sz="3600" dirty="0" smtClean="0">
                <a:latin typeface="+mn-lt"/>
              </a:rPr>
              <a:t>明观</a:t>
            </a:r>
            <a:r>
              <a:rPr lang="zh-CN" altLang="en-US" sz="3600" dirty="0">
                <a:latin typeface="+mn-lt"/>
              </a:rPr>
              <a:t>福田</a:t>
            </a:r>
            <a:r>
              <a:rPr lang="en-US" altLang="zh-CN" sz="3600" dirty="0">
                <a:latin typeface="+mn-lt"/>
              </a:rPr>
              <a:t>——</a:t>
            </a:r>
            <a:r>
              <a:rPr lang="zh-CN" altLang="en-US" sz="3600" dirty="0">
                <a:latin typeface="+mn-lt"/>
              </a:rPr>
              <a:t>明观刹土、自身、主尊</a:t>
            </a:r>
            <a:endParaRPr lang="en-US" sz="3600" dirty="0">
              <a:latin typeface="+mn-lt"/>
            </a:endParaRPr>
          </a:p>
        </p:txBody>
      </p:sp>
      <p:sp>
        <p:nvSpPr>
          <p:cNvPr id="3" name="Rectangle 2"/>
          <p:cNvSpPr/>
          <p:nvPr/>
        </p:nvSpPr>
        <p:spPr>
          <a:xfrm>
            <a:off x="228600" y="2057400"/>
            <a:ext cx="4724400" cy="4339650"/>
          </a:xfrm>
          <a:prstGeom prst="rect">
            <a:avLst/>
          </a:prstGeom>
        </p:spPr>
        <p:txBody>
          <a:bodyPr wrap="square">
            <a:spAutoFit/>
          </a:bodyPr>
          <a:lstStyle/>
          <a:p>
            <a:pPr marL="342900" indent="-342900" algn="just">
              <a:lnSpc>
                <a:spcPct val="150000"/>
              </a:lnSpc>
              <a:buFont typeface="Wingdings" charset="2"/>
              <a:buChar char="Ø"/>
            </a:pPr>
            <a:r>
              <a:rPr lang="zh-CN" altLang="en-US" sz="2400" dirty="0"/>
              <a:t>诶玛吙”是赞叹词、呼唤词，非常稀有的意思</a:t>
            </a:r>
            <a:r>
              <a:rPr lang="zh-CN" altLang="en-US" sz="2400" dirty="0" smtClean="0"/>
              <a:t>。</a:t>
            </a:r>
            <a:endParaRPr lang="en-US" altLang="zh-CN" sz="2400" dirty="0" smtClean="0"/>
          </a:p>
          <a:p>
            <a:pPr marL="342900" indent="-342900" algn="just">
              <a:lnSpc>
                <a:spcPct val="150000"/>
              </a:lnSpc>
              <a:buFont typeface="Wingdings" charset="2"/>
              <a:buChar char="Ø"/>
            </a:pPr>
            <a:endParaRPr lang="en-US" altLang="zh-CN" sz="2400" dirty="0"/>
          </a:p>
          <a:p>
            <a:pPr marL="342900" indent="-342900" algn="just">
              <a:buFont typeface="Wingdings" charset="2"/>
              <a:buChar char="Ø"/>
            </a:pPr>
            <a:r>
              <a:rPr lang="zh-CN" altLang="en-US" sz="2400" dirty="0" smtClean="0">
                <a:solidFill>
                  <a:srgbClr val="FFFFFF"/>
                </a:solidFill>
                <a:latin typeface="STKaiti" charset="-122"/>
              </a:rPr>
              <a:t>浩瀚无边的自现世界全部观为清净刹土</a:t>
            </a:r>
            <a:r>
              <a:rPr lang="en-US" altLang="zh-CN" sz="2400" dirty="0" smtClean="0">
                <a:solidFill>
                  <a:srgbClr val="FFFFFF"/>
                </a:solidFill>
                <a:latin typeface="STKaiti" charset="-122"/>
              </a:rPr>
              <a:t>:</a:t>
            </a:r>
            <a:r>
              <a:rPr lang="zh-CN" altLang="en-US" sz="2400" dirty="0" smtClean="0">
                <a:solidFill>
                  <a:srgbClr val="FFFFFF"/>
                </a:solidFill>
                <a:latin typeface="STKaiti" charset="-122"/>
              </a:rPr>
              <a:t>要么观想为极乐世界</a:t>
            </a:r>
            <a:r>
              <a:rPr lang="en-US" altLang="zh-CN" sz="2400" dirty="0" smtClean="0">
                <a:solidFill>
                  <a:srgbClr val="FFFFFF"/>
                </a:solidFill>
                <a:latin typeface="STKaiti" charset="-122"/>
              </a:rPr>
              <a:t>;</a:t>
            </a:r>
            <a:r>
              <a:rPr lang="zh-CN" altLang="en-US" sz="2400" dirty="0" smtClean="0">
                <a:solidFill>
                  <a:srgbClr val="FFFFFF"/>
                </a:solidFill>
                <a:latin typeface="STKaiti" charset="-122"/>
              </a:rPr>
              <a:t>要么观想为莲花生大士的刹土</a:t>
            </a:r>
            <a:r>
              <a:rPr lang="en-US" altLang="zh-CN" sz="2400" dirty="0" smtClean="0">
                <a:solidFill>
                  <a:srgbClr val="FFFFFF"/>
                </a:solidFill>
                <a:latin typeface="STKaiti" charset="-122"/>
              </a:rPr>
              <a:t>——</a:t>
            </a:r>
            <a:r>
              <a:rPr lang="zh-CN" altLang="en-US" sz="2400" dirty="0" smtClean="0">
                <a:solidFill>
                  <a:srgbClr val="FFFFFF"/>
                </a:solidFill>
                <a:latin typeface="STKaiti" charset="-122"/>
              </a:rPr>
              <a:t>铜色吉祥山</a:t>
            </a:r>
            <a:r>
              <a:rPr lang="en-US" altLang="zh-CN" sz="2400" dirty="0" smtClean="0">
                <a:solidFill>
                  <a:srgbClr val="FFFFFF"/>
                </a:solidFill>
                <a:latin typeface="STKaiti" charset="-122"/>
              </a:rPr>
              <a:t>;</a:t>
            </a:r>
            <a:r>
              <a:rPr lang="zh-CN" altLang="en-US" sz="2400" dirty="0" smtClean="0">
                <a:solidFill>
                  <a:srgbClr val="FFFFFF"/>
                </a:solidFill>
                <a:latin typeface="STKaiti" charset="-122"/>
              </a:rPr>
              <a:t>或者，观想我们现在这个世界没有土石瓦砾等任何不清净之法，地平如掌，是一个清净庄严的刹土。 </a:t>
            </a:r>
            <a:endParaRPr lang="zh-CN" altLang="en-US" sz="2400" dirty="0"/>
          </a:p>
        </p:txBody>
      </p:sp>
      <p:sp>
        <p:nvSpPr>
          <p:cNvPr id="5" name="TextBox 4"/>
          <p:cNvSpPr txBox="1"/>
          <p:nvPr/>
        </p:nvSpPr>
        <p:spPr>
          <a:xfrm>
            <a:off x="5486400" y="1905000"/>
            <a:ext cx="3276600" cy="4801314"/>
          </a:xfrm>
          <a:prstGeom prst="rect">
            <a:avLst/>
          </a:prstGeom>
          <a:noFill/>
        </p:spPr>
        <p:txBody>
          <a:bodyPr wrap="square" rtlCol="0">
            <a:spAutoFit/>
          </a:bodyPr>
          <a:lstStyle/>
          <a:p>
            <a:r>
              <a:rPr lang="zh-CN" altLang="en-US" sz="2400" b="1" dirty="0"/>
              <a:t>诶玛吙</a:t>
            </a:r>
            <a:endParaRPr lang="en-US" sz="2400" dirty="0"/>
          </a:p>
          <a:p>
            <a:r>
              <a:rPr lang="zh-CN" altLang="en-US" sz="2400" b="1" dirty="0"/>
              <a:t>浩瀚自现净土中</a:t>
            </a:r>
            <a:endParaRPr lang="en-US" sz="2400" dirty="0"/>
          </a:p>
          <a:p>
            <a:r>
              <a:rPr lang="zh-CN" altLang="en-US" sz="2400" b="1" dirty="0"/>
              <a:t>自观金刚瑜伽母</a:t>
            </a:r>
            <a:endParaRPr lang="en-US" sz="2400" dirty="0"/>
          </a:p>
          <a:p>
            <a:r>
              <a:rPr lang="zh-CN" altLang="en-US" sz="2400" b="1" dirty="0"/>
              <a:t>顶千瓣莲日月上</a:t>
            </a:r>
            <a:endParaRPr lang="en-US" sz="2400" dirty="0"/>
          </a:p>
          <a:p>
            <a:r>
              <a:rPr lang="zh-CN" altLang="en-US" sz="2400" b="1" dirty="0"/>
              <a:t>皈处总集莲师尊</a:t>
            </a:r>
            <a:endParaRPr lang="en-US" sz="2400" dirty="0"/>
          </a:p>
          <a:p>
            <a:r>
              <a:rPr lang="zh-CN" altLang="en-US" sz="2400" b="1" dirty="0"/>
              <a:t>白红文持杵颅瓶</a:t>
            </a:r>
            <a:endParaRPr lang="en-US" sz="2400" dirty="0"/>
          </a:p>
          <a:p>
            <a:r>
              <a:rPr lang="zh-CN" altLang="en-US" sz="2400" b="1" dirty="0"/>
              <a:t>报身装拥措嘉母</a:t>
            </a:r>
            <a:endParaRPr lang="en-US" sz="2400" dirty="0"/>
          </a:p>
          <a:p>
            <a:r>
              <a:rPr lang="zh-CN" altLang="en-US" sz="2400" b="1" dirty="0"/>
              <a:t>身圆自生续坛城</a:t>
            </a:r>
            <a:endParaRPr lang="en-US" sz="2400" dirty="0"/>
          </a:p>
          <a:p>
            <a:r>
              <a:rPr lang="zh-CN" altLang="en-US" sz="2400" b="1" dirty="0"/>
              <a:t>上师空行及护法</a:t>
            </a:r>
            <a:endParaRPr lang="en-US" sz="2400" dirty="0"/>
          </a:p>
          <a:p>
            <a:r>
              <a:rPr lang="zh-CN" altLang="en-US" sz="2400" b="1" dirty="0"/>
              <a:t>安住如开芝麻荚</a:t>
            </a:r>
            <a:endParaRPr lang="en-US" sz="2400" dirty="0"/>
          </a:p>
          <a:p>
            <a:r>
              <a:rPr lang="zh-CN" altLang="en-US" sz="2400" b="1" dirty="0"/>
              <a:t>妙拂洲中智慧尊</a:t>
            </a:r>
            <a:endParaRPr lang="en-US" sz="2400" dirty="0"/>
          </a:p>
          <a:p>
            <a:r>
              <a:rPr lang="zh-CN" altLang="en-US" sz="2400" b="1" dirty="0"/>
              <a:t>如雨降临融修依</a:t>
            </a:r>
            <a:endParaRPr lang="en-US" sz="2400" dirty="0"/>
          </a:p>
          <a:p>
            <a:endParaRPr lang="en-US" dirty="0"/>
          </a:p>
        </p:txBody>
      </p:sp>
    </p:spTree>
    <p:extLst>
      <p:ext uri="{BB962C8B-B14F-4D97-AF65-F5344CB8AC3E}">
        <p14:creationId xmlns:p14="http://schemas.microsoft.com/office/powerpoint/2010/main" val="910082228"/>
      </p:ext>
    </p:extLst>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498598"/>
          </a:xfrm>
        </p:spPr>
        <p:txBody>
          <a:bodyPr/>
          <a:lstStyle/>
          <a:p>
            <a:r>
              <a:rPr lang="zh-CN" altLang="en-US" sz="3600" dirty="0">
                <a:effectLst/>
              </a:rPr>
              <a:t>修行者自己的观想方法 </a:t>
            </a:r>
            <a:endParaRPr lang="zh-CN" altLang="en-US" sz="3600" dirty="0"/>
          </a:p>
        </p:txBody>
      </p:sp>
      <p:sp>
        <p:nvSpPr>
          <p:cNvPr id="6" name="Rounded Rectangle 5"/>
          <p:cNvSpPr/>
          <p:nvPr/>
        </p:nvSpPr>
        <p:spPr bwMode="auto">
          <a:xfrm>
            <a:off x="304800" y="2057400"/>
            <a:ext cx="4114800" cy="4191000"/>
          </a:xfrm>
          <a:prstGeom prst="roundRect">
            <a:avLst/>
          </a:prstGeom>
          <a:solidFill>
            <a:schemeClr val="accent2">
              <a:lumMod val="60000"/>
              <a:lumOff val="4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r>
              <a:rPr lang="en-US" altLang="zh-CN" sz="2400" dirty="0" smtClean="0"/>
              <a:t>         </a:t>
            </a:r>
            <a:r>
              <a:rPr lang="zh-CN" altLang="en-US" sz="2400" dirty="0" smtClean="0"/>
              <a:t>要让自己成为法器： </a:t>
            </a:r>
            <a:endParaRPr lang="en-US" altLang="zh-CN" sz="2400" dirty="0" smtClean="0"/>
          </a:p>
          <a:p>
            <a:r>
              <a:rPr lang="zh-CN" altLang="en-US" sz="2400" dirty="0"/>
              <a:t>当年空行母益西措嘉在接受莲花生大士的密法时，从 未破坏过任何缘起，而且她的信心不像我们普通</a:t>
            </a:r>
            <a:r>
              <a:rPr lang="zh-CN" altLang="en-US" sz="2400" dirty="0" smtClean="0"/>
              <a:t>弟子的</a:t>
            </a:r>
            <a:r>
              <a:rPr lang="zh-CN" altLang="en-US" sz="2400" dirty="0"/>
              <a:t>信心，完全超越了世间的感情和贪爱，</a:t>
            </a:r>
            <a:r>
              <a:rPr lang="zh-CN" altLang="en-US" sz="2400" dirty="0" smtClean="0"/>
              <a:t>是</a:t>
            </a:r>
            <a:r>
              <a:rPr lang="zh-CN" altLang="en-US" sz="2400" u="sng" dirty="0" smtClean="0"/>
              <a:t>非常清净</a:t>
            </a:r>
            <a:r>
              <a:rPr lang="zh-CN" altLang="en-US" sz="2400" dirty="0" smtClean="0"/>
              <a:t>的</a:t>
            </a:r>
            <a:r>
              <a:rPr lang="zh-CN" altLang="en-US" sz="2400" dirty="0"/>
              <a:t>信心。 </a:t>
            </a:r>
          </a:p>
          <a:p>
            <a:endParaRPr lang="zh-CN" altLang="en-US" sz="2400" dirty="0"/>
          </a:p>
        </p:txBody>
      </p:sp>
      <p:sp>
        <p:nvSpPr>
          <p:cNvPr id="7" name="Rounded Rectangle 6"/>
          <p:cNvSpPr/>
          <p:nvPr/>
        </p:nvSpPr>
        <p:spPr bwMode="auto">
          <a:xfrm>
            <a:off x="4572000" y="2057400"/>
            <a:ext cx="4038600" cy="4191000"/>
          </a:xfrm>
          <a:prstGeom prst="roundRect">
            <a:avLst/>
          </a:prstGeom>
          <a:solidFill>
            <a:schemeClr val="accent2">
              <a:lumMod val="60000"/>
              <a:lumOff val="40000"/>
            </a:schemeClr>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r>
              <a:rPr lang="zh-CN" altLang="en-US" sz="2400" dirty="0"/>
              <a:t>自己对上师莲花生大士产生了极为清净的信心，</a:t>
            </a:r>
            <a:r>
              <a:rPr lang="zh-CN" altLang="en-US" sz="2400" dirty="0" smtClean="0"/>
              <a:t>没有任何</a:t>
            </a:r>
            <a:r>
              <a:rPr lang="zh-CN" altLang="en-US" sz="2400" dirty="0"/>
              <a:t>世间的贪嗔痴邪见，所以观为金刚瑜伽母。 </a:t>
            </a:r>
          </a:p>
        </p:txBody>
      </p:sp>
      <p:sp>
        <p:nvSpPr>
          <p:cNvPr id="8" name="Terminator 7"/>
          <p:cNvSpPr/>
          <p:nvPr/>
        </p:nvSpPr>
        <p:spPr bwMode="auto">
          <a:xfrm>
            <a:off x="762000" y="1371600"/>
            <a:ext cx="3027947" cy="685800"/>
          </a:xfrm>
          <a:prstGeom prst="flowChartTerminator">
            <a:avLst/>
          </a:prstGeom>
          <a:solidFill>
            <a:schemeClr val="accent1"/>
          </a:solidFill>
          <a:ln>
            <a:solidFill>
              <a:schemeClr val="accent6">
                <a:lumMod val="40000"/>
                <a:lumOff val="6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zh-CN" altLang="en-US" sz="2400" dirty="0" smtClean="0">
                <a:latin typeface="STXihei" charset="-122"/>
              </a:rPr>
              <a:t>本体观为</a:t>
            </a:r>
            <a:endParaRPr lang="en-US" altLang="zh-CN" sz="2400" dirty="0" smtClean="0">
              <a:latin typeface="STXihei" charset="-122"/>
            </a:endParaRPr>
          </a:p>
          <a:p>
            <a:pPr algn="ctr"/>
            <a:r>
              <a:rPr lang="zh-CN" altLang="en-US" sz="2400" dirty="0" smtClean="0">
                <a:latin typeface="STXihei" charset="-122"/>
              </a:rPr>
              <a:t>益西措</a:t>
            </a:r>
            <a:r>
              <a:rPr lang="zh-CN" altLang="en-US" sz="2400" dirty="0">
                <a:latin typeface="STXihei" charset="-122"/>
              </a:rPr>
              <a:t>嘉空行母 </a:t>
            </a:r>
            <a:endParaRPr lang="zh-CN" altLang="en-US" sz="2400" dirty="0"/>
          </a:p>
        </p:txBody>
      </p:sp>
      <p:sp>
        <p:nvSpPr>
          <p:cNvPr id="9" name="Terminator 8"/>
          <p:cNvSpPr/>
          <p:nvPr/>
        </p:nvSpPr>
        <p:spPr bwMode="auto">
          <a:xfrm>
            <a:off x="4876800" y="1371600"/>
            <a:ext cx="3027947" cy="685800"/>
          </a:xfrm>
          <a:prstGeom prst="flowChartTerminator">
            <a:avLst/>
          </a:prstGeom>
          <a:solidFill>
            <a:schemeClr val="accent1"/>
          </a:solidFill>
          <a:ln>
            <a:solidFill>
              <a:schemeClr val="accent6">
                <a:lumMod val="40000"/>
                <a:lumOff val="60000"/>
              </a:schemeClr>
            </a:solid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zh-CN" altLang="en-US" sz="2400" dirty="0" smtClean="0"/>
              <a:t>形象观为</a:t>
            </a:r>
            <a:endParaRPr lang="en-US" altLang="zh-CN" sz="2400" dirty="0" smtClean="0"/>
          </a:p>
          <a:p>
            <a:pPr algn="ctr"/>
            <a:r>
              <a:rPr lang="zh-CN" altLang="en-US" sz="2400" dirty="0" smtClean="0"/>
              <a:t>金刚瑜伽母 </a:t>
            </a:r>
            <a:endParaRPr lang="zh-CN" altLang="en-US" sz="2400" dirty="0"/>
          </a:p>
        </p:txBody>
      </p:sp>
    </p:spTree>
    <p:extLst>
      <p:ext uri="{BB962C8B-B14F-4D97-AF65-F5344CB8AC3E}">
        <p14:creationId xmlns:p14="http://schemas.microsoft.com/office/powerpoint/2010/main" val="1373472062"/>
      </p:ext>
    </p:extLst>
  </p:cSld>
  <p:clrMapOvr>
    <a:masterClrMapping/>
  </p:clrMapOvr>
  <p:transition xmlns:p14="http://schemas.microsoft.com/office/powerpoint/2010/mai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498598"/>
          </a:xfrm>
        </p:spPr>
        <p:txBody>
          <a:bodyPr/>
          <a:lstStyle/>
          <a:p>
            <a:r>
              <a:rPr lang="zh-CN" altLang="en-US" sz="3600" dirty="0">
                <a:latin typeface="STXihei" charset="-122"/>
              </a:rPr>
              <a:t>主尊是莲花生大士 </a:t>
            </a:r>
            <a:endParaRPr lang="zh-CN" altLang="en-US" sz="3600" dirty="0"/>
          </a:p>
        </p:txBody>
      </p:sp>
      <p:sp>
        <p:nvSpPr>
          <p:cNvPr id="4" name="Rectangle 3"/>
          <p:cNvSpPr/>
          <p:nvPr/>
        </p:nvSpPr>
        <p:spPr>
          <a:xfrm>
            <a:off x="381000" y="914400"/>
            <a:ext cx="8153400" cy="5262979"/>
          </a:xfrm>
          <a:prstGeom prst="rect">
            <a:avLst/>
          </a:prstGeom>
        </p:spPr>
        <p:txBody>
          <a:bodyPr wrap="square">
            <a:spAutoFit/>
          </a:bodyPr>
          <a:lstStyle/>
          <a:p>
            <a:pPr marL="342900" indent="-342900">
              <a:buFont typeface="Wingdings" charset="2"/>
              <a:buChar char="Ø"/>
            </a:pPr>
            <a:r>
              <a:rPr lang="zh-CN" altLang="en-US" sz="2400" dirty="0">
                <a:latin typeface="STKaiti" charset="-122"/>
              </a:rPr>
              <a:t>然后在自己的顶上，也就是金刚瑜伽母的头顶</a:t>
            </a:r>
            <a:r>
              <a:rPr lang="zh-CN" altLang="en-US" sz="2400" dirty="0" smtClean="0">
                <a:latin typeface="STKaiti" charset="-122"/>
              </a:rPr>
              <a:t>前方</a:t>
            </a:r>
            <a:r>
              <a:rPr lang="zh-CN" altLang="en-US" sz="2400" dirty="0">
                <a:latin typeface="STKaiti" charset="-122"/>
              </a:rPr>
              <a:t>，观想千瓣莲花，在莲花中间有日轮和月轮，</a:t>
            </a:r>
            <a:r>
              <a:rPr lang="zh-CN" altLang="en-US" sz="2400" dirty="0" smtClean="0">
                <a:latin typeface="STKaiti" charset="-122"/>
              </a:rPr>
              <a:t>在日轮和月轮</a:t>
            </a:r>
            <a:r>
              <a:rPr lang="zh-CN" altLang="en-US" sz="2400" dirty="0">
                <a:latin typeface="STKaiti" charset="-122"/>
              </a:rPr>
              <a:t>上面，观想一切皈依处的总集</a:t>
            </a:r>
            <a:r>
              <a:rPr lang="en-US" altLang="zh-CN" sz="2400" dirty="0">
                <a:latin typeface="STKaiti" charset="-122"/>
              </a:rPr>
              <a:t>——</a:t>
            </a:r>
            <a:r>
              <a:rPr lang="zh-CN" altLang="en-US" sz="2400" dirty="0">
                <a:latin typeface="STKaiti" charset="-122"/>
              </a:rPr>
              <a:t>莲花生大 士，身色白里透红，面带微笑的寂静相</a:t>
            </a:r>
            <a:r>
              <a:rPr lang="en-US" altLang="zh-CN" sz="2400" dirty="0">
                <a:latin typeface="STKaiti" charset="-122"/>
              </a:rPr>
              <a:t>;</a:t>
            </a:r>
            <a:r>
              <a:rPr lang="zh-CN" altLang="en-US" sz="2400" dirty="0" smtClean="0">
                <a:latin typeface="STKaiti" charset="-122"/>
              </a:rPr>
              <a:t>手持金刚和托</a:t>
            </a:r>
            <a:r>
              <a:rPr lang="zh-CN" altLang="en-US" sz="2400" dirty="0">
                <a:latin typeface="STKaiti" charset="-122"/>
              </a:rPr>
              <a:t>巴，托巴中有长寿宝瓶</a:t>
            </a:r>
            <a:r>
              <a:rPr lang="en-US" altLang="zh-CN" sz="2400" dirty="0">
                <a:latin typeface="STKaiti" charset="-122"/>
              </a:rPr>
              <a:t>;</a:t>
            </a:r>
            <a:r>
              <a:rPr lang="zh-CN" altLang="en-US" sz="2400" dirty="0">
                <a:latin typeface="STKaiti" charset="-122"/>
              </a:rPr>
              <a:t>报身装饰，和空行母</a:t>
            </a:r>
            <a:r>
              <a:rPr lang="zh-CN" altLang="en-US" sz="2400" dirty="0" smtClean="0">
                <a:latin typeface="STKaiti" charset="-122"/>
              </a:rPr>
              <a:t>益西措嘉双运。</a:t>
            </a:r>
            <a:endParaRPr lang="en-US" altLang="zh-CN" sz="2400" dirty="0" smtClean="0">
              <a:latin typeface="STKaiti" charset="-122"/>
            </a:endParaRPr>
          </a:p>
          <a:p>
            <a:pPr marL="342900" indent="-342900">
              <a:buFont typeface="Wingdings" charset="2"/>
              <a:buChar char="Ø"/>
            </a:pPr>
            <a:endParaRPr lang="en-US" altLang="zh-CN" sz="2400" dirty="0">
              <a:latin typeface="STKaiti" charset="-122"/>
            </a:endParaRPr>
          </a:p>
          <a:p>
            <a:pPr marL="342900" indent="-342900">
              <a:buFont typeface="Wingdings" charset="2"/>
              <a:buChar char="Ø"/>
            </a:pPr>
            <a:r>
              <a:rPr lang="zh-CN" altLang="en-US" sz="2400" dirty="0" smtClean="0">
                <a:latin typeface="STKaiti" charset="-122"/>
              </a:rPr>
              <a:t>观想金刚瑜伽</a:t>
            </a:r>
            <a:r>
              <a:rPr lang="zh-CN" altLang="en-US" sz="2400" dirty="0">
                <a:latin typeface="STKaiti" charset="-122"/>
              </a:rPr>
              <a:t>母的上方是莲花生大士以及传承 上师、本尊、空行、护法等无量无边的智慧尊者。 </a:t>
            </a:r>
            <a:endParaRPr lang="en-US" altLang="zh-CN" sz="2400" dirty="0" smtClean="0">
              <a:latin typeface="STKaiti" charset="-122"/>
            </a:endParaRPr>
          </a:p>
          <a:p>
            <a:pPr marL="342900" indent="-342900">
              <a:buFont typeface="Wingdings" charset="2"/>
              <a:buChar char="Ø"/>
            </a:pPr>
            <a:endParaRPr lang="en-US" altLang="zh-CN" sz="2400" dirty="0">
              <a:latin typeface="STKaiti" charset="-122"/>
            </a:endParaRPr>
          </a:p>
          <a:p>
            <a:pPr marL="342900" indent="-342900">
              <a:buFont typeface="Wingdings" charset="2"/>
              <a:buChar char="Ø"/>
            </a:pPr>
            <a:r>
              <a:rPr lang="zh-CN" altLang="en-US" sz="2400" dirty="0">
                <a:latin typeface="STKaiti" charset="-122"/>
              </a:rPr>
              <a:t>通过念七遍或者三遍七句祈祷文，以此迎请莲花生大士</a:t>
            </a:r>
            <a:r>
              <a:rPr lang="zh-CN" altLang="en-US" sz="2400" dirty="0" smtClean="0">
                <a:latin typeface="STKaiti" charset="-122"/>
              </a:rPr>
              <a:t>。</a:t>
            </a:r>
            <a:endParaRPr lang="en-US" altLang="zh-CN" sz="2400" dirty="0" smtClean="0">
              <a:latin typeface="STKaiti" charset="-122"/>
            </a:endParaRPr>
          </a:p>
          <a:p>
            <a:pPr algn="ctr"/>
            <a:r>
              <a:rPr lang="zh-CN" altLang="en-US" sz="2400" dirty="0">
                <a:latin typeface="STKaiti" charset="-122"/>
              </a:rPr>
              <a:t>邬金刹土西北隅 莲花蕊茎之座上 </a:t>
            </a:r>
            <a:endParaRPr lang="en-US" altLang="zh-CN" sz="2400" dirty="0">
              <a:latin typeface="STKaiti" charset="-122"/>
            </a:endParaRPr>
          </a:p>
          <a:p>
            <a:pPr algn="ctr"/>
            <a:r>
              <a:rPr lang="zh-CN" altLang="en-US" sz="2400" dirty="0">
                <a:latin typeface="STKaiti" charset="-122"/>
              </a:rPr>
              <a:t>稀有殊胜成就者 世称名号莲花生</a:t>
            </a:r>
            <a:endParaRPr lang="en-US" altLang="zh-CN" sz="2400" dirty="0">
              <a:latin typeface="STKaiti" charset="-122"/>
            </a:endParaRPr>
          </a:p>
          <a:p>
            <a:pPr algn="ctr"/>
            <a:r>
              <a:rPr lang="zh-CN" altLang="en-US" sz="2400" dirty="0">
                <a:latin typeface="STKaiti" charset="-122"/>
              </a:rPr>
              <a:t> 空行眷属众围绕 我随汝尊而修持</a:t>
            </a:r>
            <a:endParaRPr lang="en-US" altLang="zh-CN" sz="2400" dirty="0">
              <a:latin typeface="STKaiti" charset="-122"/>
            </a:endParaRPr>
          </a:p>
          <a:p>
            <a:pPr algn="ctr"/>
            <a:r>
              <a:rPr lang="zh-CN" altLang="en-US" sz="2400" dirty="0">
                <a:latin typeface="STKaiti" charset="-122"/>
              </a:rPr>
              <a:t> 为赐加持祈降临 革日班玛斯德吽 </a:t>
            </a:r>
            <a:endParaRPr lang="zh-CN" altLang="en-US" sz="2400" dirty="0"/>
          </a:p>
        </p:txBody>
      </p:sp>
    </p:spTree>
    <p:extLst>
      <p:ext uri="{BB962C8B-B14F-4D97-AF65-F5344CB8AC3E}">
        <p14:creationId xmlns:p14="http://schemas.microsoft.com/office/powerpoint/2010/main" val="1587611431"/>
      </p:ext>
    </p:extLst>
  </p:cSld>
  <p:clrMapOvr>
    <a:masterClrMapping/>
  </p:clrMapOvr>
  <p:transition xmlns:p14="http://schemas.microsoft.com/office/powerpoint/2010/mai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507831"/>
          </a:xfrm>
        </p:spPr>
        <p:txBody>
          <a:bodyPr/>
          <a:lstStyle/>
          <a:p>
            <a:r>
              <a:rPr lang="zh-CN" altLang="en-US" sz="3600" dirty="0" smtClean="0"/>
              <a:t>祈请莲花生大师的功德</a:t>
            </a:r>
            <a:endParaRPr lang="en-US" sz="3600" dirty="0"/>
          </a:p>
        </p:txBody>
      </p:sp>
      <p:sp>
        <p:nvSpPr>
          <p:cNvPr id="3" name="Rectangle 2"/>
          <p:cNvSpPr/>
          <p:nvPr/>
        </p:nvSpPr>
        <p:spPr>
          <a:xfrm>
            <a:off x="304800" y="1219200"/>
            <a:ext cx="8534400" cy="4524315"/>
          </a:xfrm>
          <a:prstGeom prst="rect">
            <a:avLst/>
          </a:prstGeom>
        </p:spPr>
        <p:txBody>
          <a:bodyPr wrap="square">
            <a:spAutoFit/>
          </a:bodyPr>
          <a:lstStyle/>
          <a:p>
            <a:pPr marL="342900" indent="-342900">
              <a:buFont typeface="Wingdings" charset="2"/>
              <a:buChar char="Ø"/>
            </a:pPr>
            <a:r>
              <a:rPr lang="zh-CN" altLang="en-US" sz="2400" dirty="0">
                <a:latin typeface="STKaiti" charset="-122"/>
              </a:rPr>
              <a:t>很多修行人通过修上师瑜伽，完全转变了自心</a:t>
            </a:r>
            <a:r>
              <a:rPr lang="zh-CN" altLang="en-US" sz="2400" dirty="0" smtClean="0">
                <a:latin typeface="STKaiti" charset="-122"/>
              </a:rPr>
              <a:t>。有一种加持强</a:t>
            </a:r>
            <a:r>
              <a:rPr lang="zh-CN" altLang="en-US" sz="2400" dirty="0">
                <a:latin typeface="STKaiti" charset="-122"/>
              </a:rPr>
              <a:t>迫性地植入了你的心间，让我们的</a:t>
            </a:r>
            <a:r>
              <a:rPr lang="zh-CN" altLang="en-US" sz="2400" dirty="0" smtClean="0">
                <a:latin typeface="STKaiti" charset="-122"/>
              </a:rPr>
              <a:t>修行不会那么费力</a:t>
            </a:r>
            <a:r>
              <a:rPr lang="zh-CN" altLang="en-US" sz="2400" dirty="0">
                <a:latin typeface="STKaiti" charset="-122"/>
              </a:rPr>
              <a:t>。而且在所有的本尊当中，莲花</a:t>
            </a:r>
            <a:r>
              <a:rPr lang="zh-CN" altLang="en-US" sz="2400" dirty="0" smtClean="0">
                <a:latin typeface="STKaiti" charset="-122"/>
              </a:rPr>
              <a:t>生大士能遣除一切障碍</a:t>
            </a:r>
            <a:r>
              <a:rPr lang="zh-CN" altLang="en-US" sz="2400" dirty="0">
                <a:latin typeface="STKaiti" charset="-122"/>
              </a:rPr>
              <a:t>，直接赐予悉地，这是莲花生</a:t>
            </a:r>
            <a:r>
              <a:rPr lang="zh-CN" altLang="en-US" sz="2400" dirty="0" smtClean="0">
                <a:latin typeface="STKaiti" charset="-122"/>
              </a:rPr>
              <a:t>大士的不共</a:t>
            </a:r>
            <a:r>
              <a:rPr lang="zh-CN" altLang="en-US" sz="2400" dirty="0">
                <a:latin typeface="STKaiti" charset="-122"/>
              </a:rPr>
              <a:t>威力。 </a:t>
            </a:r>
            <a:endParaRPr lang="en-US" altLang="zh-CN" sz="2400" dirty="0" smtClean="0">
              <a:latin typeface="STKaiti" charset="-122"/>
            </a:endParaRPr>
          </a:p>
          <a:p>
            <a:pPr marL="342900" indent="-342900">
              <a:buFont typeface="Wingdings" charset="2"/>
              <a:buChar char="Ø"/>
            </a:pPr>
            <a:endParaRPr lang="en-US" altLang="zh-CN" sz="2400" dirty="0">
              <a:latin typeface="STKaiti" charset="-122"/>
            </a:endParaRPr>
          </a:p>
          <a:p>
            <a:pPr marL="342900" indent="-342900">
              <a:buFont typeface="Wingdings" charset="2"/>
              <a:buChar char="Ø"/>
            </a:pPr>
            <a:r>
              <a:rPr lang="zh-CN" altLang="en-US" sz="2400" dirty="0">
                <a:latin typeface="STKaiti" charset="-122"/>
              </a:rPr>
              <a:t>各教各派的这些祖师，其实都是莲</a:t>
            </a:r>
            <a:r>
              <a:rPr lang="zh-CN" altLang="en-US" sz="2400" dirty="0" smtClean="0">
                <a:latin typeface="STKaiti" charset="-122"/>
              </a:rPr>
              <a:t>花生</a:t>
            </a:r>
            <a:r>
              <a:rPr lang="zh-CN" altLang="en-US" sz="2400" dirty="0">
                <a:latin typeface="STKaiti" charset="-122"/>
              </a:rPr>
              <a:t>大士的化身。 </a:t>
            </a:r>
            <a:endParaRPr lang="en-US" altLang="zh-CN" sz="2400" dirty="0" smtClean="0">
              <a:latin typeface="STKaiti" charset="-122"/>
            </a:endParaRPr>
          </a:p>
          <a:p>
            <a:pPr marL="342900" indent="-342900">
              <a:buFont typeface="Wingdings" charset="2"/>
              <a:buChar char="Ø"/>
            </a:pPr>
            <a:endParaRPr lang="en-US" altLang="zh-CN" sz="2400" dirty="0">
              <a:latin typeface="STKaiti" charset="-122"/>
            </a:endParaRPr>
          </a:p>
          <a:p>
            <a:pPr marL="342900" indent="-342900">
              <a:buFont typeface="Wingdings" charset="2"/>
              <a:buChar char="Ø"/>
            </a:pPr>
            <a:r>
              <a:rPr lang="zh-CN" altLang="en-US" sz="2400" dirty="0">
                <a:latin typeface="STKaiti" charset="-122"/>
              </a:rPr>
              <a:t>国内外很多持教大德，他们在</a:t>
            </a:r>
            <a:r>
              <a:rPr lang="zh-CN" altLang="en-US" sz="2400" dirty="0" smtClean="0">
                <a:latin typeface="STKaiti" charset="-122"/>
              </a:rPr>
              <a:t>修行中也经常祈祷莲</a:t>
            </a:r>
            <a:r>
              <a:rPr lang="zh-CN" altLang="en-US" sz="2400" dirty="0">
                <a:latin typeface="STKaiti" charset="-122"/>
              </a:rPr>
              <a:t>花生大士。从他们</a:t>
            </a:r>
            <a:r>
              <a:rPr lang="zh-CN" altLang="en-US" sz="2400" dirty="0" smtClean="0">
                <a:latin typeface="STKaiti" charset="-122"/>
              </a:rPr>
              <a:t>的著作和弘法事业中可以看</a:t>
            </a:r>
            <a:r>
              <a:rPr lang="zh-CN" altLang="en-US" sz="2400" dirty="0">
                <a:latin typeface="STKaiti" charset="-122"/>
              </a:rPr>
              <a:t>出</a:t>
            </a:r>
            <a:r>
              <a:rPr lang="zh-CN" altLang="en-US" sz="2400" dirty="0" smtClean="0">
                <a:latin typeface="STKaiti" charset="-122"/>
              </a:rPr>
              <a:t>，雪域如果没有莲</a:t>
            </a:r>
            <a:r>
              <a:rPr lang="zh-CN" altLang="en-US" sz="2400" dirty="0">
                <a:latin typeface="STKaiti" charset="-122"/>
              </a:rPr>
              <a:t>花生大士，</a:t>
            </a:r>
            <a:r>
              <a:rPr lang="zh-CN" altLang="en-US" sz="2400" dirty="0" smtClean="0">
                <a:latin typeface="STKaiti" charset="-122"/>
              </a:rPr>
              <a:t>早就被</a:t>
            </a:r>
            <a:r>
              <a:rPr lang="zh-CN" altLang="en-US" sz="2400" dirty="0">
                <a:latin typeface="STKaiti" charset="-122"/>
              </a:rPr>
              <a:t>其他各种各样的思想吞没了。 </a:t>
            </a:r>
            <a:endParaRPr lang="zh-CN" altLang="en-US" sz="2400" dirty="0"/>
          </a:p>
          <a:p>
            <a:endParaRPr lang="zh-CN" altLang="en-US" sz="2400" dirty="0"/>
          </a:p>
          <a:p>
            <a:pPr marL="342900" indent="-342900">
              <a:buFont typeface="Arial" charset="0"/>
              <a:buChar char="•"/>
            </a:pPr>
            <a:endParaRPr lang="zh-CN" altLang="en-US" sz="2400" dirty="0"/>
          </a:p>
        </p:txBody>
      </p:sp>
    </p:spTree>
    <p:extLst>
      <p:ext uri="{BB962C8B-B14F-4D97-AF65-F5344CB8AC3E}">
        <p14:creationId xmlns:p14="http://schemas.microsoft.com/office/powerpoint/2010/main" val="1942627919"/>
      </p:ext>
    </p:extLst>
  </p:cSld>
  <p:clrMapOvr>
    <a:masterClrMapping/>
  </p:clrMapOvr>
  <p:transition xmlns:p14="http://schemas.microsoft.com/office/powerpoint/2010/mai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107996"/>
          </a:xfrm>
        </p:spPr>
        <p:txBody>
          <a:bodyPr/>
          <a:lstStyle/>
          <a:p>
            <a:r>
              <a:rPr lang="en-US" altLang="zh-CN" sz="3200" dirty="0"/>
              <a:t>(2)</a:t>
            </a:r>
            <a:r>
              <a:rPr lang="zh-CN" altLang="en-US" sz="3200" dirty="0"/>
              <a:t>修七支供</a:t>
            </a:r>
            <a:r>
              <a:rPr lang="en-US" altLang="zh-CN" sz="3200" dirty="0"/>
              <a:t>(</a:t>
            </a:r>
            <a:r>
              <a:rPr lang="zh-CN" altLang="en-US" sz="3200" dirty="0"/>
              <a:t>积资净障</a:t>
            </a:r>
            <a:r>
              <a:rPr lang="en-US" altLang="zh-CN" sz="3200" dirty="0"/>
              <a:t>)——</a:t>
            </a:r>
            <a:r>
              <a:rPr lang="zh-CN" altLang="en-US" sz="3200" dirty="0"/>
              <a:t>根据颂词解释七支</a:t>
            </a:r>
            <a:r>
              <a:rPr lang="en-US" altLang="zh-CN" sz="3200" dirty="0"/>
              <a:t>; </a:t>
            </a:r>
            <a:r>
              <a:rPr lang="zh-CN" altLang="en-US" dirty="0"/>
              <a:t/>
            </a:r>
            <a:br>
              <a:rPr lang="zh-CN" altLang="en-US" dirty="0"/>
            </a:br>
            <a:endParaRPr lang="en-US" dirty="0"/>
          </a:p>
        </p:txBody>
      </p:sp>
      <p:sp>
        <p:nvSpPr>
          <p:cNvPr id="3" name="Rectangle 2"/>
          <p:cNvSpPr/>
          <p:nvPr/>
        </p:nvSpPr>
        <p:spPr>
          <a:xfrm>
            <a:off x="5410200" y="990600"/>
            <a:ext cx="3581400" cy="5262979"/>
          </a:xfrm>
          <a:prstGeom prst="rect">
            <a:avLst/>
          </a:prstGeom>
        </p:spPr>
        <p:txBody>
          <a:bodyPr wrap="square">
            <a:spAutoFit/>
          </a:bodyPr>
          <a:lstStyle/>
          <a:p>
            <a:r>
              <a:rPr lang="mr-IN" sz="2400" dirty="0" err="1" smtClean="0">
                <a:latin typeface="STKaiti" charset="-122"/>
              </a:rPr>
              <a:t>吙</a:t>
            </a:r>
            <a:r>
              <a:rPr lang="mr-IN" sz="2400" dirty="0" err="1">
                <a:latin typeface="STKaiti" charset="-122"/>
              </a:rPr>
              <a:t>!德逆理</a:t>
            </a:r>
            <a:r>
              <a:rPr lang="mr-IN" sz="2400" dirty="0">
                <a:latin typeface="STKaiti" charset="-122"/>
              </a:rPr>
              <a:t> </a:t>
            </a:r>
            <a:r>
              <a:rPr lang="mr-IN" sz="2400" dirty="0" err="1">
                <a:latin typeface="STKaiti" charset="-122"/>
              </a:rPr>
              <a:t>德给贝香</a:t>
            </a:r>
            <a:r>
              <a:rPr lang="mr-IN" sz="2400" dirty="0">
                <a:latin typeface="STKaiti" charset="-122"/>
              </a:rPr>
              <a:t> </a:t>
            </a:r>
            <a:r>
              <a:rPr lang="mr-IN" sz="2400" dirty="0" err="1">
                <a:latin typeface="STKaiti" charset="-122"/>
              </a:rPr>
              <a:t>擦漏</a:t>
            </a:r>
            <a:r>
              <a:rPr lang="mr-IN" sz="2400" dirty="0">
                <a:latin typeface="STKaiti" charset="-122"/>
              </a:rPr>
              <a:t> </a:t>
            </a:r>
            <a:endParaRPr lang="mr-IN" sz="2400" dirty="0"/>
          </a:p>
          <a:p>
            <a:r>
              <a:rPr lang="mr-IN" sz="2400" dirty="0" err="1">
                <a:solidFill>
                  <a:srgbClr val="CCFFCC"/>
                </a:solidFill>
                <a:latin typeface="STZhongsong" charset="-122"/>
              </a:rPr>
              <a:t>吙!微尘数身敬顶礼</a:t>
            </a:r>
            <a:r>
              <a:rPr lang="mr-IN" sz="2400" dirty="0">
                <a:solidFill>
                  <a:srgbClr val="CCFFCC"/>
                </a:solidFill>
                <a:latin typeface="STZhongsong" charset="-122"/>
              </a:rPr>
              <a:t> </a:t>
            </a:r>
            <a:endParaRPr lang="mr-IN" sz="2400" dirty="0">
              <a:solidFill>
                <a:srgbClr val="CCFFCC"/>
              </a:solidFill>
            </a:endParaRPr>
          </a:p>
          <a:p>
            <a:r>
              <a:rPr lang="mr-IN" sz="2400" dirty="0" err="1" smtClean="0">
                <a:latin typeface="STKaiti" charset="-122"/>
              </a:rPr>
              <a:t>囊折耶样</a:t>
            </a:r>
            <a:r>
              <a:rPr lang="mr-IN" sz="2400" dirty="0" smtClean="0">
                <a:latin typeface="STKaiti" charset="-122"/>
              </a:rPr>
              <a:t> </a:t>
            </a:r>
            <a:r>
              <a:rPr lang="mr-IN" sz="2400" dirty="0" err="1">
                <a:latin typeface="STKaiti" charset="-122"/>
              </a:rPr>
              <a:t>根桑巧贝巧</a:t>
            </a:r>
            <a:r>
              <a:rPr lang="mr-IN" sz="2400" dirty="0">
                <a:latin typeface="STKaiti" charset="-122"/>
              </a:rPr>
              <a:t> </a:t>
            </a:r>
            <a:endParaRPr lang="mr-IN" sz="2400" dirty="0"/>
          </a:p>
          <a:p>
            <a:r>
              <a:rPr lang="mr-IN" sz="2400" dirty="0" err="1">
                <a:solidFill>
                  <a:srgbClr val="CCFFCC"/>
                </a:solidFill>
                <a:latin typeface="STZhongsong" charset="-122"/>
              </a:rPr>
              <a:t>现有基现普贤供</a:t>
            </a:r>
            <a:r>
              <a:rPr lang="mr-IN" sz="2400" dirty="0">
                <a:solidFill>
                  <a:srgbClr val="CCFFCC"/>
                </a:solidFill>
                <a:latin typeface="STZhongsong" charset="-122"/>
              </a:rPr>
              <a:t> </a:t>
            </a:r>
            <a:endParaRPr lang="mr-IN" sz="2400" dirty="0">
              <a:solidFill>
                <a:srgbClr val="CCFFCC"/>
              </a:solidFill>
            </a:endParaRPr>
          </a:p>
          <a:p>
            <a:r>
              <a:rPr lang="mr-IN" sz="2400" dirty="0" err="1" smtClean="0">
                <a:latin typeface="STKaiti" charset="-122"/>
              </a:rPr>
              <a:t>才龢</a:t>
            </a:r>
            <a:r>
              <a:rPr lang="mr-IN" sz="2400" dirty="0" smtClean="0">
                <a:latin typeface="STKaiti" charset="-122"/>
              </a:rPr>
              <a:t> </a:t>
            </a:r>
            <a:r>
              <a:rPr lang="mr-IN" sz="2400" dirty="0" err="1">
                <a:latin typeface="STKaiti" charset="-122"/>
              </a:rPr>
              <a:t>内</a:t>
            </a:r>
            <a:r>
              <a:rPr lang="mr-IN" sz="2400" dirty="0">
                <a:latin typeface="STKaiti" charset="-122"/>
              </a:rPr>
              <a:t> </a:t>
            </a:r>
            <a:r>
              <a:rPr lang="mr-IN" sz="2400" dirty="0" err="1">
                <a:latin typeface="STKaiti" charset="-122"/>
              </a:rPr>
              <a:t>萨</a:t>
            </a:r>
            <a:r>
              <a:rPr lang="mr-IN" sz="2400" dirty="0">
                <a:latin typeface="STKaiti" charset="-122"/>
              </a:rPr>
              <a:t> </a:t>
            </a:r>
            <a:r>
              <a:rPr lang="mr-IN" sz="2400" dirty="0" err="1">
                <a:latin typeface="STKaiti" charset="-122"/>
              </a:rPr>
              <a:t>德</a:t>
            </a:r>
            <a:r>
              <a:rPr lang="mr-IN" sz="2400" dirty="0">
                <a:latin typeface="STKaiti" charset="-122"/>
              </a:rPr>
              <a:t> </a:t>
            </a:r>
            <a:r>
              <a:rPr lang="mr-IN" sz="2400" dirty="0" err="1">
                <a:latin typeface="STKaiti" charset="-122"/>
              </a:rPr>
              <a:t>冬解</a:t>
            </a:r>
            <a:r>
              <a:rPr lang="mr-IN" sz="2400" dirty="0">
                <a:latin typeface="STKaiti" charset="-122"/>
              </a:rPr>
              <a:t> </a:t>
            </a:r>
            <a:r>
              <a:rPr lang="mr-IN" sz="2400" dirty="0" err="1">
                <a:latin typeface="STKaiti" charset="-122"/>
              </a:rPr>
              <a:t>期</a:t>
            </a:r>
            <a:r>
              <a:rPr lang="mr-IN" sz="2400" dirty="0">
                <a:latin typeface="STKaiti" charset="-122"/>
              </a:rPr>
              <a:t> </a:t>
            </a:r>
            <a:r>
              <a:rPr lang="mr-IN" sz="2400" dirty="0" err="1">
                <a:latin typeface="STKaiti" charset="-122"/>
              </a:rPr>
              <a:t>夏</a:t>
            </a:r>
            <a:r>
              <a:rPr lang="mr-IN" sz="2400" dirty="0">
                <a:latin typeface="STKaiti" charset="-122"/>
              </a:rPr>
              <a:t> </a:t>
            </a:r>
            <a:endParaRPr lang="mr-IN" sz="2400" dirty="0"/>
          </a:p>
          <a:p>
            <a:r>
              <a:rPr lang="mr-IN" sz="2400" dirty="0" err="1">
                <a:solidFill>
                  <a:srgbClr val="CCFFCC"/>
                </a:solidFill>
                <a:latin typeface="STZhongsong" charset="-122"/>
              </a:rPr>
              <a:t>忏悔诸世积堕罪</a:t>
            </a:r>
            <a:r>
              <a:rPr lang="mr-IN" sz="2400" dirty="0">
                <a:solidFill>
                  <a:srgbClr val="CCFFCC"/>
                </a:solidFill>
                <a:latin typeface="STZhongsong" charset="-122"/>
              </a:rPr>
              <a:t> </a:t>
            </a:r>
            <a:endParaRPr lang="mr-IN" sz="2400" dirty="0">
              <a:solidFill>
                <a:srgbClr val="CCFFCC"/>
              </a:solidFill>
            </a:endParaRPr>
          </a:p>
          <a:p>
            <a:r>
              <a:rPr lang="mr-IN" sz="2400" dirty="0" err="1" smtClean="0">
                <a:latin typeface="STKaiti" charset="-122"/>
              </a:rPr>
              <a:t>靠</a:t>
            </a:r>
            <a:r>
              <a:rPr lang="mr-IN" sz="2400" dirty="0" smtClean="0">
                <a:latin typeface="STKaiti" charset="-122"/>
              </a:rPr>
              <a:t> </a:t>
            </a:r>
            <a:r>
              <a:rPr lang="mr-IN" sz="2400" dirty="0" err="1">
                <a:latin typeface="STKaiti" charset="-122"/>
              </a:rPr>
              <a:t>地</a:t>
            </a:r>
            <a:r>
              <a:rPr lang="mr-IN" sz="2400" dirty="0">
                <a:latin typeface="STKaiti" charset="-122"/>
              </a:rPr>
              <a:t> </a:t>
            </a:r>
            <a:r>
              <a:rPr lang="mr-IN" sz="2400" dirty="0" err="1">
                <a:latin typeface="STKaiti" charset="-122"/>
              </a:rPr>
              <a:t>给措</a:t>
            </a:r>
            <a:r>
              <a:rPr lang="mr-IN" sz="2400" dirty="0">
                <a:latin typeface="STKaiti" charset="-122"/>
              </a:rPr>
              <a:t> </a:t>
            </a:r>
            <a:r>
              <a:rPr lang="mr-IN" sz="2400" dirty="0" err="1">
                <a:latin typeface="STKaiti" charset="-122"/>
              </a:rPr>
              <a:t>根拉吉耶让</a:t>
            </a:r>
            <a:r>
              <a:rPr lang="mr-IN" sz="2400" dirty="0">
                <a:latin typeface="STKaiti" charset="-122"/>
              </a:rPr>
              <a:t> </a:t>
            </a:r>
            <a:endParaRPr lang="mr-IN" sz="2400" dirty="0"/>
          </a:p>
          <a:p>
            <a:r>
              <a:rPr lang="mr-IN" sz="2400" dirty="0" err="1">
                <a:solidFill>
                  <a:srgbClr val="CCFFCC"/>
                </a:solidFill>
                <a:latin typeface="STZhongsong" charset="-122"/>
              </a:rPr>
              <a:t>随喜轮涅诸善聚</a:t>
            </a:r>
            <a:r>
              <a:rPr lang="mr-IN" sz="2400" dirty="0">
                <a:solidFill>
                  <a:srgbClr val="CCFFCC"/>
                </a:solidFill>
                <a:latin typeface="STZhongsong" charset="-122"/>
              </a:rPr>
              <a:t> </a:t>
            </a:r>
            <a:endParaRPr lang="mr-IN" sz="2400" dirty="0">
              <a:solidFill>
                <a:srgbClr val="CCFFCC"/>
              </a:solidFill>
            </a:endParaRPr>
          </a:p>
          <a:p>
            <a:r>
              <a:rPr lang="mr-IN" sz="2400" dirty="0" err="1" smtClean="0">
                <a:latin typeface="STKaiti" charset="-122"/>
              </a:rPr>
              <a:t>桌</a:t>
            </a:r>
            <a:r>
              <a:rPr lang="mr-IN" sz="2400" dirty="0" smtClean="0">
                <a:latin typeface="STKaiti" charset="-122"/>
              </a:rPr>
              <a:t> </a:t>
            </a:r>
            <a:r>
              <a:rPr lang="mr-IN" sz="2400" dirty="0" err="1">
                <a:latin typeface="STKaiti" charset="-122"/>
              </a:rPr>
              <a:t>卡结折多吉格</a:t>
            </a:r>
            <a:r>
              <a:rPr lang="mr-IN" sz="2400" dirty="0">
                <a:latin typeface="STKaiti" charset="-122"/>
              </a:rPr>
              <a:t> </a:t>
            </a:r>
            <a:r>
              <a:rPr lang="mr-IN" sz="2400" dirty="0" err="1">
                <a:latin typeface="STKaiti" charset="-122"/>
              </a:rPr>
              <a:t>耶</a:t>
            </a:r>
            <a:r>
              <a:rPr lang="mr-IN" sz="2400" dirty="0">
                <a:latin typeface="STKaiti" charset="-122"/>
              </a:rPr>
              <a:t> </a:t>
            </a:r>
            <a:r>
              <a:rPr lang="mr-IN" sz="2400" dirty="0" err="1">
                <a:latin typeface="STKaiti" charset="-122"/>
              </a:rPr>
              <a:t>内</a:t>
            </a:r>
            <a:r>
              <a:rPr lang="mr-IN" sz="2400" dirty="0">
                <a:latin typeface="STKaiti" charset="-122"/>
              </a:rPr>
              <a:t> </a:t>
            </a:r>
            <a:endParaRPr lang="mr-IN" sz="2400" dirty="0"/>
          </a:p>
          <a:p>
            <a:r>
              <a:rPr lang="mr-IN" sz="2400" dirty="0" err="1">
                <a:solidFill>
                  <a:srgbClr val="CCFFCC"/>
                </a:solidFill>
                <a:latin typeface="STZhongsong" charset="-122"/>
              </a:rPr>
              <a:t>金刚身住尽有界</a:t>
            </a:r>
            <a:r>
              <a:rPr lang="mr-IN" sz="2400" dirty="0">
                <a:solidFill>
                  <a:srgbClr val="CCFFCC"/>
                </a:solidFill>
                <a:latin typeface="STZhongsong" charset="-122"/>
              </a:rPr>
              <a:t> </a:t>
            </a:r>
            <a:endParaRPr lang="mr-IN" sz="2400" dirty="0">
              <a:solidFill>
                <a:srgbClr val="CCFFCC"/>
              </a:solidFill>
            </a:endParaRPr>
          </a:p>
          <a:p>
            <a:r>
              <a:rPr lang="mr-IN" sz="2400" dirty="0" err="1" smtClean="0">
                <a:latin typeface="STKaiti" charset="-122"/>
              </a:rPr>
              <a:t>杂吉秋结库</a:t>
            </a:r>
            <a:r>
              <a:rPr lang="mr-IN" sz="2400" dirty="0" smtClean="0">
                <a:latin typeface="STKaiti" charset="-122"/>
              </a:rPr>
              <a:t> </a:t>
            </a:r>
            <a:r>
              <a:rPr lang="mr-IN" sz="2400" dirty="0" err="1">
                <a:latin typeface="STKaiti" charset="-122"/>
              </a:rPr>
              <a:t>漏估德所</a:t>
            </a:r>
            <a:r>
              <a:rPr lang="mr-IN" sz="2400" dirty="0">
                <a:latin typeface="STKaiti" charset="-122"/>
              </a:rPr>
              <a:t> </a:t>
            </a:r>
            <a:endParaRPr lang="mr-IN" sz="2400" dirty="0"/>
          </a:p>
          <a:p>
            <a:r>
              <a:rPr lang="mr-IN" sz="2400" dirty="0" err="1">
                <a:solidFill>
                  <a:srgbClr val="CCFFCC"/>
                </a:solidFill>
                <a:latin typeface="STZhongsong" charset="-122"/>
              </a:rPr>
              <a:t>请转深广妙法轮</a:t>
            </a:r>
            <a:r>
              <a:rPr lang="mr-IN" sz="2400" dirty="0">
                <a:solidFill>
                  <a:srgbClr val="CCFFCC"/>
                </a:solidFill>
                <a:latin typeface="STZhongsong" charset="-122"/>
              </a:rPr>
              <a:t> </a:t>
            </a:r>
            <a:endParaRPr lang="mr-IN" sz="2400" dirty="0">
              <a:solidFill>
                <a:srgbClr val="CCFFCC"/>
              </a:solidFill>
            </a:endParaRPr>
          </a:p>
          <a:p>
            <a:r>
              <a:rPr lang="mr-IN" sz="2400" dirty="0" err="1" smtClean="0">
                <a:latin typeface="STKaiti" charset="-122"/>
              </a:rPr>
              <a:t>给措</a:t>
            </a:r>
            <a:r>
              <a:rPr lang="mr-IN" sz="2400" dirty="0" smtClean="0">
                <a:latin typeface="STKaiti" charset="-122"/>
              </a:rPr>
              <a:t> </a:t>
            </a:r>
            <a:r>
              <a:rPr lang="mr-IN" sz="2400" dirty="0" err="1">
                <a:latin typeface="STKaiti" charset="-122"/>
              </a:rPr>
              <a:t>玛哩桑</a:t>
            </a:r>
            <a:r>
              <a:rPr lang="mr-IN" sz="2400" dirty="0">
                <a:latin typeface="STKaiti" charset="-122"/>
              </a:rPr>
              <a:t> </a:t>
            </a:r>
            <a:r>
              <a:rPr lang="mr-IN" sz="2400" dirty="0" err="1">
                <a:latin typeface="STKaiti" charset="-122"/>
              </a:rPr>
              <a:t>吉脱些哦</a:t>
            </a:r>
            <a:r>
              <a:rPr lang="mr-IN" sz="2400" dirty="0">
                <a:latin typeface="STKaiti" charset="-122"/>
              </a:rPr>
              <a:t> </a:t>
            </a:r>
            <a:endParaRPr lang="mr-IN" sz="2400" dirty="0"/>
          </a:p>
          <a:p>
            <a:r>
              <a:rPr lang="mr-IN" sz="2400" dirty="0" err="1">
                <a:solidFill>
                  <a:srgbClr val="CCFFCC"/>
                </a:solidFill>
                <a:latin typeface="STZhongsong" charset="-122"/>
              </a:rPr>
              <a:t>善资回向为成佛</a:t>
            </a:r>
            <a:r>
              <a:rPr lang="mr-IN" sz="2400" dirty="0">
                <a:solidFill>
                  <a:srgbClr val="CCFFCC"/>
                </a:solidFill>
                <a:latin typeface="STZhongsong" charset="-122"/>
              </a:rPr>
              <a:t> </a:t>
            </a:r>
            <a:endParaRPr lang="mr-IN" sz="2400" dirty="0">
              <a:solidFill>
                <a:srgbClr val="CCFFCC"/>
              </a:solidFill>
            </a:endParaRPr>
          </a:p>
        </p:txBody>
      </p:sp>
      <p:sp>
        <p:nvSpPr>
          <p:cNvPr id="4" name="TextBox 3"/>
          <p:cNvSpPr txBox="1"/>
          <p:nvPr/>
        </p:nvSpPr>
        <p:spPr>
          <a:xfrm>
            <a:off x="228600" y="990600"/>
            <a:ext cx="5105400" cy="5355311"/>
          </a:xfrm>
          <a:prstGeom prst="rect">
            <a:avLst/>
          </a:prstGeom>
          <a:noFill/>
        </p:spPr>
        <p:txBody>
          <a:bodyPr wrap="square" rtlCol="0">
            <a:spAutoFit/>
          </a:bodyPr>
          <a:lstStyle/>
          <a:p>
            <a:pPr marL="285750" indent="-285750">
              <a:buFont typeface="Wingdings" charset="2"/>
              <a:buChar char="Ø"/>
            </a:pPr>
            <a:r>
              <a:rPr lang="zh-CN" altLang="en-US" sz="1900" b="1" dirty="0" smtClean="0">
                <a:solidFill>
                  <a:srgbClr val="FFFF00"/>
                </a:solidFill>
                <a:effectLst>
                  <a:outerShdw blurRad="38100" dist="38100" dir="2700000" algn="tl">
                    <a:srgbClr val="000000">
                      <a:alpha val="43137"/>
                    </a:srgbClr>
                  </a:outerShdw>
                </a:effectLst>
              </a:rPr>
              <a:t>顶礼支</a:t>
            </a:r>
            <a:r>
              <a:rPr lang="zh-CN" altLang="en-US" sz="1900" dirty="0" smtClean="0">
                <a:solidFill>
                  <a:srgbClr val="FFFF00"/>
                </a:solidFill>
                <a:effectLst>
                  <a:outerShdw blurRad="38100" dist="38100" dir="2700000" algn="tl">
                    <a:srgbClr val="000000">
                      <a:alpha val="43137"/>
                    </a:srgbClr>
                  </a:outerShdw>
                </a:effectLst>
              </a:rPr>
              <a:t>：</a:t>
            </a:r>
            <a:r>
              <a:rPr lang="zh-CN" altLang="en-US" sz="1900" dirty="0">
                <a:latin typeface="STKaiti" charset="-122"/>
              </a:rPr>
              <a:t>把莲花生大士和</a:t>
            </a:r>
            <a:r>
              <a:rPr lang="zh-CN" altLang="en-US" sz="1900" dirty="0" smtClean="0">
                <a:latin typeface="STKaiti" charset="-122"/>
              </a:rPr>
              <a:t>根本上师观为无二无别</a:t>
            </a:r>
            <a:r>
              <a:rPr lang="zh-CN" altLang="en-US" sz="1900" dirty="0">
                <a:latin typeface="STKaiti" charset="-122"/>
              </a:rPr>
              <a:t>，观想自己的身体幻化出无数的身体，</a:t>
            </a:r>
            <a:r>
              <a:rPr lang="zh-CN" altLang="en-US" sz="1900" dirty="0" smtClean="0">
                <a:latin typeface="STKaiti" charset="-122"/>
              </a:rPr>
              <a:t>在上师</a:t>
            </a:r>
            <a:r>
              <a:rPr lang="zh-CN" altLang="en-US" sz="1900" dirty="0">
                <a:latin typeface="STKaiti" charset="-122"/>
              </a:rPr>
              <a:t>面前顶礼。 </a:t>
            </a:r>
            <a:endParaRPr lang="en-US" altLang="zh-CN" sz="1900" dirty="0" smtClean="0">
              <a:latin typeface="STKaiti" charset="-122"/>
            </a:endParaRPr>
          </a:p>
          <a:p>
            <a:pPr marL="285750" indent="-285750">
              <a:buFont typeface="Wingdings" charset="2"/>
              <a:buChar char="Ø"/>
            </a:pPr>
            <a:r>
              <a:rPr lang="zh-CN" altLang="en-US" sz="1900" dirty="0" smtClean="0">
                <a:solidFill>
                  <a:srgbClr val="FFFF00"/>
                </a:solidFill>
                <a:latin typeface="STKaiti" charset="-122"/>
              </a:rPr>
              <a:t>供养支</a:t>
            </a:r>
            <a:r>
              <a:rPr lang="zh-CN" altLang="en-US" sz="1900" dirty="0" smtClean="0">
                <a:latin typeface="STKaiti" charset="-122"/>
              </a:rPr>
              <a:t>：将三千大千世界中</a:t>
            </a:r>
            <a:r>
              <a:rPr lang="zh-CN" altLang="en-US" sz="1900" dirty="0">
                <a:latin typeface="STKaiti" charset="-122"/>
              </a:rPr>
              <a:t>所有最好的供品，以普贤云供的</a:t>
            </a:r>
            <a:r>
              <a:rPr lang="zh-CN" altLang="en-US" sz="1900">
                <a:latin typeface="STKaiti" charset="-122"/>
              </a:rPr>
              <a:t>方式来供养上师</a:t>
            </a:r>
            <a:r>
              <a:rPr lang="zh-CN" altLang="en-US" sz="1900" smtClean="0">
                <a:latin typeface="STKaiti" charset="-122"/>
              </a:rPr>
              <a:t>三宝</a:t>
            </a:r>
            <a:r>
              <a:rPr lang="zh-CN" altLang="en-US" sz="1900" dirty="0" smtClean="0">
                <a:latin typeface="STKaiti" charset="-122"/>
              </a:rPr>
              <a:t>。</a:t>
            </a:r>
            <a:endParaRPr lang="en-US" altLang="zh-CN" sz="1900" dirty="0" smtClean="0">
              <a:latin typeface="STKaiti" charset="-122"/>
            </a:endParaRPr>
          </a:p>
          <a:p>
            <a:pPr marL="285750" indent="-285750">
              <a:buFont typeface="Wingdings" charset="2"/>
              <a:buChar char="Ø"/>
            </a:pPr>
            <a:r>
              <a:rPr lang="zh-CN" altLang="en-US" sz="1900" dirty="0" smtClean="0">
                <a:solidFill>
                  <a:srgbClr val="FFFF00"/>
                </a:solidFill>
                <a:latin typeface="STKaiti" charset="-122"/>
              </a:rPr>
              <a:t>忏悔支</a:t>
            </a:r>
            <a:r>
              <a:rPr lang="zh-CN" altLang="en-US" sz="1900" dirty="0" smtClean="0">
                <a:latin typeface="STKaiti" charset="-122"/>
              </a:rPr>
              <a:t>：以四种对</a:t>
            </a:r>
            <a:r>
              <a:rPr lang="zh-CN" altLang="en-US" sz="1900" dirty="0">
                <a:latin typeface="STKaiti" charset="-122"/>
              </a:rPr>
              <a:t>治力，</a:t>
            </a:r>
            <a:r>
              <a:rPr lang="zh-CN" altLang="en-US" sz="1900" dirty="0" smtClean="0">
                <a:latin typeface="STKaiti" charset="-122"/>
              </a:rPr>
              <a:t>在莲</a:t>
            </a:r>
            <a:r>
              <a:rPr lang="zh-CN" altLang="en-US" sz="1900" dirty="0">
                <a:latin typeface="STKaiti" charset="-122"/>
              </a:rPr>
              <a:t>花生大士为主的诸佛菩萨面前，忏悔无始</a:t>
            </a:r>
            <a:r>
              <a:rPr lang="zh-CN" altLang="en-US" sz="1900" dirty="0" smtClean="0">
                <a:latin typeface="STKaiti" charset="-122"/>
              </a:rPr>
              <a:t>以来所造的</a:t>
            </a:r>
            <a:r>
              <a:rPr lang="zh-CN" altLang="en-US" sz="1900" dirty="0">
                <a:latin typeface="STKaiti" charset="-122"/>
              </a:rPr>
              <a:t>自性罪和佛制罪等一切堕罪。 </a:t>
            </a:r>
            <a:endParaRPr lang="zh-CN" altLang="en-US" sz="1900" dirty="0"/>
          </a:p>
          <a:p>
            <a:pPr marL="285750" indent="-285750">
              <a:buFont typeface="Wingdings" charset="2"/>
              <a:buChar char="Ø"/>
            </a:pPr>
            <a:r>
              <a:rPr lang="zh-CN" altLang="en-US" sz="1900" dirty="0" smtClean="0">
                <a:solidFill>
                  <a:srgbClr val="FFFF00"/>
                </a:solidFill>
                <a:latin typeface="STKaiti" charset="-122"/>
              </a:rPr>
              <a:t>随喜支</a:t>
            </a:r>
            <a:r>
              <a:rPr lang="zh-CN" altLang="en-US" sz="1900" dirty="0" smtClean="0">
                <a:latin typeface="STKaiti" charset="-122"/>
              </a:rPr>
              <a:t>：</a:t>
            </a:r>
            <a:r>
              <a:rPr lang="zh-CN" altLang="en-US" sz="1900" dirty="0">
                <a:latin typeface="STKaiti" charset="-122"/>
              </a:rPr>
              <a:t>随喜轮回中的有漏</a:t>
            </a:r>
            <a:r>
              <a:rPr lang="zh-CN" altLang="en-US" sz="1900" dirty="0" smtClean="0">
                <a:latin typeface="STKaiti" charset="-122"/>
              </a:rPr>
              <a:t>善根和涅槃的无漏善根。</a:t>
            </a:r>
            <a:endParaRPr lang="en-US" altLang="zh-CN" sz="1900" dirty="0" smtClean="0">
              <a:latin typeface="STKaiti" charset="-122"/>
            </a:endParaRPr>
          </a:p>
          <a:p>
            <a:pPr marL="285750" indent="-285750">
              <a:buFont typeface="Wingdings" charset="2"/>
              <a:buChar char="Ø"/>
            </a:pPr>
            <a:r>
              <a:rPr lang="zh-CN" altLang="en-US" sz="1900" dirty="0" smtClean="0">
                <a:solidFill>
                  <a:srgbClr val="FFFF00"/>
                </a:solidFill>
                <a:latin typeface="STXihei" charset="-122"/>
              </a:rPr>
              <a:t>祈请</a:t>
            </a:r>
            <a:r>
              <a:rPr lang="zh-CN" altLang="en-US" sz="1900" dirty="0">
                <a:solidFill>
                  <a:srgbClr val="FFFF00"/>
                </a:solidFill>
                <a:latin typeface="STXihei" charset="-122"/>
              </a:rPr>
              <a:t>不入</a:t>
            </a:r>
            <a:r>
              <a:rPr lang="zh-CN" altLang="en-US" sz="1900" dirty="0" smtClean="0">
                <a:solidFill>
                  <a:srgbClr val="FFFF00"/>
                </a:solidFill>
                <a:latin typeface="STXihei" charset="-122"/>
              </a:rPr>
              <a:t>涅槃支：</a:t>
            </a:r>
            <a:r>
              <a:rPr lang="zh-CN" altLang="en-US" sz="1900" dirty="0">
                <a:latin typeface="STKaiti" charset="-122"/>
              </a:rPr>
              <a:t>所有世间的佛陀、菩萨和 善知识，在轮回未空之前，祈请他们一直住在轮回</a:t>
            </a:r>
            <a:r>
              <a:rPr lang="zh-CN" altLang="en-US" sz="1900" dirty="0" smtClean="0">
                <a:latin typeface="STKaiti" charset="-122"/>
              </a:rPr>
              <a:t>当中</a:t>
            </a:r>
            <a:r>
              <a:rPr lang="zh-CN" altLang="en-US" sz="1900" dirty="0">
                <a:latin typeface="STKaiti" charset="-122"/>
              </a:rPr>
              <a:t>，利益无量无边的众生</a:t>
            </a:r>
            <a:r>
              <a:rPr lang="zh-CN" altLang="en-US" sz="1900" dirty="0" smtClean="0">
                <a:latin typeface="STKaiti" charset="-122"/>
              </a:rPr>
              <a:t>。</a:t>
            </a:r>
            <a:endParaRPr lang="en-US" altLang="zh-CN" sz="1900" dirty="0" smtClean="0">
              <a:latin typeface="STKaiti" charset="-122"/>
            </a:endParaRPr>
          </a:p>
          <a:p>
            <a:pPr marL="285750" indent="-285750">
              <a:buFont typeface="Wingdings" charset="2"/>
              <a:buChar char="Ø"/>
            </a:pPr>
            <a:r>
              <a:rPr lang="zh-CN" altLang="en-US" sz="1900" dirty="0" smtClean="0">
                <a:solidFill>
                  <a:srgbClr val="FFFF00"/>
                </a:solidFill>
                <a:latin typeface="STKaiti" charset="-122"/>
              </a:rPr>
              <a:t>请转法轮支：</a:t>
            </a:r>
            <a:r>
              <a:rPr lang="zh-CN" altLang="en-US" sz="1900" dirty="0">
                <a:latin typeface="STKaiti" charset="-122"/>
              </a:rPr>
              <a:t>佛陀度化众生的唯一方法， 就是在不同的众生面前转法轮。所以，无论</a:t>
            </a:r>
            <a:r>
              <a:rPr lang="zh-CN" altLang="en-US" sz="1900" dirty="0" smtClean="0">
                <a:latin typeface="STKaiti" charset="-122"/>
              </a:rPr>
              <a:t>是居士还是</a:t>
            </a:r>
            <a:r>
              <a:rPr lang="zh-CN" altLang="en-US" sz="1900" dirty="0">
                <a:latin typeface="STKaiti" charset="-122"/>
              </a:rPr>
              <a:t>出家人，一定要重视转法轮。 </a:t>
            </a:r>
            <a:endParaRPr lang="zh-CN" altLang="en-US" sz="1900" dirty="0"/>
          </a:p>
          <a:p>
            <a:pPr marL="285750" indent="-285750">
              <a:buFont typeface="Wingdings" charset="2"/>
              <a:buChar char="Ø"/>
            </a:pPr>
            <a:r>
              <a:rPr lang="zh-CN" altLang="en-US" sz="1900" dirty="0" smtClean="0">
                <a:solidFill>
                  <a:srgbClr val="FFFF00"/>
                </a:solidFill>
                <a:latin typeface="STKaiti" charset="-122"/>
              </a:rPr>
              <a:t>回向支</a:t>
            </a:r>
            <a:r>
              <a:rPr lang="zh-CN" altLang="en-US" sz="1900" dirty="0" smtClean="0">
                <a:latin typeface="STKaiti" charset="-122"/>
              </a:rPr>
              <a:t>：</a:t>
            </a:r>
            <a:r>
              <a:rPr lang="zh-CN" altLang="en-US" sz="1900" dirty="0">
                <a:latin typeface="STKaiti" charset="-122"/>
              </a:rPr>
              <a:t>所有的善根资粮回向 </a:t>
            </a:r>
            <a:r>
              <a:rPr lang="zh-CN" altLang="en-US" sz="1900" dirty="0" smtClean="0">
                <a:latin typeface="STKaiti" charset="-122"/>
              </a:rPr>
              <a:t>给一切众生获得圆满佛果。</a:t>
            </a:r>
            <a:endParaRPr lang="en-US" altLang="zh-CN" sz="1900" dirty="0" smtClean="0">
              <a:latin typeface="STKaiti" charset="-122"/>
            </a:endParaRPr>
          </a:p>
        </p:txBody>
      </p:sp>
    </p:spTree>
    <p:extLst>
      <p:ext uri="{BB962C8B-B14F-4D97-AF65-F5344CB8AC3E}">
        <p14:creationId xmlns:p14="http://schemas.microsoft.com/office/powerpoint/2010/main" val="170465941"/>
      </p:ext>
    </p:extLst>
  </p:cSld>
  <p:clrMapOvr>
    <a:masterClrMapping/>
  </p:clrMapOvr>
  <p:transition xmlns:p14="http://schemas.microsoft.com/office/powerpoint/2010/mai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8012"/>
          </a:xfrm>
        </p:spPr>
        <p:txBody>
          <a:bodyPr/>
          <a:lstStyle/>
          <a:p>
            <a:r>
              <a:rPr lang="zh-CN" altLang="en-US" sz="3600" dirty="0">
                <a:effectLst/>
              </a:rPr>
              <a:t>(</a:t>
            </a:r>
            <a:r>
              <a:rPr lang="en-US" altLang="zh-CN" sz="3600" dirty="0" smtClean="0">
                <a:effectLst/>
              </a:rPr>
              <a:t>3</a:t>
            </a:r>
            <a:r>
              <a:rPr lang="zh-CN" altLang="en-US" sz="3600" dirty="0" smtClean="0">
                <a:effectLst/>
              </a:rPr>
              <a:t>)专心</a:t>
            </a:r>
            <a:r>
              <a:rPr lang="zh-CN" altLang="en-US" sz="3600" dirty="0">
                <a:effectLst/>
              </a:rPr>
              <a:t>祈祷 </a:t>
            </a:r>
            <a:r>
              <a:rPr lang="zh-CN" altLang="en-US" dirty="0"/>
              <a:t/>
            </a:r>
            <a:br>
              <a:rPr lang="zh-CN" altLang="en-US" dirty="0"/>
            </a:br>
            <a:r>
              <a:rPr lang="zh-CN" altLang="en-US" dirty="0">
                <a:effectLst/>
              </a:rPr>
              <a:t> </a:t>
            </a:r>
            <a:r>
              <a:rPr lang="zh-CN" altLang="en-US" dirty="0"/>
              <a:t/>
            </a:r>
            <a:br>
              <a:rPr lang="zh-CN" altLang="en-US" dirty="0"/>
            </a:br>
            <a:endParaRPr lang="en-US" dirty="0"/>
          </a:p>
        </p:txBody>
      </p:sp>
      <p:sp>
        <p:nvSpPr>
          <p:cNvPr id="3" name="Rectangle 2"/>
          <p:cNvSpPr/>
          <p:nvPr/>
        </p:nvSpPr>
        <p:spPr>
          <a:xfrm>
            <a:off x="5334000" y="914400"/>
            <a:ext cx="3657600" cy="5262979"/>
          </a:xfrm>
          <a:prstGeom prst="rect">
            <a:avLst/>
          </a:prstGeom>
        </p:spPr>
        <p:txBody>
          <a:bodyPr wrap="square">
            <a:spAutoFit/>
          </a:bodyPr>
          <a:lstStyle/>
          <a:p>
            <a:r>
              <a:rPr lang="zh-CN" altLang="en-US" sz="2400" dirty="0">
                <a:latin typeface="STKaiti" charset="-122"/>
              </a:rPr>
              <a:t>讷 校邬金旺格剖涨德 </a:t>
            </a:r>
            <a:endParaRPr lang="zh-CN" altLang="en-US" sz="2400" dirty="0"/>
          </a:p>
          <a:p>
            <a:r>
              <a:rPr lang="zh-CN" altLang="en-US" sz="2400" dirty="0">
                <a:solidFill>
                  <a:srgbClr val="CCFFCC"/>
                </a:solidFill>
                <a:latin typeface="STZhongsong" charset="-122"/>
              </a:rPr>
              <a:t>西方邬金自在宫 </a:t>
            </a:r>
            <a:endParaRPr lang="en-US" altLang="zh-CN" sz="2400" dirty="0" smtClean="0">
              <a:solidFill>
                <a:srgbClr val="CCFFCC"/>
              </a:solidFill>
              <a:latin typeface="STZhongsong" charset="-122"/>
            </a:endParaRPr>
          </a:p>
          <a:p>
            <a:r>
              <a:rPr lang="zh-CN" altLang="en-US" sz="2400" dirty="0">
                <a:latin typeface="STKaiti" charset="-122"/>
              </a:rPr>
              <a:t>得夏格颂特结折瓦得 </a:t>
            </a:r>
            <a:endParaRPr lang="zh-CN" altLang="en-US" sz="2400" dirty="0"/>
          </a:p>
          <a:p>
            <a:r>
              <a:rPr lang="zh-CN" altLang="en-US" sz="2400" dirty="0">
                <a:solidFill>
                  <a:srgbClr val="CCFFCC"/>
                </a:solidFill>
                <a:latin typeface="STZhongsong" charset="-122"/>
              </a:rPr>
              <a:t>善逝身语意化身 </a:t>
            </a:r>
            <a:endParaRPr lang="en-US" altLang="zh-CN" sz="2400" dirty="0" smtClean="0">
              <a:solidFill>
                <a:srgbClr val="CCFFCC"/>
              </a:solidFill>
              <a:latin typeface="STZhongsong" charset="-122"/>
            </a:endParaRPr>
          </a:p>
          <a:p>
            <a:r>
              <a:rPr lang="zh-CN" altLang="en-US" sz="2400" dirty="0">
                <a:latin typeface="STKaiti" charset="-122"/>
              </a:rPr>
              <a:t>匝 韦朗德桌卫顿拉巡 </a:t>
            </a:r>
            <a:endParaRPr lang="zh-CN" altLang="en-US" sz="2400" dirty="0"/>
          </a:p>
          <a:p>
            <a:r>
              <a:rPr lang="zh-CN" altLang="en-US" sz="2400" dirty="0">
                <a:solidFill>
                  <a:srgbClr val="CCFFCC"/>
                </a:solidFill>
                <a:latin typeface="STZhongsong" charset="-122"/>
              </a:rPr>
              <a:t>为利众生降赡洲 </a:t>
            </a:r>
            <a:endParaRPr lang="en-US" altLang="zh-CN" sz="2400" dirty="0" smtClean="0">
              <a:solidFill>
                <a:srgbClr val="CCFFCC"/>
              </a:solidFill>
              <a:latin typeface="STZhongsong" charset="-122"/>
            </a:endParaRPr>
          </a:p>
          <a:p>
            <a:r>
              <a:rPr lang="zh-CN" altLang="en-US" sz="2400" dirty="0" smtClean="0">
                <a:latin typeface="STKaiti" charset="-122"/>
              </a:rPr>
              <a:t>热怎卡竹茫布库吉锅 </a:t>
            </a:r>
            <a:endParaRPr lang="zh-CN" altLang="en-US" sz="2400" dirty="0"/>
          </a:p>
          <a:p>
            <a:r>
              <a:rPr lang="zh-CN" altLang="en-US" sz="2400" dirty="0">
                <a:solidFill>
                  <a:srgbClr val="CCFFCC"/>
                </a:solidFill>
                <a:latin typeface="STZhongsong" charset="-122"/>
              </a:rPr>
              <a:t>持明空行众围绕 </a:t>
            </a:r>
            <a:endParaRPr lang="en-US" altLang="zh-CN" sz="2400" dirty="0" smtClean="0">
              <a:solidFill>
                <a:srgbClr val="CCFFCC"/>
              </a:solidFill>
              <a:latin typeface="STZhongsong" charset="-122"/>
            </a:endParaRPr>
          </a:p>
          <a:p>
            <a:r>
              <a:rPr lang="zh-CN" altLang="en-US" sz="2400" dirty="0" smtClean="0">
                <a:latin typeface="STKaiti" charset="-122"/>
              </a:rPr>
              <a:t>巴玛炯内结拉措拉索瓦</a:t>
            </a:r>
            <a:r>
              <a:rPr lang="zh-CN" altLang="en-US" sz="2400" dirty="0">
                <a:latin typeface="STKaiti" charset="-122"/>
              </a:rPr>
              <a:t>得 </a:t>
            </a:r>
            <a:endParaRPr lang="zh-CN" altLang="en-US" sz="2400" dirty="0"/>
          </a:p>
          <a:p>
            <a:r>
              <a:rPr lang="zh-CN" altLang="en-US" sz="2400" dirty="0">
                <a:solidFill>
                  <a:srgbClr val="CCFFCC"/>
                </a:solidFill>
                <a:latin typeface="STZhongsong" charset="-122"/>
              </a:rPr>
              <a:t>祈祷莲师之尊众 </a:t>
            </a:r>
            <a:endParaRPr lang="en-US" altLang="zh-CN" sz="2400" dirty="0" smtClean="0">
              <a:solidFill>
                <a:srgbClr val="CCFFCC"/>
              </a:solidFill>
              <a:latin typeface="STZhongsong" charset="-122"/>
            </a:endParaRPr>
          </a:p>
          <a:p>
            <a:r>
              <a:rPr lang="zh-CN" altLang="en-US" sz="2400" dirty="0" smtClean="0">
                <a:latin typeface="STKaiti" charset="-122"/>
              </a:rPr>
              <a:t>邬金巴玛炯内拉索瓦</a:t>
            </a:r>
            <a:r>
              <a:rPr lang="zh-CN" altLang="en-US" sz="2400" dirty="0">
                <a:latin typeface="STKaiti" charset="-122"/>
              </a:rPr>
              <a:t>得 </a:t>
            </a:r>
            <a:endParaRPr lang="zh-CN" altLang="en-US" sz="2400" dirty="0"/>
          </a:p>
          <a:p>
            <a:r>
              <a:rPr lang="zh-CN" altLang="en-US" sz="2400" dirty="0">
                <a:solidFill>
                  <a:srgbClr val="CCFFCC"/>
                </a:solidFill>
                <a:latin typeface="STZhongsong" charset="-122"/>
              </a:rPr>
              <a:t>祈祷邬金莲花生 </a:t>
            </a:r>
            <a:endParaRPr lang="en-US" altLang="zh-CN" sz="2400" dirty="0" smtClean="0">
              <a:solidFill>
                <a:srgbClr val="CCFFCC"/>
              </a:solidFill>
              <a:latin typeface="STZhongsong" charset="-122"/>
            </a:endParaRPr>
          </a:p>
          <a:p>
            <a:r>
              <a:rPr lang="zh-CN" altLang="en-US" sz="2400" dirty="0" smtClean="0">
                <a:latin typeface="STKaiti" charset="-122"/>
              </a:rPr>
              <a:t>达拉旺格新吉拉德索 </a:t>
            </a:r>
            <a:endParaRPr lang="zh-CN" altLang="en-US" sz="2400" dirty="0"/>
          </a:p>
          <a:p>
            <a:r>
              <a:rPr lang="zh-CN" altLang="en-US" sz="2400" dirty="0">
                <a:solidFill>
                  <a:srgbClr val="CCFFCC"/>
                </a:solidFill>
                <a:latin typeface="STZhongsong" charset="-122"/>
              </a:rPr>
              <a:t>祈赐灌顶加持吾 </a:t>
            </a:r>
            <a:endParaRPr lang="zh-CN" altLang="en-US" dirty="0">
              <a:solidFill>
                <a:srgbClr val="CCFFCC"/>
              </a:solidFill>
            </a:endParaRPr>
          </a:p>
        </p:txBody>
      </p:sp>
      <p:sp>
        <p:nvSpPr>
          <p:cNvPr id="9" name="TextBox 8"/>
          <p:cNvSpPr txBox="1"/>
          <p:nvPr/>
        </p:nvSpPr>
        <p:spPr>
          <a:xfrm>
            <a:off x="304800" y="990600"/>
            <a:ext cx="4571999" cy="5324535"/>
          </a:xfrm>
          <a:prstGeom prst="rect">
            <a:avLst/>
          </a:prstGeom>
          <a:noFill/>
        </p:spPr>
        <p:txBody>
          <a:bodyPr wrap="square" rtlCol="0">
            <a:spAutoFit/>
          </a:bodyPr>
          <a:lstStyle/>
          <a:p>
            <a:pPr marL="285750" indent="-285750">
              <a:buFont typeface="Wingdings" charset="2"/>
              <a:buChar char="Ø"/>
            </a:pPr>
            <a:r>
              <a:rPr lang="zh-CN" altLang="en-US" sz="2000" dirty="0">
                <a:latin typeface="STKaiti" charset="-122"/>
              </a:rPr>
              <a:t>“邬金自在宫”，是莲花生大士的刹土。莲花</a:t>
            </a:r>
            <a:r>
              <a:rPr lang="zh-CN" altLang="en-US" sz="2000" dirty="0" smtClean="0">
                <a:latin typeface="STKaiti" charset="-122"/>
              </a:rPr>
              <a:t>生大士是三世诸佛身语</a:t>
            </a:r>
            <a:r>
              <a:rPr lang="zh-CN" altLang="en-US" sz="2000" dirty="0">
                <a:latin typeface="STKaiti" charset="-122"/>
              </a:rPr>
              <a:t>意的化身，为了度化南瞻部</a:t>
            </a:r>
            <a:r>
              <a:rPr lang="zh-CN" altLang="en-US" sz="2000" dirty="0" smtClean="0">
                <a:latin typeface="STKaiti" charset="-122"/>
              </a:rPr>
              <a:t>洲的众生而降临世间</a:t>
            </a:r>
            <a:r>
              <a:rPr lang="zh-CN" altLang="en-US" sz="2000" dirty="0">
                <a:latin typeface="STKaiti" charset="-122"/>
              </a:rPr>
              <a:t>。在持明、空行和众多护法神围绕</a:t>
            </a:r>
            <a:r>
              <a:rPr lang="zh-CN" altLang="en-US" sz="2000" dirty="0" smtClean="0">
                <a:latin typeface="STKaiti" charset="-122"/>
              </a:rPr>
              <a:t>的莲</a:t>
            </a:r>
            <a:r>
              <a:rPr lang="zh-CN" altLang="en-US" sz="2000" dirty="0">
                <a:latin typeface="STKaiti" charset="-122"/>
              </a:rPr>
              <a:t>花生大士面前，我以强烈的恭敬心祈祷，</a:t>
            </a:r>
            <a:r>
              <a:rPr lang="zh-CN" altLang="en-US" sz="2000" dirty="0" smtClean="0">
                <a:latin typeface="STKaiti" charset="-122"/>
              </a:rPr>
              <a:t>祈请赐予灌顶和</a:t>
            </a:r>
            <a:r>
              <a:rPr lang="zh-CN" altLang="en-US" sz="2000" dirty="0">
                <a:latin typeface="STKaiti" charset="-122"/>
              </a:rPr>
              <a:t>加持。 </a:t>
            </a:r>
            <a:endParaRPr lang="en-US" altLang="zh-CN" sz="2000" dirty="0">
              <a:latin typeface="STKaiti" charset="-122"/>
            </a:endParaRPr>
          </a:p>
          <a:p>
            <a:pPr marL="285750" indent="-285750">
              <a:buFont typeface="Wingdings" charset="2"/>
              <a:buChar char="Ø"/>
            </a:pPr>
            <a:endParaRPr lang="zh-CN" altLang="en-US" sz="2000" dirty="0" smtClean="0"/>
          </a:p>
          <a:p>
            <a:pPr marL="285750" indent="-285750">
              <a:buFont typeface="Wingdings" charset="2"/>
              <a:buChar char="Ø"/>
            </a:pPr>
            <a:r>
              <a:rPr lang="zh-CN" altLang="en-US" sz="2000" dirty="0">
                <a:latin typeface="STKaiti" charset="-122"/>
              </a:rPr>
              <a:t>边念上面的祈祷文边祈祷，然后念莲师心咒“嗡 啊吽 班则革日班玛斯德吽”，</a:t>
            </a:r>
            <a:r>
              <a:rPr lang="zh-CN" altLang="en-US" sz="2000" dirty="0" smtClean="0">
                <a:latin typeface="STKaiti" charset="-122"/>
              </a:rPr>
              <a:t>用这种方式念修十万遍</a:t>
            </a:r>
            <a:r>
              <a:rPr lang="zh-CN" altLang="en-US" sz="2000" dirty="0">
                <a:latin typeface="STKaiti" charset="-122"/>
              </a:rPr>
              <a:t>。一般来讲，每念莲师心咒一百遍后，要念一遍</a:t>
            </a:r>
            <a:r>
              <a:rPr lang="zh-CN" altLang="en-US" sz="2000" dirty="0" smtClean="0">
                <a:latin typeface="STKaiti" charset="-122"/>
              </a:rPr>
              <a:t>祈祷</a:t>
            </a:r>
            <a:r>
              <a:rPr lang="zh-CN" altLang="en-US" sz="2000" dirty="0">
                <a:latin typeface="STKaiti" charset="-122"/>
              </a:rPr>
              <a:t>文，修上师瑜伽时有这样的要求</a:t>
            </a:r>
            <a:r>
              <a:rPr lang="zh-CN" altLang="en-US" sz="2000" dirty="0" smtClean="0">
                <a:latin typeface="STKaiti" charset="-122"/>
              </a:rPr>
              <a:t>。</a:t>
            </a:r>
            <a:endParaRPr lang="en-US" altLang="zh-CN" sz="2000" dirty="0" smtClean="0">
              <a:latin typeface="STKaiti" charset="-122"/>
            </a:endParaRPr>
          </a:p>
          <a:p>
            <a:r>
              <a:rPr lang="zh-CN" altLang="en-US" sz="2000" dirty="0" smtClean="0">
                <a:latin typeface="STKaiti" charset="-122"/>
              </a:rPr>
              <a:t> </a:t>
            </a:r>
            <a:endParaRPr lang="en-US" altLang="zh-CN" sz="2000" dirty="0" smtClean="0">
              <a:latin typeface="STKaiti" charset="-122"/>
            </a:endParaRPr>
          </a:p>
          <a:p>
            <a:pPr marL="285750" indent="-285750">
              <a:buFont typeface="Wingdings" charset="2"/>
              <a:buChar char="Ø"/>
            </a:pPr>
            <a:r>
              <a:rPr lang="zh-CN" altLang="en-US" sz="2000" dirty="0">
                <a:latin typeface="STKaiti" charset="-122"/>
              </a:rPr>
              <a:t>在龙钦宁提的传承中，</a:t>
            </a:r>
            <a:r>
              <a:rPr lang="zh-CN" altLang="en-US" sz="2000" dirty="0" smtClean="0">
                <a:latin typeface="STKaiti" charset="-122"/>
              </a:rPr>
              <a:t>要求念莲师心咒</a:t>
            </a:r>
            <a:r>
              <a:rPr lang="zh-CN" altLang="en-US" sz="2000" dirty="0" smtClean="0">
                <a:solidFill>
                  <a:srgbClr val="CCFFCC"/>
                </a:solidFill>
                <a:latin typeface="STKaiti" charset="-122"/>
              </a:rPr>
              <a:t>一千万</a:t>
            </a:r>
            <a:r>
              <a:rPr lang="zh-CN" altLang="en-US" sz="2000" dirty="0" smtClean="0">
                <a:latin typeface="STKaiti" charset="-122"/>
              </a:rPr>
              <a:t>遍。</a:t>
            </a:r>
            <a:r>
              <a:rPr lang="zh-CN" altLang="en-US" sz="2000" dirty="0">
                <a:latin typeface="STKaiti" charset="-122"/>
              </a:rPr>
              <a:t>每个人</a:t>
            </a:r>
            <a:r>
              <a:rPr lang="zh-CN" altLang="en-US" sz="2000" dirty="0">
                <a:solidFill>
                  <a:srgbClr val="CCFFCC"/>
                </a:solidFill>
                <a:latin typeface="STKaiti" charset="-122"/>
              </a:rPr>
              <a:t>至少要念十万</a:t>
            </a:r>
            <a:r>
              <a:rPr lang="zh-CN" altLang="en-US" sz="2000" dirty="0">
                <a:latin typeface="STKaiti" charset="-122"/>
              </a:rPr>
              <a:t>以上，让自心获得莲师的</a:t>
            </a:r>
            <a:r>
              <a:rPr lang="zh-CN" altLang="en-US" sz="2000" dirty="0" smtClean="0">
                <a:latin typeface="STKaiti" charset="-122"/>
              </a:rPr>
              <a:t>加持</a:t>
            </a:r>
            <a:r>
              <a:rPr lang="zh-CN" altLang="en-US" sz="2000" dirty="0">
                <a:latin typeface="STKaiti" charset="-122"/>
              </a:rPr>
              <a:t>。 </a:t>
            </a:r>
            <a:r>
              <a:rPr lang="zh-CN" altLang="en-US" sz="2000" dirty="0" smtClean="0">
                <a:latin typeface="STKaiti" charset="-122"/>
              </a:rPr>
              <a:t> </a:t>
            </a:r>
            <a:endParaRPr lang="zh-CN" altLang="en-US" sz="2000" dirty="0"/>
          </a:p>
        </p:txBody>
      </p:sp>
    </p:spTree>
    <p:extLst>
      <p:ext uri="{BB962C8B-B14F-4D97-AF65-F5344CB8AC3E}">
        <p14:creationId xmlns:p14="http://schemas.microsoft.com/office/powerpoint/2010/main" val="112786083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989012"/>
          </a:xfrm>
        </p:spPr>
        <p:txBody>
          <a:bodyPr>
            <a:normAutofit fontScale="90000"/>
          </a:bodyPr>
          <a:lstStyle/>
          <a:p>
            <a:pPr>
              <a:lnSpc>
                <a:spcPct val="110000"/>
              </a:lnSpc>
            </a:pPr>
            <a:r>
              <a:rPr lang="en-US" altLang="zh-CN" dirty="0" smtClean="0">
                <a:latin typeface="黑体"/>
                <a:ea typeface="黑体"/>
                <a:cs typeface="黑体"/>
              </a:rPr>
              <a:t>《</a:t>
            </a:r>
            <a:r>
              <a:rPr lang="zh-CN" altLang="en-US" dirty="0" smtClean="0">
                <a:latin typeface="黑体"/>
                <a:ea typeface="黑体"/>
                <a:cs typeface="黑体"/>
              </a:rPr>
              <a:t>前行念诵仪轨 </a:t>
            </a:r>
            <a:r>
              <a:rPr lang="zh-CN" altLang="en-US" dirty="0">
                <a:latin typeface="黑体"/>
                <a:ea typeface="黑体"/>
                <a:cs typeface="黑体"/>
              </a:rPr>
              <a:t>开显解脱道</a:t>
            </a:r>
            <a:r>
              <a:rPr lang="en-US" altLang="zh-CN" dirty="0" smtClean="0">
                <a:latin typeface="黑体"/>
                <a:ea typeface="黑体"/>
                <a:cs typeface="黑体"/>
              </a:rPr>
              <a:t>》		</a:t>
            </a:r>
            <a:endParaRPr lang="en-US" dirty="0">
              <a:solidFill>
                <a:schemeClr val="tx2"/>
              </a:solidFill>
              <a:latin typeface="黑体"/>
              <a:ea typeface="黑体"/>
              <a:cs typeface="黑体"/>
            </a:endParaRPr>
          </a:p>
        </p:txBody>
      </p:sp>
      <p:sp>
        <p:nvSpPr>
          <p:cNvPr id="3" name="Text Placeholder 2"/>
          <p:cNvSpPr>
            <a:spLocks noGrp="1"/>
          </p:cNvSpPr>
          <p:nvPr>
            <p:ph type="body" sz="quarter" idx="10"/>
          </p:nvPr>
        </p:nvSpPr>
        <p:spPr>
          <a:xfrm>
            <a:off x="1219200" y="1447800"/>
            <a:ext cx="3962400" cy="4724400"/>
          </a:xfrm>
        </p:spPr>
        <p:txBody>
          <a:bodyPr>
            <a:normAutofit/>
          </a:bodyPr>
          <a:lstStyle/>
          <a:p>
            <a:pPr marL="0" indent="0">
              <a:lnSpc>
                <a:spcPct val="120000"/>
              </a:lnSpc>
              <a:buNone/>
            </a:pPr>
            <a:r>
              <a:rPr lang="zh-CN" altLang="en-US" dirty="0" smtClean="0">
                <a:latin typeface="黑体"/>
                <a:ea typeface="黑体"/>
                <a:cs typeface="黑体"/>
              </a:rPr>
              <a:t> </a:t>
            </a:r>
            <a:endParaRPr lang="zh-CN" altLang="en-US" dirty="0">
              <a:latin typeface="黑体"/>
              <a:ea typeface="黑体"/>
              <a:cs typeface="黑体"/>
            </a:endParaRPr>
          </a:p>
          <a:p>
            <a:pPr marL="0" indent="0">
              <a:lnSpc>
                <a:spcPct val="120000"/>
              </a:lnSpc>
              <a:spcAft>
                <a:spcPts val="2400"/>
              </a:spcAft>
              <a:buNone/>
            </a:pPr>
            <a:r>
              <a:rPr lang="en-US" altLang="zh-CN" sz="3600" dirty="0" smtClean="0">
                <a:latin typeface="黑体"/>
                <a:ea typeface="黑体"/>
                <a:cs typeface="黑体"/>
              </a:rPr>
              <a:t>1.</a:t>
            </a:r>
            <a:r>
              <a:rPr lang="zh-CN" altLang="en-US" sz="3600" dirty="0">
                <a:solidFill>
                  <a:srgbClr val="FFFF00"/>
                </a:solidFill>
                <a:latin typeface="黑体"/>
                <a:ea typeface="黑体"/>
                <a:cs typeface="黑体"/>
              </a:rPr>
              <a:t>四共同</a:t>
            </a:r>
            <a:r>
              <a:rPr lang="zh-CN" altLang="en-US" sz="3600" dirty="0" smtClean="0">
                <a:solidFill>
                  <a:srgbClr val="FFFF00"/>
                </a:solidFill>
                <a:latin typeface="黑体"/>
                <a:ea typeface="黑体"/>
                <a:cs typeface="黑体"/>
              </a:rPr>
              <a:t>加行</a:t>
            </a:r>
            <a:endParaRPr lang="en-US" altLang="zh-CN" sz="3600" dirty="0" smtClean="0">
              <a:solidFill>
                <a:srgbClr val="FFFF00"/>
              </a:solidFill>
              <a:latin typeface="黑体"/>
              <a:ea typeface="黑体"/>
              <a:cs typeface="黑体"/>
            </a:endParaRPr>
          </a:p>
          <a:p>
            <a:pPr marL="0" indent="0">
              <a:lnSpc>
                <a:spcPct val="120000"/>
              </a:lnSpc>
              <a:buNone/>
            </a:pPr>
            <a:r>
              <a:rPr lang="zh-CN" altLang="zh-CN" sz="3600" dirty="0" smtClean="0">
                <a:latin typeface="黑体"/>
                <a:ea typeface="黑体"/>
                <a:cs typeface="黑体"/>
              </a:rPr>
              <a:t>2</a:t>
            </a:r>
            <a:r>
              <a:rPr lang="en-US" altLang="zh-CN" sz="3600" dirty="0" smtClean="0">
                <a:latin typeface="黑体"/>
                <a:ea typeface="黑体"/>
                <a:cs typeface="黑体"/>
              </a:rPr>
              <a:t>.</a:t>
            </a:r>
            <a:r>
              <a:rPr lang="zh-CN" altLang="en-US" sz="3600" dirty="0" smtClean="0">
                <a:solidFill>
                  <a:srgbClr val="C991CB"/>
                </a:solidFill>
                <a:latin typeface="黑体"/>
                <a:ea typeface="黑体"/>
                <a:cs typeface="黑体"/>
              </a:rPr>
              <a:t>皈依</a:t>
            </a:r>
            <a:r>
              <a:rPr lang="zh-CN" altLang="en-US" sz="3600" dirty="0">
                <a:solidFill>
                  <a:srgbClr val="C991CB"/>
                </a:solidFill>
                <a:latin typeface="黑体"/>
                <a:ea typeface="黑体"/>
                <a:cs typeface="黑体"/>
              </a:rPr>
              <a:t>和</a:t>
            </a:r>
            <a:r>
              <a:rPr lang="zh-CN" altLang="en-US" sz="3600" dirty="0" smtClean="0">
                <a:solidFill>
                  <a:srgbClr val="C991CB"/>
                </a:solidFill>
                <a:latin typeface="黑体"/>
                <a:ea typeface="黑体"/>
                <a:cs typeface="黑体"/>
              </a:rPr>
              <a:t>发</a:t>
            </a:r>
            <a:r>
              <a:rPr lang="zh-CN" altLang="en-US" sz="3600" dirty="0">
                <a:solidFill>
                  <a:srgbClr val="C991CB"/>
                </a:solidFill>
                <a:latin typeface="黑体"/>
                <a:ea typeface="黑体"/>
                <a:cs typeface="黑体"/>
              </a:rPr>
              <a:t>心</a:t>
            </a:r>
            <a:r>
              <a:rPr lang="zh-CN" altLang="en-US" sz="3600" dirty="0">
                <a:latin typeface="黑体"/>
                <a:ea typeface="黑体"/>
                <a:cs typeface="黑体"/>
              </a:rPr>
              <a:t> </a:t>
            </a:r>
            <a:endParaRPr lang="en-US" altLang="zh-CN" sz="3600" dirty="0" smtClean="0">
              <a:latin typeface="黑体"/>
              <a:ea typeface="黑体"/>
              <a:cs typeface="黑体"/>
            </a:endParaRPr>
          </a:p>
          <a:p>
            <a:pPr marL="0" indent="0">
              <a:lnSpc>
                <a:spcPct val="120000"/>
              </a:lnSpc>
              <a:buNone/>
            </a:pPr>
            <a:r>
              <a:rPr lang="zh-CN" altLang="zh-CN" sz="3600" dirty="0" smtClean="0">
                <a:latin typeface="黑体"/>
                <a:ea typeface="黑体"/>
                <a:cs typeface="黑体"/>
              </a:rPr>
              <a:t>3</a:t>
            </a:r>
            <a:r>
              <a:rPr lang="en-US" altLang="zh-CN" sz="3600" dirty="0" smtClean="0">
                <a:latin typeface="黑体"/>
                <a:ea typeface="黑体"/>
                <a:cs typeface="黑体"/>
              </a:rPr>
              <a:t>.</a:t>
            </a:r>
            <a:r>
              <a:rPr lang="zh-CN" altLang="en-US" sz="3600" dirty="0">
                <a:solidFill>
                  <a:srgbClr val="C991CB"/>
                </a:solidFill>
                <a:latin typeface="黑体"/>
                <a:ea typeface="黑体"/>
                <a:cs typeface="黑体"/>
              </a:rPr>
              <a:t>百字明和供曼茶</a:t>
            </a:r>
            <a:endParaRPr lang="en-US" altLang="zh-CN" sz="3600" dirty="0">
              <a:solidFill>
                <a:srgbClr val="C991CB"/>
              </a:solidFill>
              <a:latin typeface="黑体"/>
              <a:ea typeface="黑体"/>
              <a:cs typeface="黑体"/>
            </a:endParaRPr>
          </a:p>
          <a:p>
            <a:pPr marL="0" indent="0">
              <a:lnSpc>
                <a:spcPct val="120000"/>
              </a:lnSpc>
              <a:buNone/>
            </a:pPr>
            <a:r>
              <a:rPr lang="zh-CN" altLang="zh-CN" sz="3600" dirty="0" smtClean="0">
                <a:latin typeface="黑体"/>
                <a:ea typeface="黑体"/>
                <a:cs typeface="黑体"/>
              </a:rPr>
              <a:t>4</a:t>
            </a:r>
            <a:r>
              <a:rPr lang="en-US" altLang="zh-CN" sz="3600" dirty="0" smtClean="0">
                <a:latin typeface="黑体"/>
                <a:ea typeface="黑体"/>
                <a:cs typeface="黑体"/>
              </a:rPr>
              <a:t>.</a:t>
            </a:r>
            <a:r>
              <a:rPr lang="zh-CN" altLang="en-US" sz="3600" b="1" dirty="0" smtClean="0">
                <a:latin typeface="黑体"/>
                <a:ea typeface="黑体"/>
                <a:cs typeface="黑体"/>
              </a:rPr>
              <a:t>上师瑜伽</a:t>
            </a:r>
          </a:p>
          <a:p>
            <a:pPr marL="0" indent="0">
              <a:lnSpc>
                <a:spcPct val="120000"/>
              </a:lnSpc>
              <a:buNone/>
            </a:pPr>
            <a:endParaRPr lang="zh-CN" altLang="en-US" sz="3600" dirty="0">
              <a:latin typeface="黑体"/>
              <a:ea typeface="黑体"/>
              <a:cs typeface="黑体"/>
            </a:endParaRPr>
          </a:p>
        </p:txBody>
      </p:sp>
      <p:sp>
        <p:nvSpPr>
          <p:cNvPr id="6" name="Right Brace 5"/>
          <p:cNvSpPr/>
          <p:nvPr/>
        </p:nvSpPr>
        <p:spPr>
          <a:xfrm>
            <a:off x="4953000" y="3505200"/>
            <a:ext cx="457200" cy="1905000"/>
          </a:xfrm>
          <a:prstGeom prst="rightBrace">
            <a:avLst>
              <a:gd name="adj1" fmla="val 27325"/>
              <a:gd name="adj2" fmla="val 50844"/>
            </a:avLst>
          </a:prstGeom>
          <a:ln>
            <a:solidFill>
              <a:schemeClr val="accent6">
                <a:lumMod val="60000"/>
                <a:lumOff val="4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dirty="0"/>
          </a:p>
        </p:txBody>
      </p:sp>
      <p:sp>
        <p:nvSpPr>
          <p:cNvPr id="7" name="Rectangle 6"/>
          <p:cNvSpPr/>
          <p:nvPr/>
        </p:nvSpPr>
        <p:spPr>
          <a:xfrm>
            <a:off x="5562600" y="4038600"/>
            <a:ext cx="2954655" cy="738664"/>
          </a:xfrm>
          <a:prstGeom prst="rect">
            <a:avLst/>
          </a:prstGeom>
        </p:spPr>
        <p:txBody>
          <a:bodyPr wrap="none">
            <a:spAutoFit/>
          </a:bodyPr>
          <a:lstStyle/>
          <a:p>
            <a:pPr lvl="0" defTabSz="914363">
              <a:lnSpc>
                <a:spcPct val="120000"/>
              </a:lnSpc>
              <a:spcBef>
                <a:spcPct val="20000"/>
              </a:spcBef>
            </a:pPr>
            <a:r>
              <a:rPr lang="zh-CN" altLang="en-US" sz="3600" dirty="0" smtClean="0">
                <a:solidFill>
                  <a:srgbClr val="FFFF00"/>
                </a:solidFill>
                <a:effectLst>
                  <a:outerShdw blurRad="38100" dist="38100" dir="2700000" algn="tl">
                    <a:srgbClr val="000000">
                      <a:alpha val="43137"/>
                    </a:srgbClr>
                  </a:outerShdw>
                </a:effectLst>
                <a:latin typeface="黑体"/>
                <a:ea typeface="黑体"/>
                <a:cs typeface="黑体"/>
              </a:rPr>
              <a:t>五不共内加行</a:t>
            </a:r>
            <a:endParaRPr lang="en-US" altLang="zh-CN" sz="3600" dirty="0">
              <a:solidFill>
                <a:srgbClr val="FFFF00"/>
              </a:solidFill>
              <a:effectLst>
                <a:outerShdw blurRad="38100" dist="38100" dir="2700000" algn="tl">
                  <a:srgbClr val="000000">
                    <a:alpha val="43137"/>
                  </a:srgbClr>
                </a:outerShdw>
              </a:effectLst>
              <a:latin typeface="黑体"/>
              <a:ea typeface="黑体"/>
              <a:cs typeface="黑体"/>
            </a:endParaRPr>
          </a:p>
        </p:txBody>
      </p:sp>
      <p:sp>
        <p:nvSpPr>
          <p:cNvPr id="8" name="Rectangle 7"/>
          <p:cNvSpPr/>
          <p:nvPr/>
        </p:nvSpPr>
        <p:spPr>
          <a:xfrm>
            <a:off x="4876800" y="1371600"/>
            <a:ext cx="2925785" cy="2062103"/>
          </a:xfrm>
          <a:prstGeom prst="rect">
            <a:avLst/>
          </a:prstGeom>
        </p:spPr>
        <p:txBody>
          <a:bodyPr wrap="square">
            <a:spAutoFit/>
          </a:bodyPr>
          <a:lstStyle/>
          <a:p>
            <a:r>
              <a:rPr lang="zh-CN" altLang="en-US" sz="3200" b="1" dirty="0">
                <a:latin typeface="华文楷体"/>
                <a:ea typeface="华文楷体"/>
                <a:cs typeface="华文楷体"/>
              </a:rPr>
              <a:t>暇满难</a:t>
            </a:r>
            <a:r>
              <a:rPr lang="zh-CN" altLang="en-US" sz="3200" b="1" dirty="0" smtClean="0">
                <a:latin typeface="华文楷体"/>
                <a:ea typeface="华文楷体"/>
                <a:cs typeface="华文楷体"/>
              </a:rPr>
              <a:t>得</a:t>
            </a:r>
            <a:endParaRPr lang="en-US" altLang="zh-CN" sz="3200" b="1" dirty="0" smtClean="0">
              <a:latin typeface="华文楷体"/>
              <a:ea typeface="华文楷体"/>
              <a:cs typeface="华文楷体"/>
            </a:endParaRPr>
          </a:p>
          <a:p>
            <a:r>
              <a:rPr lang="zh-CN" altLang="en-US" sz="3200" b="1" dirty="0">
                <a:latin typeface="华文楷体"/>
                <a:ea typeface="华文楷体"/>
                <a:cs typeface="华文楷体"/>
              </a:rPr>
              <a:t>寿命无</a:t>
            </a:r>
            <a:r>
              <a:rPr lang="zh-CN" altLang="en-US" sz="3200" b="1" dirty="0" smtClean="0">
                <a:latin typeface="华文楷体"/>
                <a:ea typeface="华文楷体"/>
                <a:cs typeface="华文楷体"/>
              </a:rPr>
              <a:t>常</a:t>
            </a:r>
            <a:endParaRPr lang="en-US" altLang="zh-CN" sz="3200" b="1" dirty="0" smtClean="0">
              <a:latin typeface="华文楷体"/>
              <a:ea typeface="华文楷体"/>
              <a:cs typeface="华文楷体"/>
            </a:endParaRPr>
          </a:p>
          <a:p>
            <a:r>
              <a:rPr lang="zh-CN" altLang="en-US" sz="3200" b="1" dirty="0">
                <a:latin typeface="华文楷体"/>
                <a:ea typeface="华文楷体"/>
                <a:cs typeface="华文楷体"/>
              </a:rPr>
              <a:t>因果</a:t>
            </a:r>
            <a:r>
              <a:rPr lang="zh-CN" altLang="en-US" sz="3200" b="1" dirty="0" smtClean="0">
                <a:latin typeface="华文楷体"/>
                <a:ea typeface="华文楷体"/>
                <a:cs typeface="华文楷体"/>
              </a:rPr>
              <a:t>不虚</a:t>
            </a:r>
            <a:endParaRPr lang="en-US" altLang="zh-CN" sz="3200" b="1" dirty="0" smtClean="0">
              <a:latin typeface="华文楷体"/>
              <a:ea typeface="华文楷体"/>
              <a:cs typeface="华文楷体"/>
            </a:endParaRPr>
          </a:p>
          <a:p>
            <a:r>
              <a:rPr lang="zh-CN" altLang="en-US" sz="3200" b="1" dirty="0" smtClean="0">
                <a:latin typeface="华文楷体"/>
                <a:ea typeface="华文楷体"/>
                <a:cs typeface="华文楷体"/>
              </a:rPr>
              <a:t>轮回过患</a:t>
            </a:r>
            <a:endParaRPr lang="zh-CN" altLang="en-US" sz="3200" dirty="0"/>
          </a:p>
        </p:txBody>
      </p:sp>
      <p:sp>
        <p:nvSpPr>
          <p:cNvPr id="11" name="Left Brace 10"/>
          <p:cNvSpPr/>
          <p:nvPr/>
        </p:nvSpPr>
        <p:spPr>
          <a:xfrm>
            <a:off x="4191000" y="1524000"/>
            <a:ext cx="533400" cy="1828800"/>
          </a:xfrm>
          <a:prstGeom prst="leftBrace">
            <a:avLst>
              <a:gd name="adj1" fmla="val 44065"/>
              <a:gd name="adj2" fmla="val 51012"/>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dirty="0"/>
          </a:p>
        </p:txBody>
      </p:sp>
    </p:spTree>
    <p:extLst>
      <p:ext uri="{BB962C8B-B14F-4D97-AF65-F5344CB8AC3E}">
        <p14:creationId xmlns:p14="http://schemas.microsoft.com/office/powerpoint/2010/main" val="291892829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507831"/>
          </a:xfrm>
        </p:spPr>
        <p:txBody>
          <a:bodyPr/>
          <a:lstStyle/>
          <a:p>
            <a:r>
              <a:rPr lang="zh-CN" altLang="en-US" sz="3600" dirty="0">
                <a:effectLst/>
              </a:rPr>
              <a:t>(</a:t>
            </a:r>
            <a:r>
              <a:rPr lang="en-US" altLang="zh-CN" sz="3600" dirty="0" smtClean="0">
                <a:effectLst/>
              </a:rPr>
              <a:t>4</a:t>
            </a:r>
            <a:r>
              <a:rPr lang="zh-CN" altLang="en-US" sz="3600" dirty="0">
                <a:effectLst/>
              </a:rPr>
              <a:t>)</a:t>
            </a:r>
            <a:r>
              <a:rPr lang="zh-CN" altLang="en-US" sz="3600" dirty="0" smtClean="0">
                <a:effectLst/>
              </a:rPr>
              <a:t>结座时得受灌顶加持</a:t>
            </a:r>
            <a:endParaRPr lang="zh-CN" altLang="en-US" sz="3600" dirty="0">
              <a:effectLst/>
            </a:endParaRPr>
          </a:p>
        </p:txBody>
      </p:sp>
      <p:sp>
        <p:nvSpPr>
          <p:cNvPr id="2" name="Rectangle 1"/>
          <p:cNvSpPr/>
          <p:nvPr/>
        </p:nvSpPr>
        <p:spPr>
          <a:xfrm>
            <a:off x="6096000" y="381000"/>
            <a:ext cx="2743200" cy="6247864"/>
          </a:xfrm>
          <a:prstGeom prst="rect">
            <a:avLst/>
          </a:prstGeom>
        </p:spPr>
        <p:txBody>
          <a:bodyPr wrap="square">
            <a:spAutoFit/>
          </a:bodyPr>
          <a:lstStyle/>
          <a:p>
            <a:r>
              <a:rPr lang="zh-CN" altLang="en-US" sz="2000" dirty="0" smtClean="0">
                <a:latin typeface="STKaiti" charset="-122"/>
              </a:rPr>
              <a:t>喇咪内色耶给</a:t>
            </a:r>
            <a:r>
              <a:rPr lang="zh-CN" altLang="en-US" sz="2000" dirty="0">
                <a:latin typeface="STKaiti" charset="-122"/>
              </a:rPr>
              <a:t>折</a:t>
            </a:r>
            <a:r>
              <a:rPr lang="zh-CN" altLang="en-US" sz="2000" dirty="0" smtClean="0">
                <a:latin typeface="STKaiti" charset="-122"/>
              </a:rPr>
              <a:t>色雷 </a:t>
            </a:r>
            <a:endParaRPr lang="zh-CN" altLang="en-US" sz="2000" dirty="0"/>
          </a:p>
          <a:p>
            <a:r>
              <a:rPr lang="zh-CN" altLang="en-US" sz="2000" dirty="0">
                <a:solidFill>
                  <a:srgbClr val="CCFFCC"/>
                </a:solidFill>
                <a:latin typeface="STZhongsong" charset="-122"/>
              </a:rPr>
              <a:t>上师三处三字中</a:t>
            </a:r>
            <a:r>
              <a:rPr lang="zh-CN" altLang="en-US" sz="2000" dirty="0">
                <a:latin typeface="STZhongsong" charset="-122"/>
              </a:rPr>
              <a:t> </a:t>
            </a:r>
            <a:endParaRPr lang="en-US" altLang="zh-CN" sz="2000" dirty="0">
              <a:latin typeface="STZhongsong" charset="-122"/>
            </a:endParaRPr>
          </a:p>
          <a:p>
            <a:r>
              <a:rPr lang="zh-CN" altLang="en-US" sz="2000" dirty="0" smtClean="0"/>
              <a:t>澳贼嘎玛糖色雄内</a:t>
            </a:r>
            <a:r>
              <a:rPr lang="zh-CN" altLang="en-US" sz="2000" dirty="0"/>
              <a:t>色 </a:t>
            </a:r>
          </a:p>
          <a:p>
            <a:r>
              <a:rPr lang="zh-CN" altLang="en-US" sz="2000" dirty="0">
                <a:solidFill>
                  <a:srgbClr val="CCFFCC"/>
                </a:solidFill>
              </a:rPr>
              <a:t>放白红蓝三光芒 </a:t>
            </a:r>
            <a:endParaRPr lang="en-US" altLang="zh-CN" sz="2000" dirty="0" smtClean="0">
              <a:solidFill>
                <a:srgbClr val="CCFFCC"/>
              </a:solidFill>
            </a:endParaRPr>
          </a:p>
          <a:p>
            <a:r>
              <a:rPr lang="zh-CN" altLang="en-US" sz="2000" dirty="0"/>
              <a:t>让</a:t>
            </a:r>
            <a:r>
              <a:rPr lang="zh-CN" altLang="en-US" sz="2000" dirty="0" smtClean="0"/>
              <a:t>各内色特毕新吉拉 </a:t>
            </a:r>
            <a:endParaRPr lang="zh-CN" altLang="en-US" sz="2000" dirty="0"/>
          </a:p>
          <a:p>
            <a:r>
              <a:rPr lang="zh-CN" altLang="en-US" sz="2000" dirty="0">
                <a:solidFill>
                  <a:srgbClr val="CCFFCC"/>
                </a:solidFill>
              </a:rPr>
              <a:t>融自三处作加持 </a:t>
            </a:r>
            <a:endParaRPr lang="en-US" altLang="zh-CN" sz="2000" dirty="0" smtClean="0">
              <a:solidFill>
                <a:srgbClr val="CCFFCC"/>
              </a:solidFill>
            </a:endParaRPr>
          </a:p>
          <a:p>
            <a:r>
              <a:rPr lang="zh-CN" altLang="en-US" sz="2000" dirty="0" smtClean="0"/>
              <a:t>拉样喇嘛库吉澳德耶 </a:t>
            </a:r>
            <a:endParaRPr lang="zh-CN" altLang="en-US" sz="2000" dirty="0"/>
          </a:p>
          <a:p>
            <a:r>
              <a:rPr lang="zh-CN" altLang="en-US" sz="2000" dirty="0">
                <a:solidFill>
                  <a:srgbClr val="CCFFCC"/>
                </a:solidFill>
              </a:rPr>
              <a:t>复师及眷化为光 </a:t>
            </a:r>
            <a:endParaRPr lang="en-US" altLang="zh-CN" sz="2000" dirty="0" smtClean="0">
              <a:solidFill>
                <a:srgbClr val="CCFFCC"/>
              </a:solidFill>
            </a:endParaRPr>
          </a:p>
          <a:p>
            <a:r>
              <a:rPr lang="zh-CN" altLang="en-US" sz="2000" dirty="0" smtClean="0"/>
              <a:t>苍毕兰内酿</a:t>
            </a:r>
            <a:r>
              <a:rPr lang="zh-CN" altLang="en-US" sz="2000" dirty="0"/>
              <a:t>格特雷特 </a:t>
            </a:r>
          </a:p>
          <a:p>
            <a:r>
              <a:rPr lang="zh-CN" altLang="en-US" sz="2000" dirty="0">
                <a:solidFill>
                  <a:srgbClr val="CCFFCC"/>
                </a:solidFill>
              </a:rPr>
              <a:t>经梵穴融心明点 </a:t>
            </a:r>
            <a:endParaRPr lang="en-US" altLang="zh-CN" sz="2000" dirty="0" smtClean="0">
              <a:solidFill>
                <a:srgbClr val="CCFFCC"/>
              </a:solidFill>
            </a:endParaRPr>
          </a:p>
          <a:p>
            <a:r>
              <a:rPr lang="zh-CN" altLang="en-US" sz="2000" dirty="0" smtClean="0">
                <a:latin typeface="STKaiti" charset="-122"/>
              </a:rPr>
              <a:t>喇咪特当让森耶麦</a:t>
            </a:r>
            <a:r>
              <a:rPr lang="zh-CN" altLang="en-US" sz="2000" dirty="0">
                <a:latin typeface="STKaiti" charset="-122"/>
              </a:rPr>
              <a:t>巴 </a:t>
            </a:r>
            <a:endParaRPr lang="zh-CN" altLang="en-US" sz="2000" dirty="0"/>
          </a:p>
          <a:p>
            <a:r>
              <a:rPr lang="zh-CN" altLang="en-US" sz="2000" dirty="0">
                <a:solidFill>
                  <a:srgbClr val="CCFFCC"/>
                </a:solidFill>
                <a:latin typeface="STZhongsong" charset="-122"/>
              </a:rPr>
              <a:t>师意自心成无别 </a:t>
            </a:r>
            <a:endParaRPr lang="en-US" altLang="zh-CN" sz="2000" dirty="0">
              <a:solidFill>
                <a:srgbClr val="CCFFCC"/>
              </a:solidFill>
              <a:latin typeface="STZhongsong" charset="-122"/>
            </a:endParaRPr>
          </a:p>
          <a:p>
            <a:r>
              <a:rPr lang="zh-CN" altLang="en-US" sz="2000" dirty="0" smtClean="0"/>
              <a:t>森涅聂玛秋给昂压贝 </a:t>
            </a:r>
            <a:endParaRPr lang="zh-CN" altLang="en-US" sz="2000" dirty="0"/>
          </a:p>
          <a:p>
            <a:r>
              <a:rPr lang="zh-CN" altLang="en-US" sz="2000" dirty="0">
                <a:solidFill>
                  <a:srgbClr val="CCFFCC"/>
                </a:solidFill>
              </a:rPr>
              <a:t>安住心性本法身 </a:t>
            </a:r>
            <a:endParaRPr lang="en-US" altLang="zh-CN" sz="2000" dirty="0">
              <a:solidFill>
                <a:srgbClr val="CCFFCC"/>
              </a:solidFill>
            </a:endParaRPr>
          </a:p>
          <a:p>
            <a:r>
              <a:rPr lang="zh-CN" altLang="en-US" sz="2000" dirty="0" smtClean="0"/>
              <a:t>哲巴耶达旺伊</a:t>
            </a:r>
            <a:r>
              <a:rPr lang="zh-CN" altLang="en-US" sz="2000" dirty="0"/>
              <a:t>益西脱 </a:t>
            </a:r>
          </a:p>
          <a:p>
            <a:r>
              <a:rPr lang="zh-CN" altLang="en-US" sz="2000" dirty="0">
                <a:solidFill>
                  <a:srgbClr val="CCFFCC"/>
                </a:solidFill>
              </a:rPr>
              <a:t>净四障获四灌智 </a:t>
            </a:r>
            <a:endParaRPr lang="en-US" altLang="zh-CN" sz="2000" dirty="0">
              <a:solidFill>
                <a:srgbClr val="CCFFCC"/>
              </a:solidFill>
            </a:endParaRPr>
          </a:p>
          <a:p>
            <a:r>
              <a:rPr lang="zh-CN" altLang="en-US" sz="2000" dirty="0" smtClean="0"/>
              <a:t>兰耶炯香格耶问杰波 </a:t>
            </a:r>
            <a:endParaRPr lang="zh-CN" altLang="en-US" sz="2000" dirty="0"/>
          </a:p>
          <a:p>
            <a:r>
              <a:rPr lang="zh-CN" altLang="en-US" sz="2000" dirty="0">
                <a:solidFill>
                  <a:srgbClr val="CCFFCC"/>
                </a:solidFill>
              </a:rPr>
              <a:t>纯熟四道现四身 </a:t>
            </a:r>
            <a:endParaRPr lang="en-US" altLang="zh-CN" sz="2000" dirty="0">
              <a:solidFill>
                <a:srgbClr val="CCFFCC"/>
              </a:solidFill>
            </a:endParaRPr>
          </a:p>
          <a:p>
            <a:r>
              <a:rPr lang="zh-CN" altLang="en-US" sz="2000" dirty="0" smtClean="0"/>
              <a:t>巡拉旺格玛哩脱巴杰 </a:t>
            </a:r>
            <a:endParaRPr lang="zh-CN" altLang="en-US" sz="2000" dirty="0"/>
          </a:p>
          <a:p>
            <a:r>
              <a:rPr lang="zh-CN" altLang="en-US" sz="2000" dirty="0">
                <a:solidFill>
                  <a:srgbClr val="CCFFCC"/>
                </a:solidFill>
              </a:rPr>
              <a:t>尽得灌顶及加持 </a:t>
            </a:r>
          </a:p>
        </p:txBody>
      </p:sp>
      <p:sp>
        <p:nvSpPr>
          <p:cNvPr id="3" name="TextBox 2"/>
          <p:cNvSpPr txBox="1"/>
          <p:nvPr/>
        </p:nvSpPr>
        <p:spPr>
          <a:xfrm>
            <a:off x="152400" y="762000"/>
            <a:ext cx="5867399" cy="5755421"/>
          </a:xfrm>
          <a:prstGeom prst="rect">
            <a:avLst/>
          </a:prstGeom>
          <a:noFill/>
        </p:spPr>
        <p:txBody>
          <a:bodyPr wrap="square" rtlCol="0">
            <a:spAutoFit/>
          </a:bodyPr>
          <a:lstStyle/>
          <a:p>
            <a:pPr marL="342900" indent="-342900">
              <a:buFont typeface="Wingdings" charset="2"/>
              <a:buChar char="Ø"/>
            </a:pPr>
            <a:r>
              <a:rPr lang="zh-CN" altLang="en-US" sz="2400" b="1" dirty="0" smtClean="0">
                <a:solidFill>
                  <a:srgbClr val="FFFF00"/>
                </a:solidFill>
                <a:effectLst>
                  <a:outerShdw blurRad="38100" dist="38100" dir="2700000" algn="tl">
                    <a:srgbClr val="000000">
                      <a:alpha val="43137"/>
                    </a:srgbClr>
                  </a:outerShdw>
                </a:effectLst>
              </a:rPr>
              <a:t>三处三字：</a:t>
            </a:r>
            <a:endParaRPr lang="en-US" altLang="zh-CN" sz="2400" b="1" dirty="0" smtClean="0">
              <a:solidFill>
                <a:srgbClr val="FFFF00"/>
              </a:solidFill>
              <a:effectLst>
                <a:outerShdw blurRad="38100" dist="38100" dir="2700000" algn="tl">
                  <a:srgbClr val="000000">
                    <a:alpha val="43137"/>
                  </a:srgbClr>
                </a:outerShdw>
              </a:effectLst>
            </a:endParaRPr>
          </a:p>
          <a:p>
            <a:pPr marL="800100" lvl="1" indent="-342900">
              <a:buFont typeface="Wingdings" charset="2"/>
              <a:buChar char="Ø"/>
            </a:pPr>
            <a:r>
              <a:rPr lang="en-US" altLang="zh-CN" sz="2400" dirty="0" smtClean="0">
                <a:effectLst>
                  <a:outerShdw blurRad="38100" dist="38100" dir="2700000" algn="tl">
                    <a:srgbClr val="000000">
                      <a:alpha val="43137"/>
                    </a:srgbClr>
                  </a:outerShdw>
                </a:effectLst>
              </a:rPr>
              <a:t>  </a:t>
            </a:r>
            <a:r>
              <a:rPr lang="zh-CN" altLang="en-US" sz="2400" dirty="0" smtClean="0">
                <a:effectLst>
                  <a:outerShdw blurRad="38100" dist="38100" dir="2700000" algn="tl">
                    <a:srgbClr val="000000">
                      <a:alpha val="43137"/>
                    </a:srgbClr>
                  </a:outerShdw>
                </a:effectLst>
              </a:rPr>
              <a:t>前额</a:t>
            </a:r>
            <a:r>
              <a:rPr lang="zh-CN" altLang="en-US" sz="3200" dirty="0" smtClean="0">
                <a:effectLst>
                  <a:outerShdw blurRad="38100" dist="38100" dir="2700000" algn="tl">
                    <a:srgbClr val="000000">
                      <a:alpha val="43137"/>
                    </a:srgbClr>
                  </a:outerShdw>
                </a:effectLst>
              </a:rPr>
              <a:t>白</a:t>
            </a:r>
            <a:r>
              <a:rPr lang="zh-CN" altLang="en-US" sz="2400" dirty="0" smtClean="0">
                <a:effectLst>
                  <a:outerShdw blurRad="38100" dist="38100" dir="2700000" algn="tl">
                    <a:srgbClr val="000000">
                      <a:alpha val="43137"/>
                    </a:srgbClr>
                  </a:outerShdw>
                </a:effectLst>
              </a:rPr>
              <a:t>嗡、</a:t>
            </a:r>
            <a:r>
              <a:rPr lang="zh-CN" altLang="en-US" sz="2400" dirty="0" smtClean="0">
                <a:solidFill>
                  <a:srgbClr val="FF0000"/>
                </a:solidFill>
                <a:effectLst>
                  <a:outerShdw blurRad="38100" dist="38100" dir="2700000" algn="tl">
                    <a:srgbClr val="000000">
                      <a:alpha val="43137"/>
                    </a:srgbClr>
                  </a:outerShdw>
                </a:effectLst>
              </a:rPr>
              <a:t>喉间</a:t>
            </a:r>
            <a:r>
              <a:rPr lang="zh-CN" altLang="en-US" sz="3200" dirty="0" smtClean="0">
                <a:solidFill>
                  <a:srgbClr val="FF0000"/>
                </a:solidFill>
                <a:effectLst>
                  <a:outerShdw blurRad="38100" dist="38100" dir="2700000" algn="tl">
                    <a:srgbClr val="000000">
                      <a:alpha val="43137"/>
                    </a:srgbClr>
                  </a:outerShdw>
                </a:effectLst>
              </a:rPr>
              <a:t>红</a:t>
            </a:r>
            <a:r>
              <a:rPr lang="zh-CN" altLang="en-US" sz="2400" dirty="0" smtClean="0">
                <a:solidFill>
                  <a:srgbClr val="FF0000"/>
                </a:solidFill>
                <a:effectLst>
                  <a:outerShdw blurRad="38100" dist="38100" dir="2700000" algn="tl">
                    <a:srgbClr val="000000">
                      <a:alpha val="43137"/>
                    </a:srgbClr>
                  </a:outerShdw>
                </a:effectLst>
              </a:rPr>
              <a:t>阿</a:t>
            </a:r>
            <a:r>
              <a:rPr lang="zh-CN" altLang="en-US" sz="2400" dirty="0" smtClean="0">
                <a:effectLst>
                  <a:outerShdw blurRad="38100" dist="38100" dir="2700000" algn="tl">
                    <a:srgbClr val="000000">
                      <a:alpha val="43137"/>
                    </a:srgbClr>
                  </a:outerShdw>
                </a:effectLst>
              </a:rPr>
              <a:t>、</a:t>
            </a:r>
            <a:r>
              <a:rPr lang="zh-CN" altLang="en-US" sz="2400" dirty="0" smtClean="0">
                <a:solidFill>
                  <a:srgbClr val="ABFCFF"/>
                </a:solidFill>
                <a:effectLst>
                  <a:outerShdw blurRad="38100" dist="38100" dir="2700000" algn="tl">
                    <a:srgbClr val="000000">
                      <a:alpha val="43137"/>
                    </a:srgbClr>
                  </a:outerShdw>
                </a:effectLst>
              </a:rPr>
              <a:t>心间</a:t>
            </a:r>
            <a:r>
              <a:rPr lang="zh-CN" altLang="en-US" sz="3200" dirty="0" smtClean="0">
                <a:solidFill>
                  <a:srgbClr val="ABFCFF"/>
                </a:solidFill>
                <a:effectLst>
                  <a:outerShdw blurRad="38100" dist="38100" dir="2700000" algn="tl">
                    <a:srgbClr val="000000">
                      <a:alpha val="43137"/>
                    </a:srgbClr>
                  </a:outerShdw>
                </a:effectLst>
              </a:rPr>
              <a:t>蓝</a:t>
            </a:r>
            <a:r>
              <a:rPr lang="zh-CN" altLang="en-US" sz="2400" dirty="0" smtClean="0">
                <a:solidFill>
                  <a:srgbClr val="ABFCFF"/>
                </a:solidFill>
                <a:effectLst>
                  <a:outerShdw blurRad="38100" dist="38100" dir="2700000" algn="tl">
                    <a:srgbClr val="000000">
                      <a:alpha val="43137"/>
                    </a:srgbClr>
                  </a:outerShdw>
                </a:effectLst>
              </a:rPr>
              <a:t>吽</a:t>
            </a:r>
            <a:endParaRPr lang="en-US" sz="2400" dirty="0" smtClean="0">
              <a:solidFill>
                <a:srgbClr val="ABFCFF"/>
              </a:solidFill>
              <a:effectLst>
                <a:outerShdw blurRad="38100" dist="38100" dir="2700000" algn="tl">
                  <a:srgbClr val="000000">
                    <a:alpha val="43137"/>
                  </a:srgbClr>
                </a:outerShdw>
              </a:effectLst>
            </a:endParaRPr>
          </a:p>
          <a:p>
            <a:pPr marL="342900" indent="-342900">
              <a:buFont typeface="Wingdings" charset="2"/>
              <a:buChar char="Ø"/>
            </a:pPr>
            <a:r>
              <a:rPr lang="zh-CN" altLang="en-US" sz="2400" dirty="0" smtClean="0">
                <a:solidFill>
                  <a:srgbClr val="FFFF00"/>
                </a:solidFill>
                <a:latin typeface="STKaiti" charset="-122"/>
              </a:rPr>
              <a:t>化光融入</a:t>
            </a:r>
            <a:endParaRPr lang="en-US" altLang="zh-CN" sz="2400" dirty="0" smtClean="0">
              <a:solidFill>
                <a:srgbClr val="FFFF00"/>
              </a:solidFill>
              <a:latin typeface="STKaiti" charset="-122"/>
            </a:endParaRPr>
          </a:p>
          <a:p>
            <a:pPr marL="800100" lvl="1" indent="-342900">
              <a:buFont typeface="Wingdings" charset="2"/>
              <a:buChar char="Ø"/>
            </a:pPr>
            <a:r>
              <a:rPr lang="zh-CN" altLang="en-US" sz="2400" dirty="0"/>
              <a:t>观想莲花</a:t>
            </a:r>
            <a:r>
              <a:rPr lang="zh-CN" altLang="en-US" sz="2400" dirty="0" smtClean="0"/>
              <a:t>生大士及如海眷属化为光</a:t>
            </a:r>
            <a:r>
              <a:rPr lang="zh-CN" altLang="en-US" sz="2400" dirty="0"/>
              <a:t>，</a:t>
            </a:r>
            <a:r>
              <a:rPr lang="zh-CN" altLang="en-US" sz="2400" dirty="0" smtClean="0"/>
              <a:t>从我们的梵净穴融入</a:t>
            </a:r>
            <a:r>
              <a:rPr lang="zh-CN" altLang="en-US" sz="2400" dirty="0"/>
              <a:t>心的</a:t>
            </a:r>
            <a:r>
              <a:rPr lang="zh-CN" altLang="en-US" sz="2400" dirty="0" smtClean="0"/>
              <a:t>明点；在无生当中安住，上师的智慧跟自心变成无二无别</a:t>
            </a:r>
            <a:r>
              <a:rPr lang="zh-CN" altLang="en-US" sz="2400" dirty="0"/>
              <a:t>，安住在心性法界当中</a:t>
            </a:r>
            <a:r>
              <a:rPr lang="en-US" sz="2400" dirty="0"/>
              <a:t> </a:t>
            </a:r>
            <a:r>
              <a:rPr lang="zh-CN" altLang="en-US" dirty="0" smtClean="0">
                <a:latin typeface="STKaiti" charset="-122"/>
              </a:rPr>
              <a:t>。</a:t>
            </a:r>
            <a:endParaRPr lang="en-US" altLang="zh-CN" dirty="0" smtClean="0">
              <a:latin typeface="STKaiti" charset="-122"/>
            </a:endParaRPr>
          </a:p>
          <a:p>
            <a:pPr marL="342900" indent="-342900">
              <a:buFont typeface="Wingdings" charset="2"/>
              <a:buChar char="Ø"/>
            </a:pPr>
            <a:r>
              <a:rPr lang="zh-CN" altLang="en-US" sz="2400" dirty="0" smtClean="0">
                <a:solidFill>
                  <a:srgbClr val="FFFF00"/>
                </a:solidFill>
                <a:latin typeface="STKaiti" charset="-122"/>
              </a:rPr>
              <a:t>除四障四灌顶： </a:t>
            </a:r>
            <a:endParaRPr lang="en-US" altLang="zh-CN" sz="2400" dirty="0" smtClean="0">
              <a:solidFill>
                <a:srgbClr val="FFFF00"/>
              </a:solidFill>
              <a:latin typeface="STKaiti" charset="-122"/>
            </a:endParaRPr>
          </a:p>
          <a:p>
            <a:pPr marL="800100" lvl="1" indent="-342900">
              <a:buFont typeface="Wingdings" charset="2"/>
              <a:buChar char="Ø"/>
            </a:pPr>
            <a:r>
              <a:rPr lang="zh-CN" altLang="en-US" sz="2400" dirty="0" smtClean="0">
                <a:latin typeface="STKaiti" charset="-122"/>
              </a:rPr>
              <a:t>头上白光除身障、脉障，获宝瓶灌顶</a:t>
            </a:r>
            <a:endParaRPr lang="en-US" altLang="zh-CN" sz="2400" dirty="0" smtClean="0">
              <a:latin typeface="STKaiti" charset="-122"/>
            </a:endParaRPr>
          </a:p>
          <a:p>
            <a:pPr marL="800100" lvl="1" indent="-342900">
              <a:buFont typeface="Wingdings" charset="2"/>
              <a:buChar char="Ø"/>
            </a:pPr>
            <a:r>
              <a:rPr lang="zh-CN" altLang="en-US" sz="2400" dirty="0" smtClean="0">
                <a:latin typeface="STKaiti" charset="-122"/>
              </a:rPr>
              <a:t>喉间红光除语障、气障，获秘密灌顶</a:t>
            </a:r>
            <a:endParaRPr lang="en-US" altLang="zh-CN" sz="2400" dirty="0" smtClean="0">
              <a:latin typeface="STKaiti" charset="-122"/>
            </a:endParaRPr>
          </a:p>
          <a:p>
            <a:pPr marL="800100" lvl="1" indent="-342900">
              <a:buFont typeface="Wingdings" charset="2"/>
              <a:buChar char="Ø"/>
            </a:pPr>
            <a:r>
              <a:rPr lang="zh-CN" altLang="en-US" sz="2400" dirty="0" smtClean="0">
                <a:latin typeface="STKaiti" charset="-122"/>
              </a:rPr>
              <a:t>心间蓝光除意障，</a:t>
            </a:r>
            <a:r>
              <a:rPr lang="en-US" altLang="zh-CN" sz="2400" dirty="0" smtClean="0">
                <a:latin typeface="STKaiti" charset="-122"/>
              </a:rPr>
              <a:t>      </a:t>
            </a:r>
            <a:r>
              <a:rPr lang="zh-CN" altLang="en-US" sz="2400" dirty="0" smtClean="0">
                <a:latin typeface="STKaiti" charset="-122"/>
              </a:rPr>
              <a:t>获智慧灌顶</a:t>
            </a:r>
            <a:endParaRPr lang="en-US" altLang="zh-CN" sz="2400" dirty="0" smtClean="0">
              <a:latin typeface="STKaiti" charset="-122"/>
            </a:endParaRPr>
          </a:p>
          <a:p>
            <a:pPr marL="800100" lvl="1" indent="-342900">
              <a:buFont typeface="Wingdings" charset="2"/>
              <a:buChar char="Ø"/>
            </a:pPr>
            <a:r>
              <a:rPr lang="zh-CN" altLang="en-US" sz="2400" dirty="0" smtClean="0">
                <a:latin typeface="STKaiti" charset="-122"/>
              </a:rPr>
              <a:t>三门放光除障碍习气，</a:t>
            </a:r>
            <a:r>
              <a:rPr lang="en-US" altLang="zh-CN" sz="2400" dirty="0" smtClean="0">
                <a:latin typeface="STKaiti" charset="-122"/>
              </a:rPr>
              <a:t>  </a:t>
            </a:r>
            <a:r>
              <a:rPr lang="zh-CN" altLang="en-US" sz="2400" dirty="0" smtClean="0">
                <a:latin typeface="STKaiti" charset="-122"/>
              </a:rPr>
              <a:t>获句义灌顶</a:t>
            </a:r>
            <a:endParaRPr lang="en-US" altLang="zh-CN" sz="2400" dirty="0" smtClean="0">
              <a:latin typeface="STKaiti" charset="-122"/>
            </a:endParaRPr>
          </a:p>
          <a:p>
            <a:pPr marL="342900" indent="-342900">
              <a:buFont typeface="Wingdings" charset="2"/>
              <a:buChar char="Ø"/>
            </a:pPr>
            <a:r>
              <a:rPr lang="zh-CN" altLang="en-US" sz="2400" dirty="0" smtClean="0">
                <a:solidFill>
                  <a:srgbClr val="FFFF00"/>
                </a:solidFill>
                <a:latin typeface="STKaiti" charset="-122"/>
              </a:rPr>
              <a:t>成熟四道、四个持明</a:t>
            </a:r>
            <a:endParaRPr lang="en-US" altLang="zh-CN" sz="2400" dirty="0" smtClean="0">
              <a:solidFill>
                <a:srgbClr val="FFFF00"/>
              </a:solidFill>
              <a:latin typeface="STKaiti" charset="-122"/>
            </a:endParaRPr>
          </a:p>
          <a:p>
            <a:pPr marL="800100" lvl="1" indent="-342900">
              <a:buFont typeface="Wingdings" charset="2"/>
              <a:buChar char="Ø"/>
            </a:pPr>
            <a:r>
              <a:rPr lang="zh-CN" altLang="en-US" sz="2400" dirty="0" smtClean="0">
                <a:latin typeface="STKaiti" charset="-122"/>
              </a:rPr>
              <a:t>资粮道、加行道、见道、修道</a:t>
            </a:r>
            <a:endParaRPr lang="en-US" altLang="zh-CN" sz="2400" dirty="0" smtClean="0">
              <a:latin typeface="STKaiti" charset="-122"/>
            </a:endParaRPr>
          </a:p>
          <a:p>
            <a:pPr marL="800100" lvl="1" indent="-342900">
              <a:buFont typeface="Wingdings" charset="2"/>
              <a:buChar char="Ø"/>
            </a:pPr>
            <a:r>
              <a:rPr lang="zh-CN" altLang="en-US" sz="2400" dirty="0" smtClean="0">
                <a:latin typeface="STKaiti" charset="-122"/>
              </a:rPr>
              <a:t>异熟、寿自在、大手印、任运持明</a:t>
            </a:r>
            <a:endParaRPr lang="en-US" altLang="zh-CN" sz="2400" dirty="0" smtClean="0">
              <a:latin typeface="STKaiti" charset="-122"/>
            </a:endParaRPr>
          </a:p>
        </p:txBody>
      </p:sp>
    </p:spTree>
    <p:extLst>
      <p:ext uri="{BB962C8B-B14F-4D97-AF65-F5344CB8AC3E}">
        <p14:creationId xmlns:p14="http://schemas.microsoft.com/office/powerpoint/2010/main" val="311135457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81000" y="230188"/>
            <a:ext cx="8382000" cy="507831"/>
          </a:xfrm>
        </p:spPr>
        <p:txBody>
          <a:bodyPr/>
          <a:lstStyle/>
          <a:p>
            <a:r>
              <a:rPr lang="zh-CN" altLang="en-US" sz="3600" dirty="0">
                <a:effectLst/>
              </a:rPr>
              <a:t>(</a:t>
            </a:r>
            <a:r>
              <a:rPr lang="en-US" altLang="zh-CN" sz="3600" dirty="0" smtClean="0">
                <a:effectLst/>
              </a:rPr>
              <a:t>4</a:t>
            </a:r>
            <a:r>
              <a:rPr lang="zh-CN" altLang="en-US" sz="3600" dirty="0">
                <a:effectLst/>
              </a:rPr>
              <a:t>)</a:t>
            </a:r>
            <a:r>
              <a:rPr lang="zh-CN" altLang="en-US" sz="3600" dirty="0" smtClean="0">
                <a:effectLst/>
              </a:rPr>
              <a:t>结座时观想得受四灌顶 </a:t>
            </a:r>
            <a:endParaRPr lang="zh-CN" altLang="en-US" sz="3600" dirty="0">
              <a:effectLst/>
            </a:endParaRPr>
          </a:p>
        </p:txBody>
      </p:sp>
      <p:sp>
        <p:nvSpPr>
          <p:cNvPr id="2" name="Rectangle 1"/>
          <p:cNvSpPr/>
          <p:nvPr/>
        </p:nvSpPr>
        <p:spPr>
          <a:xfrm>
            <a:off x="6096000" y="381000"/>
            <a:ext cx="2743200" cy="6247864"/>
          </a:xfrm>
          <a:prstGeom prst="rect">
            <a:avLst/>
          </a:prstGeom>
        </p:spPr>
        <p:txBody>
          <a:bodyPr wrap="square">
            <a:spAutoFit/>
          </a:bodyPr>
          <a:lstStyle/>
          <a:p>
            <a:r>
              <a:rPr lang="zh-CN" altLang="en-US" sz="2000" dirty="0" smtClean="0">
                <a:latin typeface="STKaiti" charset="-122"/>
              </a:rPr>
              <a:t>喇咪内色耶给</a:t>
            </a:r>
            <a:r>
              <a:rPr lang="zh-CN" altLang="en-US" sz="2000" dirty="0">
                <a:latin typeface="STKaiti" charset="-122"/>
              </a:rPr>
              <a:t>折</a:t>
            </a:r>
            <a:r>
              <a:rPr lang="zh-CN" altLang="en-US" sz="2000" dirty="0" smtClean="0">
                <a:latin typeface="STKaiti" charset="-122"/>
              </a:rPr>
              <a:t>色雷 </a:t>
            </a:r>
            <a:endParaRPr lang="zh-CN" altLang="en-US" sz="2000" dirty="0"/>
          </a:p>
          <a:p>
            <a:r>
              <a:rPr lang="zh-CN" altLang="en-US" sz="2000" dirty="0">
                <a:solidFill>
                  <a:srgbClr val="CCFFCC"/>
                </a:solidFill>
                <a:latin typeface="STZhongsong" charset="-122"/>
              </a:rPr>
              <a:t>上师三处三字中</a:t>
            </a:r>
            <a:r>
              <a:rPr lang="zh-CN" altLang="en-US" sz="2000" dirty="0">
                <a:latin typeface="STZhongsong" charset="-122"/>
              </a:rPr>
              <a:t> </a:t>
            </a:r>
            <a:endParaRPr lang="en-US" altLang="zh-CN" sz="2000" dirty="0">
              <a:latin typeface="STZhongsong" charset="-122"/>
            </a:endParaRPr>
          </a:p>
          <a:p>
            <a:r>
              <a:rPr lang="zh-CN" altLang="en-US" sz="2000" dirty="0" smtClean="0"/>
              <a:t>澳贼嘎玛糖色雄内</a:t>
            </a:r>
            <a:r>
              <a:rPr lang="zh-CN" altLang="en-US" sz="2000" dirty="0"/>
              <a:t>色 </a:t>
            </a:r>
          </a:p>
          <a:p>
            <a:r>
              <a:rPr lang="zh-CN" altLang="en-US" sz="2000" dirty="0">
                <a:solidFill>
                  <a:srgbClr val="CCFFCC"/>
                </a:solidFill>
              </a:rPr>
              <a:t>放白红蓝三光芒 </a:t>
            </a:r>
            <a:endParaRPr lang="en-US" altLang="zh-CN" sz="2000" dirty="0" smtClean="0">
              <a:solidFill>
                <a:srgbClr val="CCFFCC"/>
              </a:solidFill>
            </a:endParaRPr>
          </a:p>
          <a:p>
            <a:r>
              <a:rPr lang="zh-CN" altLang="en-US" sz="2000" dirty="0"/>
              <a:t>让</a:t>
            </a:r>
            <a:r>
              <a:rPr lang="zh-CN" altLang="en-US" sz="2000" dirty="0" smtClean="0"/>
              <a:t>各内色特毕新吉拉 </a:t>
            </a:r>
            <a:endParaRPr lang="zh-CN" altLang="en-US" sz="2000" dirty="0"/>
          </a:p>
          <a:p>
            <a:r>
              <a:rPr lang="zh-CN" altLang="en-US" sz="2000" dirty="0">
                <a:solidFill>
                  <a:srgbClr val="CCFFCC"/>
                </a:solidFill>
              </a:rPr>
              <a:t>融自三处作加持 </a:t>
            </a:r>
            <a:endParaRPr lang="en-US" altLang="zh-CN" sz="2000" dirty="0" smtClean="0">
              <a:solidFill>
                <a:srgbClr val="CCFFCC"/>
              </a:solidFill>
            </a:endParaRPr>
          </a:p>
          <a:p>
            <a:r>
              <a:rPr lang="zh-CN" altLang="en-US" sz="2000" dirty="0" smtClean="0"/>
              <a:t>拉样喇嘛库吉澳德耶 </a:t>
            </a:r>
            <a:endParaRPr lang="zh-CN" altLang="en-US" sz="2000" dirty="0"/>
          </a:p>
          <a:p>
            <a:r>
              <a:rPr lang="zh-CN" altLang="en-US" sz="2000" dirty="0">
                <a:solidFill>
                  <a:srgbClr val="CCFFCC"/>
                </a:solidFill>
              </a:rPr>
              <a:t>复师及眷化为光 </a:t>
            </a:r>
            <a:endParaRPr lang="en-US" altLang="zh-CN" sz="2000" dirty="0" smtClean="0">
              <a:solidFill>
                <a:srgbClr val="CCFFCC"/>
              </a:solidFill>
            </a:endParaRPr>
          </a:p>
          <a:p>
            <a:r>
              <a:rPr lang="zh-CN" altLang="en-US" sz="2000" dirty="0" smtClean="0"/>
              <a:t>苍毕兰内酿</a:t>
            </a:r>
            <a:r>
              <a:rPr lang="zh-CN" altLang="en-US" sz="2000" dirty="0"/>
              <a:t>格特雷特 </a:t>
            </a:r>
          </a:p>
          <a:p>
            <a:r>
              <a:rPr lang="zh-CN" altLang="en-US" sz="2000" dirty="0">
                <a:solidFill>
                  <a:srgbClr val="CCFFCC"/>
                </a:solidFill>
              </a:rPr>
              <a:t>经梵穴融心明点 </a:t>
            </a:r>
            <a:endParaRPr lang="en-US" altLang="zh-CN" sz="2000" dirty="0" smtClean="0">
              <a:solidFill>
                <a:srgbClr val="CCFFCC"/>
              </a:solidFill>
            </a:endParaRPr>
          </a:p>
          <a:p>
            <a:r>
              <a:rPr lang="zh-CN" altLang="en-US" sz="2000" dirty="0" smtClean="0">
                <a:latin typeface="STKaiti" charset="-122"/>
              </a:rPr>
              <a:t>喇咪特当让森耶麦</a:t>
            </a:r>
            <a:r>
              <a:rPr lang="zh-CN" altLang="en-US" sz="2000" dirty="0">
                <a:latin typeface="STKaiti" charset="-122"/>
              </a:rPr>
              <a:t>巴 </a:t>
            </a:r>
            <a:endParaRPr lang="zh-CN" altLang="en-US" sz="2000" dirty="0"/>
          </a:p>
          <a:p>
            <a:r>
              <a:rPr lang="zh-CN" altLang="en-US" sz="2000" dirty="0">
                <a:solidFill>
                  <a:srgbClr val="CCFFCC"/>
                </a:solidFill>
                <a:latin typeface="STZhongsong" charset="-122"/>
              </a:rPr>
              <a:t>师意自心成无别 </a:t>
            </a:r>
            <a:endParaRPr lang="en-US" altLang="zh-CN" sz="2000" dirty="0">
              <a:solidFill>
                <a:srgbClr val="CCFFCC"/>
              </a:solidFill>
              <a:latin typeface="STZhongsong" charset="-122"/>
            </a:endParaRPr>
          </a:p>
          <a:p>
            <a:r>
              <a:rPr lang="zh-CN" altLang="en-US" sz="2000" dirty="0" smtClean="0"/>
              <a:t>森涅聂玛秋给昂压贝 </a:t>
            </a:r>
            <a:endParaRPr lang="zh-CN" altLang="en-US" sz="2000" dirty="0"/>
          </a:p>
          <a:p>
            <a:r>
              <a:rPr lang="zh-CN" altLang="en-US" sz="2000" dirty="0">
                <a:solidFill>
                  <a:srgbClr val="CCFFCC"/>
                </a:solidFill>
              </a:rPr>
              <a:t>安住心性本法身 </a:t>
            </a:r>
            <a:endParaRPr lang="en-US" altLang="zh-CN" sz="2000" dirty="0">
              <a:solidFill>
                <a:srgbClr val="CCFFCC"/>
              </a:solidFill>
            </a:endParaRPr>
          </a:p>
          <a:p>
            <a:r>
              <a:rPr lang="zh-CN" altLang="en-US" sz="2000" dirty="0" smtClean="0"/>
              <a:t>哲巴耶达旺伊</a:t>
            </a:r>
            <a:r>
              <a:rPr lang="zh-CN" altLang="en-US" sz="2000" dirty="0"/>
              <a:t>益西脱 </a:t>
            </a:r>
          </a:p>
          <a:p>
            <a:r>
              <a:rPr lang="zh-CN" altLang="en-US" sz="2000" dirty="0">
                <a:solidFill>
                  <a:srgbClr val="CCFFCC"/>
                </a:solidFill>
              </a:rPr>
              <a:t>净四障获四灌智 </a:t>
            </a:r>
            <a:endParaRPr lang="en-US" altLang="zh-CN" sz="2000" dirty="0">
              <a:solidFill>
                <a:srgbClr val="CCFFCC"/>
              </a:solidFill>
            </a:endParaRPr>
          </a:p>
          <a:p>
            <a:r>
              <a:rPr lang="zh-CN" altLang="en-US" sz="2000" dirty="0" smtClean="0"/>
              <a:t>兰耶炯香格耶问杰波 </a:t>
            </a:r>
            <a:endParaRPr lang="zh-CN" altLang="en-US" sz="2000" dirty="0"/>
          </a:p>
          <a:p>
            <a:r>
              <a:rPr lang="zh-CN" altLang="en-US" sz="2000" dirty="0">
                <a:solidFill>
                  <a:srgbClr val="CCFFCC"/>
                </a:solidFill>
              </a:rPr>
              <a:t>纯熟四道现四身 </a:t>
            </a:r>
            <a:endParaRPr lang="en-US" altLang="zh-CN" sz="2000" dirty="0">
              <a:solidFill>
                <a:srgbClr val="CCFFCC"/>
              </a:solidFill>
            </a:endParaRPr>
          </a:p>
          <a:p>
            <a:r>
              <a:rPr lang="zh-CN" altLang="en-US" sz="2000" dirty="0" smtClean="0"/>
              <a:t>巡拉旺格玛哩脱巴杰 </a:t>
            </a:r>
            <a:endParaRPr lang="zh-CN" altLang="en-US" sz="2000" dirty="0"/>
          </a:p>
          <a:p>
            <a:r>
              <a:rPr lang="zh-CN" altLang="en-US" sz="2000" dirty="0">
                <a:solidFill>
                  <a:srgbClr val="CCFFCC"/>
                </a:solidFill>
              </a:rPr>
              <a:t>尽得灌顶及加持 </a:t>
            </a:r>
          </a:p>
        </p:txBody>
      </p:sp>
      <p:sp>
        <p:nvSpPr>
          <p:cNvPr id="3" name="TextBox 2"/>
          <p:cNvSpPr txBox="1"/>
          <p:nvPr/>
        </p:nvSpPr>
        <p:spPr>
          <a:xfrm>
            <a:off x="304801" y="1447800"/>
            <a:ext cx="5714999" cy="4893647"/>
          </a:xfrm>
          <a:prstGeom prst="rect">
            <a:avLst/>
          </a:prstGeom>
          <a:noFill/>
        </p:spPr>
        <p:txBody>
          <a:bodyPr wrap="square" rtlCol="0">
            <a:spAutoFit/>
          </a:bodyPr>
          <a:lstStyle/>
          <a:p>
            <a:pPr marL="342900" indent="-342900">
              <a:buFont typeface="Wingdings" charset="2"/>
              <a:buChar char="Ø"/>
            </a:pPr>
            <a:r>
              <a:rPr lang="zh-CN" altLang="en-US" sz="2400" dirty="0"/>
              <a:t>从早起到晚睡之间，如何时时刻刻观修上师瑜伽</a:t>
            </a:r>
            <a:r>
              <a:rPr lang="en-US" altLang="zh-CN" sz="2400" dirty="0"/>
              <a:t>? </a:t>
            </a:r>
            <a:endParaRPr lang="zh-CN" altLang="en-US" sz="2400" dirty="0"/>
          </a:p>
          <a:p>
            <a:endParaRPr lang="en-US" sz="2400" dirty="0">
              <a:effectLst>
                <a:outerShdw blurRad="38100" dist="38100" dir="2700000" algn="tl">
                  <a:srgbClr val="000000">
                    <a:alpha val="43137"/>
                  </a:srgbClr>
                </a:outerShdw>
              </a:effectLst>
            </a:endParaRPr>
          </a:p>
          <a:p>
            <a:pPr marL="342900" indent="-342900">
              <a:buFont typeface="Wingdings" charset="2"/>
              <a:buChar char="Ø"/>
            </a:pPr>
            <a:r>
              <a:rPr lang="zh-CN" altLang="en-US" sz="2400" dirty="0" smtClean="0">
                <a:latin typeface="STKaiti" charset="-122"/>
              </a:rPr>
              <a:t>密宗有很多这样的殊胜窍诀：</a:t>
            </a:r>
            <a:endParaRPr lang="en-US" altLang="zh-CN" sz="2400" dirty="0" smtClean="0">
              <a:latin typeface="STKaiti" charset="-122"/>
            </a:endParaRPr>
          </a:p>
          <a:p>
            <a:pPr marL="800100" lvl="1" indent="-342900">
              <a:buFont typeface="Wingdings" charset="2"/>
              <a:buChar char="Ø"/>
            </a:pPr>
            <a:r>
              <a:rPr lang="zh-CN" altLang="en-US" sz="2400" dirty="0" smtClean="0">
                <a:solidFill>
                  <a:srgbClr val="FFFF00"/>
                </a:solidFill>
                <a:latin typeface="STKaiti" charset="-122"/>
              </a:rPr>
              <a:t>早上起</a:t>
            </a:r>
            <a:r>
              <a:rPr lang="zh-CN" altLang="en-US" sz="2400" dirty="0">
                <a:solidFill>
                  <a:srgbClr val="FFFF00"/>
                </a:solidFill>
                <a:latin typeface="STKaiti" charset="-122"/>
              </a:rPr>
              <a:t>来</a:t>
            </a:r>
            <a:r>
              <a:rPr lang="zh-CN" altLang="en-US" sz="2400" dirty="0">
                <a:latin typeface="STKaiti" charset="-122"/>
              </a:rPr>
              <a:t>，</a:t>
            </a:r>
            <a:r>
              <a:rPr lang="zh-CN" altLang="en-US" sz="2400" dirty="0" smtClean="0">
                <a:latin typeface="STKaiti" charset="-122"/>
              </a:rPr>
              <a:t>修上师瑜伽</a:t>
            </a:r>
            <a:r>
              <a:rPr lang="zh-CN" altLang="en-US" sz="2400" dirty="0">
                <a:latin typeface="STKaiti" charset="-122"/>
              </a:rPr>
              <a:t>，然后在上师的四灌顶当中安住</a:t>
            </a:r>
            <a:r>
              <a:rPr lang="zh-CN" altLang="en-US" sz="2400" dirty="0" smtClean="0">
                <a:latin typeface="STKaiti" charset="-122"/>
              </a:rPr>
              <a:t>。</a:t>
            </a:r>
            <a:endParaRPr lang="en-US" altLang="zh-CN" sz="2400" dirty="0" smtClean="0">
              <a:latin typeface="STKaiti" charset="-122"/>
            </a:endParaRPr>
          </a:p>
          <a:p>
            <a:pPr marL="800100" lvl="1" indent="-342900">
              <a:buFont typeface="Wingdings" charset="2"/>
              <a:buChar char="Ø"/>
            </a:pPr>
            <a:r>
              <a:rPr lang="zh-CN" altLang="en-US" sz="2400" dirty="0" smtClean="0">
                <a:solidFill>
                  <a:srgbClr val="FFFF00"/>
                </a:solidFill>
                <a:latin typeface="STKaiti" charset="-122"/>
              </a:rPr>
              <a:t>出</a:t>
            </a:r>
            <a:r>
              <a:rPr lang="zh-CN" altLang="en-US" sz="2400" dirty="0">
                <a:solidFill>
                  <a:srgbClr val="FFFF00"/>
                </a:solidFill>
                <a:latin typeface="STKaiti" charset="-122"/>
              </a:rPr>
              <a:t>定后，</a:t>
            </a:r>
            <a:r>
              <a:rPr lang="zh-CN" altLang="en-US" sz="2400" dirty="0" smtClean="0">
                <a:latin typeface="STKaiti" charset="-122"/>
              </a:rPr>
              <a:t>观想一切显现</a:t>
            </a:r>
            <a:r>
              <a:rPr lang="zh-CN" altLang="en-US" sz="2400" dirty="0">
                <a:latin typeface="STKaiti" charset="-122"/>
              </a:rPr>
              <a:t>都是上师的游舞，在这样的境界中做</a:t>
            </a:r>
            <a:r>
              <a:rPr lang="zh-CN" altLang="en-US" sz="2400" dirty="0" smtClean="0">
                <a:latin typeface="STKaiti" charset="-122"/>
              </a:rPr>
              <a:t>白天的所有</a:t>
            </a:r>
            <a:r>
              <a:rPr lang="zh-CN" altLang="en-US" sz="2400" dirty="0">
                <a:latin typeface="STKaiti" charset="-122"/>
              </a:rPr>
              <a:t>事情</a:t>
            </a:r>
            <a:r>
              <a:rPr lang="zh-CN" altLang="en-US" sz="2400" dirty="0" smtClean="0">
                <a:latin typeface="STKaiti" charset="-122"/>
              </a:rPr>
              <a:t>。</a:t>
            </a:r>
            <a:endParaRPr lang="en-US" altLang="zh-CN" sz="2400" dirty="0" smtClean="0">
              <a:latin typeface="STKaiti" charset="-122"/>
            </a:endParaRPr>
          </a:p>
          <a:p>
            <a:pPr marL="800100" lvl="1" indent="-342900">
              <a:buFont typeface="Wingdings" charset="2"/>
              <a:buChar char="Ø"/>
            </a:pPr>
            <a:r>
              <a:rPr lang="zh-CN" altLang="en-US" sz="2400" dirty="0" smtClean="0">
                <a:solidFill>
                  <a:srgbClr val="FFFF00"/>
                </a:solidFill>
                <a:latin typeface="STKaiti" charset="-122"/>
              </a:rPr>
              <a:t>晚上入睡</a:t>
            </a:r>
            <a:r>
              <a:rPr lang="zh-CN" altLang="en-US" sz="2400" dirty="0">
                <a:solidFill>
                  <a:srgbClr val="FFFF00"/>
                </a:solidFill>
                <a:latin typeface="STKaiti" charset="-122"/>
              </a:rPr>
              <a:t>前，</a:t>
            </a:r>
            <a:r>
              <a:rPr lang="zh-CN" altLang="en-US" sz="2400" dirty="0">
                <a:latin typeface="STKaiti" charset="-122"/>
              </a:rPr>
              <a:t>也通过这种方式接受四灌顶</a:t>
            </a:r>
            <a:r>
              <a:rPr lang="zh-CN" altLang="en-US" sz="2400" dirty="0" smtClean="0">
                <a:latin typeface="STKaiti" charset="-122"/>
              </a:rPr>
              <a:t>，然</a:t>
            </a:r>
            <a:r>
              <a:rPr lang="zh-CN" altLang="en-US" sz="2400" dirty="0">
                <a:latin typeface="STKaiti" charset="-122"/>
              </a:rPr>
              <a:t>后安住在上师的光明中入眠，把梦</a:t>
            </a:r>
            <a:r>
              <a:rPr lang="zh-CN" altLang="en-US" sz="2400" dirty="0" smtClean="0">
                <a:latin typeface="STKaiti" charset="-122"/>
              </a:rPr>
              <a:t>中的一切观想为上师</a:t>
            </a:r>
            <a:r>
              <a:rPr lang="zh-CN" altLang="en-US" sz="2400" dirty="0">
                <a:latin typeface="STKaiti" charset="-122"/>
              </a:rPr>
              <a:t>的显现。</a:t>
            </a:r>
            <a:r>
              <a:rPr lang="zh-CN" altLang="en-US" sz="2400" dirty="0" smtClean="0">
                <a:latin typeface="STKaiti" charset="-122"/>
              </a:rPr>
              <a:t>这些是很需要的</a:t>
            </a:r>
            <a:r>
              <a:rPr lang="zh-CN" altLang="en-US" dirty="0">
                <a:latin typeface="STKaiti" charset="-122"/>
              </a:rPr>
              <a:t>。 </a:t>
            </a:r>
            <a:endParaRPr lang="en-US" dirty="0" err="1"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7899803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77108"/>
          </a:xfrm>
        </p:spPr>
        <p:txBody>
          <a:bodyPr/>
          <a:lstStyle/>
          <a:p>
            <a:r>
              <a:rPr lang="zh-CN" altLang="en-US" dirty="0">
                <a:effectLst/>
              </a:rPr>
              <a:t>上师</a:t>
            </a:r>
            <a:r>
              <a:rPr lang="zh-CN" altLang="en-US" sz="3600" dirty="0">
                <a:effectLst/>
              </a:rPr>
              <a:t>瑜伽是最甚深的修法 </a:t>
            </a:r>
            <a:endParaRPr lang="zh-CN" altLang="en-US" sz="3600" dirty="0"/>
          </a:p>
        </p:txBody>
      </p:sp>
      <p:sp>
        <p:nvSpPr>
          <p:cNvPr id="4" name="Rectangle 3"/>
          <p:cNvSpPr/>
          <p:nvPr/>
        </p:nvSpPr>
        <p:spPr>
          <a:xfrm>
            <a:off x="381000" y="1447800"/>
            <a:ext cx="8229600" cy="2677656"/>
          </a:xfrm>
          <a:prstGeom prst="rect">
            <a:avLst/>
          </a:prstGeom>
        </p:spPr>
        <p:txBody>
          <a:bodyPr wrap="square">
            <a:spAutoFit/>
          </a:bodyPr>
          <a:lstStyle/>
          <a:p>
            <a:r>
              <a:rPr lang="en-US" altLang="zh-CN" sz="2800" dirty="0">
                <a:latin typeface="STKaiti" charset="-122"/>
              </a:rPr>
              <a:t> </a:t>
            </a:r>
            <a:r>
              <a:rPr lang="en-US" altLang="zh-CN" sz="2800" dirty="0" smtClean="0">
                <a:latin typeface="STKaiti" charset="-122"/>
              </a:rPr>
              <a:t>     </a:t>
            </a:r>
            <a:r>
              <a:rPr lang="zh-CN" altLang="en-US" sz="2800" dirty="0" smtClean="0">
                <a:latin typeface="STKaiti" charset="-122"/>
              </a:rPr>
              <a:t>上师瑜伽不仅仅是一个</a:t>
            </a:r>
            <a:r>
              <a:rPr lang="zh-CN" altLang="en-US" sz="2800" dirty="0">
                <a:latin typeface="STKaiti" charset="-122"/>
              </a:rPr>
              <a:t>加行修法，同时也是正</a:t>
            </a:r>
            <a:r>
              <a:rPr lang="zh-CN" altLang="en-US" sz="2800" dirty="0" smtClean="0">
                <a:latin typeface="STKaiti" charset="-122"/>
              </a:rPr>
              <a:t>行中</a:t>
            </a:r>
            <a:r>
              <a:rPr lang="zh-CN" altLang="en-US" sz="2800" dirty="0">
                <a:latin typeface="STKaiti" charset="-122"/>
              </a:rPr>
              <a:t>最主要的修法。一些利根者和信心具足的修行人</a:t>
            </a:r>
            <a:r>
              <a:rPr lang="zh-CN" altLang="en-US" sz="2800" dirty="0" smtClean="0">
                <a:latin typeface="STKaiti" charset="-122"/>
              </a:rPr>
              <a:t>，通过</a:t>
            </a:r>
            <a:r>
              <a:rPr lang="zh-CN" altLang="en-US" sz="2800" dirty="0">
                <a:latin typeface="STKaiti" charset="-122"/>
              </a:rPr>
              <a:t>修上师瑜伽，完全可以认识自己心的本性，</a:t>
            </a:r>
            <a:r>
              <a:rPr lang="zh-CN" altLang="en-US" sz="2800" dirty="0" smtClean="0">
                <a:latin typeface="STKaiti" charset="-122"/>
              </a:rPr>
              <a:t>乃至大彻</a:t>
            </a:r>
            <a:r>
              <a:rPr lang="zh-CN" altLang="en-US" sz="2800" dirty="0">
                <a:latin typeface="STKaiti" charset="-122"/>
              </a:rPr>
              <a:t>大悟。前辈的大德们为什么对上师有这么大的</a:t>
            </a:r>
            <a:r>
              <a:rPr lang="zh-CN" altLang="en-US" sz="2800" dirty="0" smtClean="0">
                <a:latin typeface="STKaiti" charset="-122"/>
              </a:rPr>
              <a:t>信心</a:t>
            </a:r>
            <a:r>
              <a:rPr lang="zh-CN" altLang="en-US" sz="2800" dirty="0">
                <a:latin typeface="STKaiti" charset="-122"/>
              </a:rPr>
              <a:t>，</a:t>
            </a:r>
            <a:r>
              <a:rPr lang="zh-CN" altLang="en-US" sz="2800" dirty="0" smtClean="0">
                <a:latin typeface="STKaiti" charset="-122"/>
              </a:rPr>
              <a:t>为什么那么重视上师瑜伽</a:t>
            </a:r>
            <a:r>
              <a:rPr lang="zh-CN" altLang="zh-CN" sz="2800" dirty="0">
                <a:latin typeface="STKaiti" charset="-122"/>
              </a:rPr>
              <a:t>？</a:t>
            </a:r>
            <a:r>
              <a:rPr lang="zh-CN" altLang="en-US" sz="2800" dirty="0" smtClean="0">
                <a:latin typeface="STKaiti" charset="-122"/>
              </a:rPr>
              <a:t>就是因为这里面蕴含着很多甚</a:t>
            </a:r>
            <a:r>
              <a:rPr lang="zh-CN" altLang="en-US" sz="2800" dirty="0">
                <a:latin typeface="STKaiti" charset="-122"/>
              </a:rPr>
              <a:t>深的密意。 </a:t>
            </a:r>
            <a:endParaRPr lang="zh-CN" altLang="en-US" sz="2800" dirty="0"/>
          </a:p>
        </p:txBody>
      </p:sp>
    </p:spTree>
    <p:extLst>
      <p:ext uri="{BB962C8B-B14F-4D97-AF65-F5344CB8AC3E}">
        <p14:creationId xmlns:p14="http://schemas.microsoft.com/office/powerpoint/2010/main" val="7279905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382000" cy="507831"/>
          </a:xfrm>
        </p:spPr>
        <p:txBody>
          <a:bodyPr/>
          <a:lstStyle/>
          <a:p>
            <a:r>
              <a:rPr lang="zh-CN" altLang="en-US" sz="3600" dirty="0" smtClean="0">
                <a:effectLst/>
              </a:rPr>
              <a:t>最后回向发愿 </a:t>
            </a:r>
            <a:endParaRPr lang="en-US" dirty="0"/>
          </a:p>
        </p:txBody>
      </p:sp>
      <p:sp>
        <p:nvSpPr>
          <p:cNvPr id="3" name="Rectangle 2"/>
          <p:cNvSpPr/>
          <p:nvPr/>
        </p:nvSpPr>
        <p:spPr>
          <a:xfrm>
            <a:off x="2590800" y="1600200"/>
            <a:ext cx="4572000" cy="4154983"/>
          </a:xfrm>
          <a:prstGeom prst="rect">
            <a:avLst/>
          </a:prstGeom>
        </p:spPr>
        <p:txBody>
          <a:bodyPr>
            <a:spAutoFit/>
          </a:bodyPr>
          <a:lstStyle/>
          <a:p>
            <a:r>
              <a:rPr lang="zh-CN" altLang="en-US" sz="2400" dirty="0">
                <a:latin typeface="STKaiti" charset="-122"/>
              </a:rPr>
              <a:t>结瓦根德样达喇嘛当 </a:t>
            </a:r>
            <a:endParaRPr lang="zh-CN" altLang="en-US" sz="2400" dirty="0"/>
          </a:p>
          <a:p>
            <a:r>
              <a:rPr lang="zh-CN" altLang="en-US" sz="2400" dirty="0">
                <a:solidFill>
                  <a:srgbClr val="CCFFCC"/>
                </a:solidFill>
                <a:latin typeface="STZhongsong" charset="-122"/>
              </a:rPr>
              <a:t>生生世世不离师 </a:t>
            </a:r>
            <a:endParaRPr lang="en-US" altLang="zh-CN" sz="2400" dirty="0" smtClean="0">
              <a:solidFill>
                <a:srgbClr val="CCFFCC"/>
              </a:solidFill>
              <a:latin typeface="STZhongsong" charset="-122"/>
            </a:endParaRPr>
          </a:p>
          <a:p>
            <a:endParaRPr lang="en-US" altLang="zh-CN" sz="2400" dirty="0">
              <a:latin typeface="STZhongsong" charset="-122"/>
            </a:endParaRPr>
          </a:p>
          <a:p>
            <a:r>
              <a:rPr lang="zh-CN" altLang="en-US" sz="2400" dirty="0" smtClean="0"/>
              <a:t>札梅秋结华拉隆修内 </a:t>
            </a:r>
            <a:endParaRPr lang="zh-CN" altLang="en-US" sz="2400" dirty="0"/>
          </a:p>
          <a:p>
            <a:r>
              <a:rPr lang="zh-CN" altLang="en-US" sz="2400" dirty="0">
                <a:solidFill>
                  <a:srgbClr val="CCFFCC"/>
                </a:solidFill>
              </a:rPr>
              <a:t>恒时享用胜法乐 </a:t>
            </a:r>
            <a:endParaRPr lang="en-US" altLang="zh-CN" sz="2400" dirty="0" smtClean="0">
              <a:solidFill>
                <a:srgbClr val="CCFFCC"/>
              </a:solidFill>
            </a:endParaRPr>
          </a:p>
          <a:p>
            <a:endParaRPr lang="en-US" altLang="zh-CN" sz="2400" dirty="0"/>
          </a:p>
          <a:p>
            <a:r>
              <a:rPr lang="zh-CN" altLang="en-US" sz="2400" dirty="0" smtClean="0"/>
              <a:t>沙当兰结云单龢造内 </a:t>
            </a:r>
            <a:endParaRPr lang="zh-CN" altLang="en-US" sz="2400" dirty="0"/>
          </a:p>
          <a:p>
            <a:r>
              <a:rPr lang="zh-CN" altLang="en-US" sz="2400" dirty="0">
                <a:solidFill>
                  <a:srgbClr val="CCFFCC"/>
                </a:solidFill>
              </a:rPr>
              <a:t>圆满地道功德已 </a:t>
            </a:r>
          </a:p>
          <a:p>
            <a:endParaRPr lang="en-US" altLang="zh-CN" sz="2400" dirty="0" smtClean="0"/>
          </a:p>
          <a:p>
            <a:r>
              <a:rPr lang="zh-CN" altLang="en-US" sz="2400" dirty="0" smtClean="0"/>
              <a:t>多吉蔷格顾旁涅脱效 </a:t>
            </a:r>
            <a:endParaRPr lang="zh-CN" altLang="en-US" sz="2400" dirty="0"/>
          </a:p>
          <a:p>
            <a:r>
              <a:rPr lang="zh-CN" altLang="en-US" sz="2400" dirty="0">
                <a:solidFill>
                  <a:srgbClr val="CCFFCC"/>
                </a:solidFill>
              </a:rPr>
              <a:t>唯愿速</a:t>
            </a:r>
            <a:r>
              <a:rPr lang="zh-CN" altLang="en-US" sz="2400" dirty="0" smtClean="0">
                <a:solidFill>
                  <a:srgbClr val="CCFFCC"/>
                </a:solidFill>
              </a:rPr>
              <a:t>得金刚持</a:t>
            </a:r>
          </a:p>
        </p:txBody>
      </p:sp>
    </p:spTree>
    <p:extLst>
      <p:ext uri="{BB962C8B-B14F-4D97-AF65-F5344CB8AC3E}">
        <p14:creationId xmlns:p14="http://schemas.microsoft.com/office/powerpoint/2010/main" val="391890384"/>
      </p:ext>
    </p:extLst>
  </p:cSld>
  <p:clrMapOvr>
    <a:masterClrMapping/>
  </p:clrMapOvr>
  <p:transition xmlns:p14="http://schemas.microsoft.com/office/powerpoint/2010/mai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638175" y="312738"/>
            <a:ext cx="7851775" cy="677108"/>
          </a:xfrm>
          <a:solidFill>
            <a:srgbClr val="990000"/>
          </a:solidFill>
        </p:spPr>
        <p:txBody>
          <a:bodyPr/>
          <a:lstStyle/>
          <a:p>
            <a:pPr algn="ctr" eaLnBrk="1" hangingPunct="1"/>
            <a:r>
              <a:rPr lang="zh-CN" altLang="en-US" b="1" dirty="0">
                <a:solidFill>
                  <a:schemeClr val="tx1"/>
                </a:solidFill>
                <a:latin typeface="Heiti SC Light"/>
                <a:ea typeface="Heiti SC Light"/>
                <a:cs typeface="Heiti SC Light"/>
              </a:rPr>
              <a:t>回      向</a:t>
            </a:r>
          </a:p>
        </p:txBody>
      </p:sp>
      <p:sp>
        <p:nvSpPr>
          <p:cNvPr id="66563" name="Rectangle 3"/>
          <p:cNvSpPr>
            <a:spLocks noGrp="1" noChangeArrowheads="1"/>
          </p:cNvSpPr>
          <p:nvPr>
            <p:ph type="body" idx="4294967295"/>
          </p:nvPr>
        </p:nvSpPr>
        <p:spPr>
          <a:xfrm>
            <a:off x="1981200" y="1371600"/>
            <a:ext cx="6781800" cy="5257800"/>
          </a:xfrm>
          <a:ln w="76200" cmpd="tri">
            <a:solidFill>
              <a:srgbClr val="990000"/>
            </a:solidFill>
            <a:miter lim="800000"/>
            <a:headEnd/>
            <a:tailEnd/>
          </a:ln>
        </p:spPr>
        <p:txBody>
          <a:bodyPr/>
          <a:lstStyle/>
          <a:p>
            <a:pPr>
              <a:lnSpc>
                <a:spcPct val="110000"/>
              </a:lnSpc>
              <a:spcBef>
                <a:spcPts val="1272"/>
              </a:spcBef>
              <a:buFont typeface="Wingdings" charset="0"/>
              <a:buNone/>
            </a:pPr>
            <a:r>
              <a:rPr lang="en-US" altLang="zh-CN" sz="2800" b="1" dirty="0">
                <a:latin typeface="Verdana" charset="0"/>
                <a:ea typeface="幼圆" charset="0"/>
              </a:rPr>
              <a:t>   </a:t>
            </a:r>
            <a:r>
              <a:rPr lang="zh-CN" altLang="en-US" sz="2400" b="1" dirty="0" smtClean="0">
                <a:latin typeface="Verdana" charset="0"/>
                <a:ea typeface="黑体" charset="0"/>
                <a:cs typeface="黑体" charset="0"/>
              </a:rPr>
              <a:t>愿以此殊胜共修功德</a:t>
            </a:r>
            <a:r>
              <a:rPr lang="zh-CN" altLang="en-US" sz="2400" b="1" dirty="0">
                <a:latin typeface="Verdana" charset="0"/>
                <a:ea typeface="黑体" charset="0"/>
                <a:cs typeface="黑体" charset="0"/>
              </a:rPr>
              <a:t>，及三世所累积的善根，以及三世一切凡圣有漏无漏的善根、悉皆隨喜並且普皆回向，三世诸佛如何回向，我亦如是回向，回向佛法兴盛，高僧大德长久住世，广转法轮；回向自他一切有情临命终时，遣除所有的违缘，迅速自在地往生西方极乐世界</a:t>
            </a:r>
            <a:r>
              <a:rPr lang="zh-CN" altLang="en-US" sz="2400" b="1" dirty="0" smtClean="0">
                <a:latin typeface="Verdana" charset="0"/>
                <a:ea typeface="黑体" charset="0"/>
                <a:cs typeface="黑体" charset="0"/>
              </a:rPr>
              <a:t>。</a:t>
            </a:r>
            <a:endParaRPr lang="en-US" altLang="zh-CN" sz="2400" b="1" dirty="0">
              <a:latin typeface="Verdana" charset="0"/>
              <a:ea typeface="幼圆" charset="0"/>
            </a:endParaRPr>
          </a:p>
          <a:p>
            <a:pPr marL="396875" lvl="1" indent="0">
              <a:lnSpc>
                <a:spcPct val="110000"/>
              </a:lnSpc>
              <a:spcBef>
                <a:spcPts val="2424"/>
              </a:spcBef>
              <a:buNone/>
            </a:pPr>
            <a:r>
              <a:rPr lang="zh-CN" altLang="en-US" sz="2400" b="1" dirty="0" smtClean="0">
                <a:latin typeface="Verdana" charset="0"/>
                <a:ea typeface="黑体" charset="0"/>
                <a:cs typeface="黑体" charset="0"/>
              </a:rPr>
              <a:t>回向一切佛</a:t>
            </a:r>
            <a:r>
              <a:rPr lang="zh-CN" altLang="en-US" sz="2400" b="1" dirty="0">
                <a:latin typeface="Verdana" charset="0"/>
                <a:ea typeface="黑体" charset="0"/>
                <a:cs typeface="黑体" charset="0"/>
              </a:rPr>
              <a:t>教修行者和所有道友，身心安康、诸事吉祥，违缘净除，顺缘具足，相续中的二种菩提心不断增上，闻思修圆满，早日成佛，智悲利生</a:t>
            </a:r>
            <a:r>
              <a:rPr lang="zh-CN" altLang="en-US" sz="2400" b="1" dirty="0" smtClean="0">
                <a:latin typeface="Verdana" charset="0"/>
                <a:ea typeface="黑体" charset="0"/>
                <a:cs typeface="黑体" charset="0"/>
              </a:rPr>
              <a:t>！</a:t>
            </a:r>
            <a:endParaRPr lang="en-US" altLang="zh-CN" sz="2400" b="1" dirty="0" smtClean="0">
              <a:latin typeface="Verdana" charset="0"/>
              <a:ea typeface="黑体" charset="0"/>
              <a:cs typeface="黑体" charset="0"/>
            </a:endParaRPr>
          </a:p>
          <a:p>
            <a:pPr marL="396875" lvl="1" indent="0">
              <a:lnSpc>
                <a:spcPct val="110000"/>
              </a:lnSpc>
              <a:spcBef>
                <a:spcPts val="2424"/>
              </a:spcBef>
              <a:buNone/>
            </a:pPr>
            <a:r>
              <a:rPr lang="zh-CN" altLang="en-US" sz="2400" b="1" dirty="0" smtClean="0">
                <a:latin typeface="Verdana" charset="0"/>
                <a:ea typeface="黑体" charset="0"/>
                <a:cs typeface="黑体" charset="0"/>
              </a:rPr>
              <a:t>若共修中有讨论错误或不当之处，一并忏悔。</a:t>
            </a:r>
            <a:endParaRPr lang="en-US" altLang="zh-CN" sz="2400" dirty="0">
              <a:latin typeface="幼圆" charset="0"/>
              <a:ea typeface="幼圆" charset="0"/>
            </a:endParaRPr>
          </a:p>
        </p:txBody>
      </p:sp>
      <p:pic>
        <p:nvPicPr>
          <p:cNvPr id="66564" name="Picture 3" descr="华智仁波切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3" y="333375"/>
            <a:ext cx="2360612"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628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0188"/>
            <a:ext cx="8077200" cy="507831"/>
          </a:xfrm>
        </p:spPr>
        <p:txBody>
          <a:bodyPr/>
          <a:lstStyle/>
          <a:p>
            <a:r>
              <a:rPr lang="zh-CN" altLang="en-US" sz="3600" dirty="0" smtClean="0">
                <a:effectLst/>
              </a:rPr>
              <a:t>课前开示</a:t>
            </a:r>
            <a:r>
              <a:rPr lang="en-US" altLang="zh-CN" sz="3600" dirty="0" smtClean="0">
                <a:effectLst/>
              </a:rPr>
              <a:t>1</a:t>
            </a:r>
            <a:r>
              <a:rPr lang="zh-CN" altLang="en-US" sz="3600" dirty="0" smtClean="0">
                <a:effectLst/>
              </a:rPr>
              <a:t>：要重视</a:t>
            </a:r>
            <a:r>
              <a:rPr lang="zh-CN" altLang="en-US" sz="3600" dirty="0">
                <a:effectLst/>
              </a:rPr>
              <a:t>共同加行 </a:t>
            </a:r>
            <a:endParaRPr lang="zh-CN" altLang="en-US" sz="3600" dirty="0"/>
          </a:p>
        </p:txBody>
      </p:sp>
      <p:sp>
        <p:nvSpPr>
          <p:cNvPr id="3" name="Rectangle 2"/>
          <p:cNvSpPr/>
          <p:nvPr/>
        </p:nvSpPr>
        <p:spPr>
          <a:xfrm>
            <a:off x="381000" y="1600200"/>
            <a:ext cx="8382000" cy="830997"/>
          </a:xfrm>
          <a:prstGeom prst="rect">
            <a:avLst/>
          </a:prstGeom>
        </p:spPr>
        <p:txBody>
          <a:bodyPr wrap="square">
            <a:spAutoFit/>
          </a:bodyPr>
          <a:lstStyle/>
          <a:p>
            <a:pPr marL="342900" indent="-342900">
              <a:buFont typeface="Wingdings" charset="2"/>
              <a:buChar char="v"/>
            </a:pPr>
            <a:r>
              <a:rPr lang="zh-CN" altLang="en-US" sz="2400" dirty="0">
                <a:latin typeface="STKaiti" charset="-122"/>
              </a:rPr>
              <a:t>有时候，我们的菩提心生不起来， 上师瑜伽、金刚萨埵等内加行修法观想不起来，</a:t>
            </a:r>
            <a:r>
              <a:rPr lang="zh-CN" altLang="en-US" sz="2400" dirty="0" smtClean="0">
                <a:latin typeface="STKaiti" charset="-122"/>
              </a:rPr>
              <a:t>是因为</a:t>
            </a:r>
            <a:r>
              <a:rPr lang="zh-CN" altLang="en-US" sz="2400" dirty="0">
                <a:latin typeface="STKaiti" charset="-122"/>
              </a:rPr>
              <a:t>共同加行没有修好。 </a:t>
            </a:r>
            <a:endParaRPr lang="zh-CN" altLang="en-US" sz="2400" dirty="0"/>
          </a:p>
        </p:txBody>
      </p:sp>
      <p:sp>
        <p:nvSpPr>
          <p:cNvPr id="4" name="Rectangle 3"/>
          <p:cNvSpPr/>
          <p:nvPr/>
        </p:nvSpPr>
        <p:spPr>
          <a:xfrm>
            <a:off x="457200" y="2977361"/>
            <a:ext cx="8305800" cy="461665"/>
          </a:xfrm>
          <a:prstGeom prst="rect">
            <a:avLst/>
          </a:prstGeom>
        </p:spPr>
        <p:txBody>
          <a:bodyPr wrap="square">
            <a:spAutoFit/>
          </a:bodyPr>
          <a:lstStyle/>
          <a:p>
            <a:pPr marL="342900" indent="-342900">
              <a:buFont typeface="Wingdings" charset="2"/>
              <a:buChar char="v"/>
            </a:pPr>
            <a:r>
              <a:rPr lang="zh-CN" altLang="en-US" sz="2400" dirty="0">
                <a:latin typeface="STKaiti" charset="-122"/>
              </a:rPr>
              <a:t>藏传佛教的很多大德都非常重视共同</a:t>
            </a:r>
            <a:r>
              <a:rPr lang="zh-CN" altLang="en-US" sz="2400" dirty="0" smtClean="0">
                <a:latin typeface="STKaiti" charset="-122"/>
              </a:rPr>
              <a:t>加行</a:t>
            </a:r>
            <a:r>
              <a:rPr lang="zh-CN" altLang="en-US" sz="2400" dirty="0">
                <a:latin typeface="STKaiti" charset="-122"/>
              </a:rPr>
              <a:t>，会修很多年</a:t>
            </a:r>
            <a:r>
              <a:rPr lang="zh-CN" altLang="en-US" dirty="0">
                <a:latin typeface="STKaiti" charset="-122"/>
              </a:rPr>
              <a:t>。 </a:t>
            </a:r>
            <a:endParaRPr lang="zh-CN" altLang="en-US" dirty="0"/>
          </a:p>
        </p:txBody>
      </p:sp>
      <p:sp>
        <p:nvSpPr>
          <p:cNvPr id="5" name="Rectangle 4"/>
          <p:cNvSpPr/>
          <p:nvPr/>
        </p:nvSpPr>
        <p:spPr>
          <a:xfrm>
            <a:off x="457200" y="4021285"/>
            <a:ext cx="7772400" cy="1200329"/>
          </a:xfrm>
          <a:prstGeom prst="rect">
            <a:avLst/>
          </a:prstGeom>
        </p:spPr>
        <p:txBody>
          <a:bodyPr wrap="square">
            <a:spAutoFit/>
          </a:bodyPr>
          <a:lstStyle/>
          <a:p>
            <a:pPr marL="342900" indent="-342900">
              <a:buFont typeface="Wingdings" charset="2"/>
              <a:buChar char="v"/>
            </a:pPr>
            <a:r>
              <a:rPr lang="zh-CN" altLang="en-US" sz="2400" dirty="0">
                <a:latin typeface="STKaiti" charset="-122"/>
              </a:rPr>
              <a:t>如果共同加行修得很好，后</a:t>
            </a:r>
            <a:r>
              <a:rPr lang="zh-CN" altLang="en-US" sz="2400" dirty="0" smtClean="0">
                <a:latin typeface="STKaiti" charset="-122"/>
              </a:rPr>
              <a:t>面的不共</a:t>
            </a:r>
            <a:r>
              <a:rPr lang="zh-CN" altLang="en-US" sz="2400" dirty="0">
                <a:latin typeface="STKaiti" charset="-122"/>
              </a:rPr>
              <a:t>加行会很容易</a:t>
            </a:r>
            <a:r>
              <a:rPr lang="en-US" altLang="zh-CN" sz="2400" dirty="0">
                <a:latin typeface="STKaiti" charset="-122"/>
              </a:rPr>
              <a:t>;</a:t>
            </a:r>
            <a:r>
              <a:rPr lang="zh-CN" altLang="en-US" sz="2400" dirty="0">
                <a:latin typeface="STKaiti" charset="-122"/>
              </a:rPr>
              <a:t>如果共同加行只是字面上滑过去</a:t>
            </a:r>
            <a:r>
              <a:rPr lang="zh-CN" altLang="en-US" sz="2400" dirty="0" smtClean="0">
                <a:latin typeface="STKaiti" charset="-122"/>
              </a:rPr>
              <a:t>，那</a:t>
            </a:r>
            <a:r>
              <a:rPr lang="zh-CN" altLang="en-US" sz="2400" dirty="0">
                <a:latin typeface="STKaiti" charset="-122"/>
              </a:rPr>
              <a:t>后面的修法也不一定观得起来</a:t>
            </a:r>
            <a:r>
              <a:rPr lang="zh-CN" altLang="en-US" dirty="0">
                <a:latin typeface="STKaiti" charset="-122"/>
              </a:rPr>
              <a:t>。 </a:t>
            </a:r>
            <a:endParaRPr lang="zh-CN" altLang="en-US" dirty="0"/>
          </a:p>
        </p:txBody>
      </p:sp>
    </p:spTree>
    <p:extLst>
      <p:ext uri="{BB962C8B-B14F-4D97-AF65-F5344CB8AC3E}">
        <p14:creationId xmlns:p14="http://schemas.microsoft.com/office/powerpoint/2010/main" val="283981731"/>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1"/>
            <a:ext cx="7696200" cy="609600"/>
          </a:xfrm>
        </p:spPr>
        <p:txBody>
          <a:bodyPr>
            <a:normAutofit/>
          </a:bodyPr>
          <a:lstStyle/>
          <a:p>
            <a:r>
              <a:rPr lang="zh-CN" altLang="en-US" sz="3600" dirty="0" smtClean="0">
                <a:effectLst/>
              </a:rPr>
              <a:t>课前开示</a:t>
            </a:r>
            <a:r>
              <a:rPr lang="zh-CN" altLang="zh-CN" sz="3600" dirty="0" smtClean="0">
                <a:effectLst/>
              </a:rPr>
              <a:t>2</a:t>
            </a:r>
            <a:r>
              <a:rPr lang="zh-CN" altLang="en-US" sz="3600" dirty="0" smtClean="0">
                <a:effectLst/>
              </a:rPr>
              <a:t>：佛教徒要与时俱进 </a:t>
            </a:r>
            <a:endParaRPr lang="en-US" sz="3600" dirty="0">
              <a:solidFill>
                <a:schemeClr val="tx2"/>
              </a:solidFill>
              <a:latin typeface="黑体"/>
              <a:ea typeface="黑体"/>
              <a:cs typeface="黑体"/>
            </a:endParaRPr>
          </a:p>
        </p:txBody>
      </p:sp>
      <p:sp>
        <p:nvSpPr>
          <p:cNvPr id="3" name="Text Placeholder 2"/>
          <p:cNvSpPr>
            <a:spLocks noGrp="1"/>
          </p:cNvSpPr>
          <p:nvPr>
            <p:ph type="body" sz="quarter" idx="10"/>
          </p:nvPr>
        </p:nvSpPr>
        <p:spPr>
          <a:xfrm>
            <a:off x="228600" y="1066800"/>
            <a:ext cx="8763000" cy="5105400"/>
          </a:xfrm>
        </p:spPr>
        <p:txBody>
          <a:bodyPr>
            <a:normAutofit fontScale="62500" lnSpcReduction="20000"/>
          </a:bodyPr>
          <a:lstStyle/>
          <a:p>
            <a:pPr marL="0" indent="0">
              <a:lnSpc>
                <a:spcPct val="120000"/>
              </a:lnSpc>
              <a:buNone/>
            </a:pPr>
            <a:r>
              <a:rPr lang="zh-CN" altLang="en-US" dirty="0" smtClean="0">
                <a:latin typeface="黑体"/>
                <a:ea typeface="黑体"/>
                <a:cs typeface="黑体"/>
              </a:rPr>
              <a:t> </a:t>
            </a:r>
            <a:endParaRPr lang="zh-CN" altLang="en-US" dirty="0">
              <a:latin typeface="黑体"/>
              <a:ea typeface="黑体"/>
              <a:cs typeface="黑体"/>
            </a:endParaRPr>
          </a:p>
          <a:p>
            <a:pPr>
              <a:lnSpc>
                <a:spcPct val="120000"/>
              </a:lnSpc>
            </a:pPr>
            <a:r>
              <a:rPr lang="zh-CN" altLang="en-US" sz="4000" dirty="0" smtClean="0">
                <a:effectLst/>
              </a:rPr>
              <a:t>为什么？健康</a:t>
            </a:r>
            <a:r>
              <a:rPr lang="zh-CN" altLang="en-US" sz="4000" dirty="0">
                <a:effectLst/>
              </a:rPr>
              <a:t>、环</a:t>
            </a:r>
            <a:r>
              <a:rPr lang="zh-CN" altLang="en-US" sz="4000" dirty="0" smtClean="0">
                <a:effectLst/>
              </a:rPr>
              <a:t>保等</a:t>
            </a:r>
            <a:r>
              <a:rPr lang="zh-CN" altLang="en-US" sz="4000" dirty="0">
                <a:effectLst/>
              </a:rPr>
              <a:t>与解脱有关吗</a:t>
            </a:r>
            <a:r>
              <a:rPr lang="en-US" altLang="zh-CN" sz="4000" dirty="0" smtClean="0">
                <a:effectLst/>
              </a:rPr>
              <a:t>?</a:t>
            </a:r>
            <a:r>
              <a:rPr lang="zh-CN" altLang="en-US" sz="4000" dirty="0" smtClean="0">
                <a:effectLst/>
              </a:rPr>
              <a:t>我们</a:t>
            </a:r>
            <a:r>
              <a:rPr lang="zh-CN" altLang="en-US" sz="4000" dirty="0">
                <a:effectLst/>
              </a:rPr>
              <a:t>修行不是要断除轮回所摄的这些法吗</a:t>
            </a:r>
            <a:r>
              <a:rPr lang="en-US" altLang="zh-CN" sz="4000" dirty="0" smtClean="0">
                <a:effectLst/>
              </a:rPr>
              <a:t>?</a:t>
            </a:r>
            <a:r>
              <a:rPr lang="zh-CN" altLang="en-US" sz="4000" dirty="0" smtClean="0">
                <a:effectLst/>
              </a:rPr>
              <a:t>  </a:t>
            </a:r>
            <a:endParaRPr lang="en-US" altLang="zh-CN" sz="4000" dirty="0" smtClean="0">
              <a:effectLst/>
            </a:endParaRPr>
          </a:p>
          <a:p>
            <a:pPr marL="0" indent="0">
              <a:lnSpc>
                <a:spcPct val="120000"/>
              </a:lnSpc>
              <a:buNone/>
            </a:pPr>
            <a:endParaRPr lang="en-US" altLang="zh-CN" sz="4000" dirty="0">
              <a:effectLst/>
            </a:endParaRPr>
          </a:p>
          <a:p>
            <a:pPr>
              <a:lnSpc>
                <a:spcPct val="120000"/>
              </a:lnSpc>
            </a:pPr>
            <a:r>
              <a:rPr lang="zh-CN" altLang="en-US" sz="4000" dirty="0" smtClean="0">
                <a:solidFill>
                  <a:srgbClr val="FFFF00"/>
                </a:solidFill>
              </a:rPr>
              <a:t>作为大乘</a:t>
            </a:r>
            <a:r>
              <a:rPr lang="zh-CN" altLang="en-US" sz="4000" dirty="0">
                <a:solidFill>
                  <a:srgbClr val="FFFF00"/>
                </a:solidFill>
              </a:rPr>
              <a:t>修行人，我们要了解现代人的心灵状况、</a:t>
            </a:r>
            <a:r>
              <a:rPr lang="zh-CN" altLang="en-US" sz="4000" dirty="0" smtClean="0">
                <a:solidFill>
                  <a:srgbClr val="FFFF00"/>
                </a:solidFill>
              </a:rPr>
              <a:t>社会问题</a:t>
            </a:r>
            <a:r>
              <a:rPr lang="zh-CN" altLang="en-US" sz="4000" dirty="0">
                <a:solidFill>
                  <a:srgbClr val="FFFF00"/>
                </a:solidFill>
              </a:rPr>
              <a:t>，包括世人的烦恼和痛苦，要有能力帮</a:t>
            </a:r>
            <a:r>
              <a:rPr lang="zh-CN" altLang="en-US" sz="4000" dirty="0" smtClean="0">
                <a:solidFill>
                  <a:srgbClr val="FFFF00"/>
                </a:solidFill>
              </a:rPr>
              <a:t>助他们解决各种问题。</a:t>
            </a:r>
            <a:endParaRPr lang="en-US" altLang="zh-CN" sz="4000" dirty="0" smtClean="0">
              <a:solidFill>
                <a:srgbClr val="FFFF00"/>
              </a:solidFill>
            </a:endParaRPr>
          </a:p>
          <a:p>
            <a:pPr marL="0" indent="0">
              <a:lnSpc>
                <a:spcPct val="120000"/>
              </a:lnSpc>
              <a:buNone/>
            </a:pPr>
            <a:r>
              <a:rPr lang="zh-CN" altLang="en-US" sz="4000" dirty="0" smtClean="0">
                <a:solidFill>
                  <a:srgbClr val="FFFF00"/>
                </a:solidFill>
              </a:rPr>
              <a:t> </a:t>
            </a:r>
            <a:endParaRPr lang="en-US" altLang="zh-CN" sz="4000" dirty="0" smtClean="0">
              <a:solidFill>
                <a:srgbClr val="FFFF00"/>
              </a:solidFill>
            </a:endParaRPr>
          </a:p>
          <a:p>
            <a:pPr>
              <a:lnSpc>
                <a:spcPct val="120000"/>
              </a:lnSpc>
            </a:pPr>
            <a:r>
              <a:rPr lang="zh-CN" altLang="en-US" sz="4000" dirty="0" smtClean="0">
                <a:solidFill>
                  <a:srgbClr val="FFFF00"/>
                </a:solidFill>
              </a:rPr>
              <a:t>出家人对现在</a:t>
            </a:r>
            <a:r>
              <a:rPr lang="zh-CN" altLang="en-US" sz="4000" dirty="0">
                <a:solidFill>
                  <a:srgbClr val="FFFF00"/>
                </a:solidFill>
              </a:rPr>
              <a:t>社会大众所关</a:t>
            </a:r>
            <a:r>
              <a:rPr lang="zh-CN" altLang="en-US" sz="4000" dirty="0" smtClean="0">
                <a:solidFill>
                  <a:srgbClr val="FFFF00"/>
                </a:solidFill>
              </a:rPr>
              <a:t>心的问题要去关注。在家居士要专心听闻每一节课</a:t>
            </a:r>
            <a:r>
              <a:rPr lang="zh-CN" altLang="en-US" sz="4000" dirty="0">
                <a:solidFill>
                  <a:srgbClr val="FFFF00"/>
                </a:solidFill>
              </a:rPr>
              <a:t>，认真接纳其中的每一个道理</a:t>
            </a:r>
            <a:r>
              <a:rPr lang="zh-CN" altLang="en-US" sz="4000" dirty="0" smtClean="0">
                <a:solidFill>
                  <a:srgbClr val="FFFF00"/>
                </a:solidFill>
              </a:rPr>
              <a:t>，也要关注身边没</a:t>
            </a:r>
            <a:r>
              <a:rPr lang="zh-CN" altLang="en-US" sz="4000" dirty="0">
                <a:solidFill>
                  <a:srgbClr val="FFFF00"/>
                </a:solidFill>
              </a:rPr>
              <a:t>有信仰的人</a:t>
            </a:r>
            <a:r>
              <a:rPr lang="zh-CN" altLang="en-US" sz="4000" dirty="0" smtClean="0">
                <a:solidFill>
                  <a:srgbClr val="FFFF00"/>
                </a:solidFill>
              </a:rPr>
              <a:t>，了解他们的素养、生活状况等，看自己是否能改变他们，或给他们提供 一些有益的帮助。 </a:t>
            </a:r>
            <a:endParaRPr lang="zh-CN" altLang="en-US" sz="4000" dirty="0">
              <a:solidFill>
                <a:srgbClr val="FFFF00"/>
              </a:solidFill>
            </a:endParaRPr>
          </a:p>
        </p:txBody>
      </p:sp>
    </p:spTree>
    <p:extLst>
      <p:ext uri="{BB962C8B-B14F-4D97-AF65-F5344CB8AC3E}">
        <p14:creationId xmlns:p14="http://schemas.microsoft.com/office/powerpoint/2010/main" val="15017361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05800" cy="507831"/>
          </a:xfrm>
        </p:spPr>
        <p:txBody>
          <a:bodyPr/>
          <a:lstStyle/>
          <a:p>
            <a:r>
              <a:rPr lang="zh-CN" altLang="en-US" sz="3600" dirty="0" smtClean="0"/>
              <a:t>上师瑜伽</a:t>
            </a:r>
            <a:endParaRPr lang="en-US" sz="3600" dirty="0"/>
          </a:p>
        </p:txBody>
      </p:sp>
      <p:sp>
        <p:nvSpPr>
          <p:cNvPr id="3" name="Text Placeholder 2"/>
          <p:cNvSpPr>
            <a:spLocks noGrp="1"/>
          </p:cNvSpPr>
          <p:nvPr>
            <p:ph type="body" sz="quarter" idx="10"/>
          </p:nvPr>
        </p:nvSpPr>
        <p:spPr>
          <a:xfrm>
            <a:off x="381000" y="1411552"/>
            <a:ext cx="8382000" cy="3947747"/>
          </a:xfrm>
        </p:spPr>
        <p:txBody>
          <a:bodyPr/>
          <a:lstStyle/>
          <a:p>
            <a:r>
              <a:rPr lang="en-US" altLang="zh-CN" dirty="0">
                <a:effectLst/>
              </a:rPr>
              <a:t>《</a:t>
            </a:r>
            <a:r>
              <a:rPr lang="zh-CN" altLang="en-US" dirty="0">
                <a:effectLst/>
              </a:rPr>
              <a:t>大圆满前行引导文</a:t>
            </a:r>
            <a:r>
              <a:rPr lang="en-US" altLang="zh-CN" dirty="0" smtClean="0">
                <a:effectLst/>
              </a:rPr>
              <a:t>》</a:t>
            </a:r>
            <a:r>
              <a:rPr lang="zh-CN" altLang="en-US" dirty="0" smtClean="0">
                <a:effectLst/>
              </a:rPr>
              <a:t>讲</a:t>
            </a:r>
            <a:r>
              <a:rPr lang="zh-CN" altLang="en-US" dirty="0">
                <a:effectLst/>
              </a:rPr>
              <a:t>了上师瑜伽比较广的</a:t>
            </a:r>
            <a:r>
              <a:rPr lang="zh-CN" altLang="en-US" dirty="0" smtClean="0">
                <a:effectLst/>
              </a:rPr>
              <a:t>修法（作者华智仁波切）</a:t>
            </a:r>
            <a:endParaRPr lang="en-US" altLang="zh-CN" dirty="0" smtClean="0">
              <a:effectLst/>
            </a:endParaRPr>
          </a:p>
          <a:p>
            <a:pPr marL="0" indent="0">
              <a:buNone/>
            </a:pPr>
            <a:endParaRPr lang="en-US" altLang="zh-CN" dirty="0" smtClean="0">
              <a:effectLst/>
            </a:endParaRPr>
          </a:p>
          <a:p>
            <a:r>
              <a:rPr lang="en-US" altLang="zh-CN" dirty="0" smtClean="0">
                <a:effectLst/>
              </a:rPr>
              <a:t>《</a:t>
            </a:r>
            <a:r>
              <a:rPr lang="zh-CN" altLang="en-US" dirty="0">
                <a:effectLst/>
              </a:rPr>
              <a:t>开显解脱道</a:t>
            </a:r>
            <a:r>
              <a:rPr lang="en-US" altLang="zh-CN" dirty="0">
                <a:effectLst/>
              </a:rPr>
              <a:t>》</a:t>
            </a:r>
            <a:r>
              <a:rPr lang="zh-CN" altLang="en-US" dirty="0" smtClean="0">
                <a:effectLst/>
              </a:rPr>
              <a:t>里有上师瑜伽（作者全知麦彭仁波切）</a:t>
            </a:r>
            <a:endParaRPr lang="en-US" altLang="zh-CN" dirty="0" smtClean="0">
              <a:effectLst/>
            </a:endParaRPr>
          </a:p>
          <a:p>
            <a:endParaRPr lang="en-US" altLang="zh-CN" dirty="0">
              <a:effectLst/>
            </a:endParaRPr>
          </a:p>
          <a:p>
            <a:r>
              <a:rPr lang="zh-CN" altLang="en-US" dirty="0" smtClean="0">
                <a:effectLst/>
              </a:rPr>
              <a:t>法王如意宝亲自做</a:t>
            </a:r>
            <a:r>
              <a:rPr lang="zh-CN" altLang="en-US" dirty="0">
                <a:effectLst/>
              </a:rPr>
              <a:t>的一个上师瑜伽，我们每天课前都念一遍的。</a:t>
            </a:r>
            <a:r>
              <a:rPr lang="en-US" dirty="0">
                <a:effectLst/>
              </a:rPr>
              <a:t> </a:t>
            </a:r>
            <a:endParaRPr lang="en-US" dirty="0"/>
          </a:p>
        </p:txBody>
      </p:sp>
    </p:spTree>
    <p:extLst>
      <p:ext uri="{BB962C8B-B14F-4D97-AF65-F5344CB8AC3E}">
        <p14:creationId xmlns:p14="http://schemas.microsoft.com/office/powerpoint/2010/main" val="2070071301"/>
      </p:ext>
    </p:extLst>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400"/>
            <a:ext cx="6858000" cy="507831"/>
          </a:xfrm>
        </p:spPr>
        <p:txBody>
          <a:bodyPr/>
          <a:lstStyle/>
          <a:p>
            <a:r>
              <a:rPr lang="zh-CN" altLang="en-US" sz="3600" dirty="0" smtClean="0">
                <a:effectLst>
                  <a:outerShdw blurRad="38100" dist="38100" dir="2700000" algn="tl">
                    <a:srgbClr val="000000">
                      <a:alpha val="43137"/>
                    </a:srgbClr>
                  </a:outerShdw>
                </a:effectLst>
                <a:latin typeface="黑体"/>
                <a:ea typeface="黑体"/>
                <a:cs typeface="黑体"/>
              </a:rPr>
              <a:t>法王如意宝的上师瑜伽分四个部分</a:t>
            </a:r>
            <a:endParaRPr lang="en-US" sz="3600" dirty="0"/>
          </a:p>
        </p:txBody>
      </p:sp>
      <p:sp>
        <p:nvSpPr>
          <p:cNvPr id="3" name="Rectangle 2"/>
          <p:cNvSpPr/>
          <p:nvPr/>
        </p:nvSpPr>
        <p:spPr>
          <a:xfrm>
            <a:off x="381000" y="1600200"/>
            <a:ext cx="8382000" cy="3693318"/>
          </a:xfrm>
          <a:prstGeom prst="rect">
            <a:avLst/>
          </a:prstGeom>
        </p:spPr>
        <p:txBody>
          <a:bodyPr wrap="square">
            <a:spAutoFit/>
          </a:bodyPr>
          <a:lstStyle/>
          <a:p>
            <a:pPr>
              <a:lnSpc>
                <a:spcPct val="150000"/>
              </a:lnSpc>
            </a:pPr>
            <a:r>
              <a:rPr lang="en-US" altLang="zh-CN" sz="2800" dirty="0" smtClean="0"/>
              <a:t>1</a:t>
            </a:r>
            <a:r>
              <a:rPr lang="zh-CN" altLang="en-US" sz="2800" dirty="0" smtClean="0"/>
              <a:t>、明观福田：</a:t>
            </a:r>
            <a:r>
              <a:rPr lang="zh-CN" altLang="en-US" sz="2800" dirty="0"/>
              <a:t>直接观想法王如意宝或者自己有</a:t>
            </a:r>
            <a:r>
              <a:rPr lang="zh-CN" altLang="en-US" sz="2800" dirty="0" smtClean="0"/>
              <a:t>信心</a:t>
            </a:r>
            <a:r>
              <a:rPr lang="en-US" altLang="zh-CN" sz="2800" dirty="0" smtClean="0"/>
              <a:t>	</a:t>
            </a:r>
            <a:r>
              <a:rPr lang="zh-CN" altLang="en-US" sz="2800" dirty="0" smtClean="0"/>
              <a:t>的上师</a:t>
            </a:r>
            <a:r>
              <a:rPr lang="zh-CN" altLang="zh-CN" sz="2800" dirty="0"/>
              <a:t>，</a:t>
            </a:r>
            <a:r>
              <a:rPr lang="zh-CN" altLang="en-US" sz="2800" dirty="0" smtClean="0"/>
              <a:t>诸佛菩萨</a:t>
            </a:r>
            <a:r>
              <a:rPr lang="zh-CN" altLang="en-US" sz="2800" dirty="0"/>
              <a:t>的本体</a:t>
            </a:r>
            <a:r>
              <a:rPr lang="zh-CN" altLang="en-US" sz="2800" dirty="0" smtClean="0"/>
              <a:t>与上师无二无别；</a:t>
            </a:r>
            <a:endParaRPr lang="en-US" altLang="zh-CN" sz="2800" dirty="0" smtClean="0"/>
          </a:p>
          <a:p>
            <a:pPr>
              <a:lnSpc>
                <a:spcPct val="150000"/>
              </a:lnSpc>
            </a:pPr>
            <a:r>
              <a:rPr lang="en-US" altLang="zh-CN" sz="2800" dirty="0" smtClean="0"/>
              <a:t>2</a:t>
            </a:r>
            <a:r>
              <a:rPr lang="zh-CN" altLang="en-US" sz="2800" dirty="0" smtClean="0"/>
              <a:t>、真诚猛厉地祈祷</a:t>
            </a:r>
            <a:r>
              <a:rPr lang="en-US" altLang="zh-CN" sz="2800" dirty="0" smtClean="0"/>
              <a:t>;</a:t>
            </a:r>
          </a:p>
          <a:p>
            <a:pPr>
              <a:lnSpc>
                <a:spcPct val="150000"/>
              </a:lnSpc>
            </a:pPr>
            <a:r>
              <a:rPr lang="en-US" altLang="zh-CN" sz="2800" dirty="0" smtClean="0"/>
              <a:t>3</a:t>
            </a:r>
            <a:r>
              <a:rPr lang="zh-CN" altLang="en-US" sz="2800" dirty="0" smtClean="0"/>
              <a:t>、上师化光融入</a:t>
            </a:r>
            <a:r>
              <a:rPr lang="zh-CN" altLang="en-US" sz="2800" dirty="0"/>
              <a:t>自心，心在无缘中安住</a:t>
            </a:r>
            <a:r>
              <a:rPr lang="en-US" altLang="zh-CN" sz="2800" dirty="0" smtClean="0"/>
              <a:t>;</a:t>
            </a:r>
          </a:p>
          <a:p>
            <a:pPr>
              <a:lnSpc>
                <a:spcPct val="150000"/>
              </a:lnSpc>
            </a:pPr>
            <a:r>
              <a:rPr lang="en-US" altLang="zh-CN" sz="2800" dirty="0" smtClean="0"/>
              <a:t>4</a:t>
            </a:r>
            <a:r>
              <a:rPr lang="zh-CN" altLang="en-US" sz="2800" dirty="0" smtClean="0"/>
              <a:t>、回向和发愿</a:t>
            </a:r>
            <a:r>
              <a:rPr lang="zh-CN" altLang="en-US" sz="2800" dirty="0"/>
              <a:t>。 </a:t>
            </a:r>
          </a:p>
          <a:p>
            <a:endParaRPr lang="en-US" sz="2400" dirty="0"/>
          </a:p>
        </p:txBody>
      </p:sp>
    </p:spTree>
    <p:extLst>
      <p:ext uri="{BB962C8B-B14F-4D97-AF65-F5344CB8AC3E}">
        <p14:creationId xmlns:p14="http://schemas.microsoft.com/office/powerpoint/2010/main" val="1931710946"/>
      </p:ext>
    </p:extLst>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382000" cy="507831"/>
          </a:xfrm>
        </p:spPr>
        <p:txBody>
          <a:bodyPr/>
          <a:lstStyle/>
          <a:p>
            <a:pPr>
              <a:spcBef>
                <a:spcPct val="20000"/>
              </a:spcBef>
            </a:pPr>
            <a:r>
              <a:rPr lang="zh-CN" altLang="en-US" sz="3600" dirty="0" smtClean="0">
                <a:effectLst>
                  <a:outerShdw blurRad="38100" dist="38100" dir="2700000" algn="tl">
                    <a:srgbClr val="000000">
                      <a:alpha val="43137"/>
                    </a:srgbClr>
                  </a:outerShdw>
                </a:effectLst>
                <a:latin typeface="黑体"/>
                <a:ea typeface="黑体"/>
                <a:cs typeface="黑体"/>
              </a:rPr>
              <a:t>为什么修上师瑜伽</a:t>
            </a:r>
            <a:r>
              <a:rPr lang="en-US" altLang="zh-CN" sz="3600" dirty="0" smtClean="0">
                <a:effectLst>
                  <a:outerShdw blurRad="38100" dist="38100" dir="2700000" algn="tl">
                    <a:srgbClr val="000000">
                      <a:alpha val="43137"/>
                    </a:srgbClr>
                  </a:outerShdw>
                </a:effectLst>
                <a:latin typeface="黑体"/>
                <a:ea typeface="黑体"/>
                <a:cs typeface="黑体"/>
              </a:rPr>
              <a:t>? </a:t>
            </a:r>
            <a:endParaRPr lang="zh-CN" altLang="en-US" sz="3600" dirty="0">
              <a:effectLst>
                <a:outerShdw blurRad="38100" dist="38100" dir="2700000" algn="tl">
                  <a:srgbClr val="000000">
                    <a:alpha val="43137"/>
                  </a:srgbClr>
                </a:outerShdw>
              </a:effectLst>
              <a:latin typeface="黑体"/>
              <a:ea typeface="黑体"/>
              <a:cs typeface="黑体"/>
            </a:endParaRPr>
          </a:p>
        </p:txBody>
      </p:sp>
      <p:sp>
        <p:nvSpPr>
          <p:cNvPr id="4" name="Rectangle 3"/>
          <p:cNvSpPr/>
          <p:nvPr/>
        </p:nvSpPr>
        <p:spPr>
          <a:xfrm>
            <a:off x="344905" y="1497084"/>
            <a:ext cx="8113295" cy="4893647"/>
          </a:xfrm>
          <a:prstGeom prst="rect">
            <a:avLst/>
          </a:prstGeom>
        </p:spPr>
        <p:txBody>
          <a:bodyPr wrap="square">
            <a:spAutoFit/>
          </a:bodyPr>
          <a:lstStyle/>
          <a:p>
            <a:pPr marL="342900" indent="-342900">
              <a:buFont typeface="Wingdings" charset="2"/>
              <a:buChar char="Ø"/>
            </a:pPr>
            <a:r>
              <a:rPr lang="zh-CN" altLang="en-US" sz="2400" dirty="0"/>
              <a:t>显宗也讲“</a:t>
            </a:r>
            <a:r>
              <a:rPr lang="zh-CN" altLang="en-US" sz="2400" dirty="0" smtClean="0"/>
              <a:t>一切功德依靠善知识而生</a:t>
            </a:r>
            <a:r>
              <a:rPr lang="zh-CN" altLang="en-US" sz="2400" dirty="0"/>
              <a:t>”“于一切善知识起如来想”，</a:t>
            </a:r>
            <a:r>
              <a:rPr lang="en-US" altLang="zh-CN" sz="2400" dirty="0"/>
              <a:t>《</a:t>
            </a:r>
            <a:r>
              <a:rPr lang="zh-CN" altLang="en-US" sz="2400" dirty="0"/>
              <a:t>华严经</a:t>
            </a:r>
            <a:r>
              <a:rPr lang="en-US" altLang="zh-CN" sz="2400" dirty="0"/>
              <a:t>》 </a:t>
            </a:r>
            <a:r>
              <a:rPr lang="zh-CN" altLang="en-US" sz="2400" dirty="0"/>
              <a:t>等显宗大乘经典当中都有这方面的内容。 </a:t>
            </a:r>
            <a:endParaRPr lang="en-US" altLang="zh-CN" sz="2400" dirty="0" smtClean="0"/>
          </a:p>
          <a:p>
            <a:pPr marL="342900" indent="-342900">
              <a:buFont typeface="Wingdings" charset="2"/>
              <a:buChar char="Ø"/>
            </a:pPr>
            <a:endParaRPr lang="en-US" altLang="zh-CN" sz="2400" dirty="0" smtClean="0"/>
          </a:p>
          <a:p>
            <a:pPr marL="342900" indent="-342900">
              <a:buFont typeface="Wingdings" charset="2"/>
              <a:buChar char="Ø"/>
            </a:pPr>
            <a:r>
              <a:rPr lang="zh-CN" altLang="en-US" sz="2400" dirty="0"/>
              <a:t>声闻乘经典也有，佛陀在接近涅槃时，阿难特别伤心，于是佛陀就安慰他说</a:t>
            </a:r>
            <a:r>
              <a:rPr lang="en-US" altLang="zh-CN" sz="2400" dirty="0"/>
              <a:t>:“</a:t>
            </a:r>
            <a:r>
              <a:rPr lang="zh-CN" altLang="en-US" sz="2400" dirty="0"/>
              <a:t>阿难莫哀伤，阿难莫哭泣，我 于未来时，化为善知识，利益汝等众。” </a:t>
            </a:r>
            <a:endParaRPr lang="en-US" altLang="zh-CN" sz="2400" dirty="0" smtClean="0"/>
          </a:p>
          <a:p>
            <a:endParaRPr lang="en-US" altLang="zh-CN" sz="2400" dirty="0" smtClean="0"/>
          </a:p>
          <a:p>
            <a:pPr marL="342900" indent="-342900">
              <a:buFont typeface="Wingdings" charset="2"/>
              <a:buChar char="Ø"/>
            </a:pPr>
            <a:r>
              <a:rPr lang="zh-CN" altLang="en-US" sz="2400" dirty="0"/>
              <a:t>虽然显宗的经典和论典中并没有特别明确地说如何修持 上师瑜伽，但比较简略说了视师如佛的观点。 </a:t>
            </a:r>
          </a:p>
          <a:p>
            <a:pPr marL="342900" indent="-342900">
              <a:buFont typeface="Wingdings" charset="2"/>
              <a:buChar char="Ø"/>
            </a:pPr>
            <a:endParaRPr lang="zh-CN" altLang="en-US" sz="2400" dirty="0"/>
          </a:p>
          <a:p>
            <a:pPr marL="342900" indent="-342900">
              <a:buFont typeface="Wingdings" charset="2"/>
              <a:buChar char="Ø"/>
            </a:pPr>
            <a:r>
              <a:rPr lang="zh-CN" altLang="en-US" sz="2400" dirty="0"/>
              <a:t>因此我们可以把上师作为佛的化身，或者说以上师和佛无二无别的方式来观修上师瑜伽</a:t>
            </a:r>
            <a:r>
              <a:rPr lang="en-US" sz="2400" dirty="0"/>
              <a:t> </a:t>
            </a:r>
            <a:r>
              <a:rPr lang="zh-CN" altLang="en-US" sz="2400" dirty="0" smtClean="0"/>
              <a:t>。</a:t>
            </a:r>
            <a:endParaRPr lang="zh-CN" altLang="en-US" sz="2400" dirty="0"/>
          </a:p>
        </p:txBody>
      </p:sp>
    </p:spTree>
    <p:extLst>
      <p:ext uri="{BB962C8B-B14F-4D97-AF65-F5344CB8AC3E}">
        <p14:creationId xmlns:p14="http://schemas.microsoft.com/office/powerpoint/2010/main" val="608094076"/>
      </p:ext>
    </p:extLst>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81000" y="230188"/>
            <a:ext cx="8382000" cy="507831"/>
          </a:xfrm>
        </p:spPr>
        <p:txBody>
          <a:bodyPr/>
          <a:lstStyle/>
          <a:p>
            <a:r>
              <a:rPr lang="zh-CN" altLang="en-US" sz="3600" dirty="0" smtClean="0"/>
              <a:t>是不是所有上师都与佛无二无别？</a:t>
            </a:r>
            <a:endParaRPr lang="en-US" altLang="zh-CN" sz="3600" dirty="0"/>
          </a:p>
        </p:txBody>
      </p:sp>
      <p:sp>
        <p:nvSpPr>
          <p:cNvPr id="9" name="Rectangle 8"/>
          <p:cNvSpPr/>
          <p:nvPr/>
        </p:nvSpPr>
        <p:spPr>
          <a:xfrm>
            <a:off x="381000" y="1295400"/>
            <a:ext cx="8382000" cy="4731552"/>
          </a:xfrm>
          <a:prstGeom prst="rect">
            <a:avLst/>
          </a:prstGeom>
        </p:spPr>
        <p:txBody>
          <a:bodyPr wrap="square">
            <a:spAutoFit/>
          </a:bodyPr>
          <a:lstStyle/>
          <a:p>
            <a:pPr marL="457200" indent="-457200">
              <a:lnSpc>
                <a:spcPct val="120000"/>
              </a:lnSpc>
              <a:buFont typeface="Wingdings" charset="2"/>
              <a:buChar char="Ø"/>
            </a:pPr>
            <a:r>
              <a:rPr lang="zh-CN" altLang="en-US" sz="2800" dirty="0" smtClean="0"/>
              <a:t>有些上师确实跟普贤</a:t>
            </a:r>
            <a:r>
              <a:rPr lang="zh-CN" altLang="en-US" sz="2800" dirty="0"/>
              <a:t>王如来、</a:t>
            </a:r>
            <a:r>
              <a:rPr lang="zh-CN" altLang="en-US" sz="2800" dirty="0" smtClean="0"/>
              <a:t>跟佛没有什么差别</a:t>
            </a:r>
            <a:r>
              <a:rPr lang="en-US" altLang="zh-CN" sz="2800" dirty="0" smtClean="0"/>
              <a:t>;</a:t>
            </a:r>
          </a:p>
          <a:p>
            <a:pPr marL="457200" indent="-457200">
              <a:lnSpc>
                <a:spcPct val="120000"/>
              </a:lnSpc>
              <a:buFont typeface="Wingdings" charset="2"/>
              <a:buChar char="Ø"/>
            </a:pPr>
            <a:r>
              <a:rPr lang="zh-CN" altLang="en-US" sz="2800" dirty="0" smtClean="0"/>
              <a:t>有些</a:t>
            </a:r>
            <a:r>
              <a:rPr lang="zh-CN" altLang="en-US" sz="2800" dirty="0"/>
              <a:t>上师是菩萨果位</a:t>
            </a:r>
            <a:r>
              <a:rPr lang="en-US" altLang="zh-CN" sz="2800" dirty="0" smtClean="0"/>
              <a:t>;</a:t>
            </a:r>
          </a:p>
          <a:p>
            <a:pPr marL="457200" indent="-457200">
              <a:lnSpc>
                <a:spcPct val="120000"/>
              </a:lnSpc>
              <a:buFont typeface="Wingdings" charset="2"/>
              <a:buChar char="Ø"/>
            </a:pPr>
            <a:r>
              <a:rPr lang="zh-CN" altLang="en-US" sz="2800" dirty="0" smtClean="0"/>
              <a:t>有些</a:t>
            </a:r>
            <a:r>
              <a:rPr lang="zh-CN" altLang="en-US" sz="2800" dirty="0"/>
              <a:t>上师可能还</a:t>
            </a:r>
            <a:r>
              <a:rPr lang="zh-CN" altLang="en-US" sz="2800" dirty="0" smtClean="0"/>
              <a:t>没有登地</a:t>
            </a:r>
            <a:r>
              <a:rPr lang="zh-CN" altLang="en-US" sz="2800" dirty="0"/>
              <a:t>，但他具有菩提心</a:t>
            </a:r>
            <a:r>
              <a:rPr lang="en-US" altLang="zh-CN" sz="2800" dirty="0" smtClean="0"/>
              <a:t>;</a:t>
            </a:r>
          </a:p>
          <a:p>
            <a:pPr marL="457200" indent="-457200">
              <a:lnSpc>
                <a:spcPct val="120000"/>
              </a:lnSpc>
              <a:buFont typeface="Wingdings" charset="2"/>
              <a:buChar char="Ø"/>
            </a:pPr>
            <a:r>
              <a:rPr lang="zh-CN" altLang="en-US" sz="2800" dirty="0" smtClean="0"/>
              <a:t>有些</a:t>
            </a:r>
            <a:r>
              <a:rPr lang="zh-CN" altLang="en-US" sz="2800" dirty="0"/>
              <a:t>上师可能什么都不是， 连世间的功德都不一定具足</a:t>
            </a:r>
            <a:r>
              <a:rPr lang="en-US" altLang="zh-CN" sz="2800" dirty="0" smtClean="0"/>
              <a:t>;</a:t>
            </a:r>
          </a:p>
          <a:p>
            <a:pPr marL="457200" indent="-457200">
              <a:lnSpc>
                <a:spcPct val="120000"/>
              </a:lnSpc>
              <a:buFont typeface="Wingdings" charset="2"/>
              <a:buChar char="Ø"/>
            </a:pPr>
            <a:r>
              <a:rPr lang="zh-CN" altLang="en-US" sz="2800" dirty="0" smtClean="0"/>
              <a:t>还有</a:t>
            </a:r>
            <a:r>
              <a:rPr lang="zh-CN" altLang="en-US" sz="2800" dirty="0"/>
              <a:t>的，甚至显现</a:t>
            </a:r>
            <a:r>
              <a:rPr lang="zh-CN" altLang="en-US" sz="2800" dirty="0" smtClean="0"/>
              <a:t>上行为特别</a:t>
            </a:r>
            <a:r>
              <a:rPr lang="zh-CN" altLang="en-US" sz="2800" dirty="0"/>
              <a:t>不如法</a:t>
            </a:r>
            <a:r>
              <a:rPr lang="zh-CN" altLang="en-US" sz="2800" dirty="0" smtClean="0"/>
              <a:t>。</a:t>
            </a:r>
            <a:endParaRPr lang="en-US" altLang="zh-CN" sz="2800" dirty="0"/>
          </a:p>
          <a:p>
            <a:pPr marL="457200" indent="-457200">
              <a:lnSpc>
                <a:spcPct val="120000"/>
              </a:lnSpc>
              <a:buFont typeface="Wingdings" charset="2"/>
              <a:buChar char="Ø"/>
            </a:pPr>
            <a:endParaRPr lang="en-US" altLang="zh-CN" sz="2800" dirty="0" smtClean="0"/>
          </a:p>
          <a:p>
            <a:pPr>
              <a:lnSpc>
                <a:spcPct val="120000"/>
              </a:lnSpc>
            </a:pPr>
            <a:r>
              <a:rPr lang="zh-CN" altLang="en-US" sz="2800" dirty="0" smtClean="0"/>
              <a:t>所以，任何人在依止善知识之</a:t>
            </a:r>
            <a:r>
              <a:rPr lang="zh-CN" altLang="en-US" sz="2800" dirty="0"/>
              <a:t>前，一定要再三观察。 </a:t>
            </a:r>
          </a:p>
          <a:p>
            <a:pPr>
              <a:lnSpc>
                <a:spcPct val="120000"/>
              </a:lnSpc>
            </a:pPr>
            <a:r>
              <a:rPr lang="en-US" altLang="zh-CN" sz="2800" dirty="0" smtClean="0"/>
              <a:t> </a:t>
            </a:r>
            <a:endParaRPr lang="zh-CN" altLang="en-US" sz="2800" dirty="0"/>
          </a:p>
        </p:txBody>
      </p:sp>
    </p:spTree>
    <p:extLst>
      <p:ext uri="{BB962C8B-B14F-4D97-AF65-F5344CB8AC3E}">
        <p14:creationId xmlns:p14="http://schemas.microsoft.com/office/powerpoint/2010/main" val="487569920"/>
      </p:ext>
    </p:extLst>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8382000" cy="507831"/>
          </a:xfrm>
        </p:spPr>
        <p:txBody>
          <a:bodyPr/>
          <a:lstStyle/>
          <a:p>
            <a:r>
              <a:rPr lang="zh-CN" altLang="en-US" sz="3600" dirty="0" smtClean="0"/>
              <a:t>观清净心</a:t>
            </a:r>
            <a:endParaRPr lang="en-US" sz="3600" dirty="0"/>
          </a:p>
        </p:txBody>
      </p:sp>
      <p:sp>
        <p:nvSpPr>
          <p:cNvPr id="3" name="Rectangle 2"/>
          <p:cNvSpPr/>
          <p:nvPr/>
        </p:nvSpPr>
        <p:spPr>
          <a:xfrm>
            <a:off x="689810" y="1616242"/>
            <a:ext cx="8073189" cy="5170646"/>
          </a:xfrm>
          <a:prstGeom prst="rect">
            <a:avLst/>
          </a:prstGeom>
        </p:spPr>
        <p:txBody>
          <a:bodyPr wrap="square">
            <a:spAutoFit/>
          </a:bodyPr>
          <a:lstStyle/>
          <a:p>
            <a:pPr marL="342900" indent="-342900">
              <a:buFont typeface="Arial" charset="0"/>
              <a:buChar char="•"/>
            </a:pPr>
            <a:r>
              <a:rPr lang="zh-CN" altLang="en-US" sz="2400" dirty="0" smtClean="0">
                <a:latin typeface="STKaiti" charset="-122"/>
              </a:rPr>
              <a:t>平时大家见到一些善知识</a:t>
            </a:r>
            <a:r>
              <a:rPr lang="zh-CN" altLang="en-US" sz="2400" dirty="0">
                <a:latin typeface="STKaiti" charset="-122"/>
              </a:rPr>
              <a:t>或出家人</a:t>
            </a:r>
            <a:r>
              <a:rPr lang="zh-CN" altLang="en-US" sz="2400" dirty="0" smtClean="0">
                <a:latin typeface="STKaiti" charset="-122"/>
              </a:rPr>
              <a:t>，没有</a:t>
            </a:r>
            <a:r>
              <a:rPr lang="zh-CN" altLang="en-US" sz="2400" dirty="0">
                <a:latin typeface="STKaiti" charset="-122"/>
              </a:rPr>
              <a:t>必要去辨别、观察 </a:t>
            </a:r>
            <a:r>
              <a:rPr lang="zh-CN" altLang="en-US" sz="2400" dirty="0" smtClean="0">
                <a:latin typeface="STKaiti" charset="-122"/>
              </a:rPr>
              <a:t>。</a:t>
            </a:r>
            <a:r>
              <a:rPr lang="zh-CN" altLang="en-US" sz="2400" dirty="0"/>
              <a:t>有些善知识以乞丐、妓女或者屠夫的方式度化众生</a:t>
            </a:r>
            <a:r>
              <a:rPr lang="zh-CN" altLang="en-US" sz="2400" dirty="0" smtClean="0"/>
              <a:t>。</a:t>
            </a:r>
            <a:r>
              <a:rPr lang="zh-CN" altLang="en-US" sz="2400" dirty="0"/>
              <a:t>所以我们以表面现象来判断、决定的话很困难的。</a:t>
            </a:r>
            <a:r>
              <a:rPr lang="en-US" sz="2400" dirty="0"/>
              <a:t> </a:t>
            </a:r>
            <a:endParaRPr lang="en-US" sz="2400" dirty="0" smtClean="0"/>
          </a:p>
          <a:p>
            <a:pPr marL="342900" indent="-342900">
              <a:buFont typeface="Arial" charset="0"/>
              <a:buChar char="•"/>
            </a:pPr>
            <a:endParaRPr lang="en-US" altLang="zh-CN" sz="2400" dirty="0" smtClean="0"/>
          </a:p>
          <a:p>
            <a:pPr marL="342900" indent="-342900">
              <a:buFont typeface="Arial" charset="0"/>
              <a:buChar char="•"/>
            </a:pPr>
            <a:r>
              <a:rPr lang="zh-CN" altLang="en-US" sz="2400" dirty="0" smtClean="0">
                <a:latin typeface="STKaiti" charset="-122"/>
              </a:rPr>
              <a:t>倘若你要依止一位善知识</a:t>
            </a:r>
            <a:r>
              <a:rPr lang="zh-CN" altLang="en-US" sz="2400" dirty="0">
                <a:latin typeface="STKaiti" charset="-122"/>
              </a:rPr>
              <a:t>，那</a:t>
            </a:r>
            <a:r>
              <a:rPr lang="zh-CN" altLang="en-US" sz="2400" dirty="0" smtClean="0">
                <a:latin typeface="STKaiti" charset="-122"/>
              </a:rPr>
              <a:t>事先一定要观察。很多经论</a:t>
            </a:r>
            <a:r>
              <a:rPr lang="zh-CN" altLang="en-US" sz="2400" dirty="0">
                <a:latin typeface="STKaiti" charset="-122"/>
              </a:rPr>
              <a:t>当中要求观察上师六年、 十年、十二年</a:t>
            </a:r>
            <a:r>
              <a:rPr lang="zh-CN" altLang="en-US" sz="2400" dirty="0" smtClean="0">
                <a:latin typeface="STKaiti" charset="-122"/>
              </a:rPr>
              <a:t>。</a:t>
            </a:r>
            <a:endParaRPr lang="en-US" altLang="zh-CN" sz="2400" dirty="0" smtClean="0">
              <a:latin typeface="STKaiti" charset="-122"/>
            </a:endParaRPr>
          </a:p>
          <a:p>
            <a:pPr marL="342900" indent="-342900">
              <a:buFont typeface="Arial" charset="0"/>
              <a:buChar char="•"/>
            </a:pPr>
            <a:endParaRPr lang="en-US" altLang="zh-CN" sz="2400" dirty="0">
              <a:latin typeface="STKaiti" charset="-122"/>
            </a:endParaRPr>
          </a:p>
          <a:p>
            <a:pPr marL="342900" indent="-342900">
              <a:buFont typeface="Arial" charset="0"/>
              <a:buChar char="•"/>
            </a:pPr>
            <a:r>
              <a:rPr lang="zh-CN" altLang="en-US" sz="2400" dirty="0">
                <a:latin typeface="STKaiti" charset="-122"/>
              </a:rPr>
              <a:t>观察后如果决定依止，</a:t>
            </a:r>
            <a:r>
              <a:rPr lang="zh-CN" altLang="en-US" sz="2400" dirty="0" smtClean="0">
                <a:latin typeface="STKaiti" charset="-122"/>
              </a:rPr>
              <a:t>那么无论显现如何</a:t>
            </a:r>
            <a:r>
              <a:rPr lang="zh-CN" altLang="en-US" sz="2400" dirty="0">
                <a:latin typeface="STKaiti" charset="-122"/>
              </a:rPr>
              <a:t>，都要观清净心。现在很多人是该观察</a:t>
            </a:r>
            <a:r>
              <a:rPr lang="zh-CN" altLang="en-US" sz="2400" dirty="0" smtClean="0">
                <a:latin typeface="STKaiti" charset="-122"/>
              </a:rPr>
              <a:t>的时候不观察</a:t>
            </a:r>
            <a:r>
              <a:rPr lang="zh-CN" altLang="en-US" sz="2400" dirty="0">
                <a:latin typeface="STKaiti" charset="-122"/>
              </a:rPr>
              <a:t>，就像饿狗遇到精肉一样马上去接受</a:t>
            </a:r>
            <a:r>
              <a:rPr lang="en-US" altLang="zh-CN" sz="2400" dirty="0" smtClean="0">
                <a:latin typeface="STKaiti" charset="-122"/>
              </a:rPr>
              <a:t>; </a:t>
            </a:r>
            <a:r>
              <a:rPr lang="zh-CN" altLang="en-US" sz="2400" dirty="0" smtClean="0">
                <a:latin typeface="STKaiti" charset="-122"/>
              </a:rPr>
              <a:t>不该观察的时候开始观察</a:t>
            </a:r>
            <a:r>
              <a:rPr lang="zh-CN" altLang="en-US" sz="2400" dirty="0">
                <a:latin typeface="STKaiti" charset="-122"/>
              </a:rPr>
              <a:t>，从某个上师那里已经得过法、</a:t>
            </a:r>
            <a:r>
              <a:rPr lang="zh-CN" altLang="en-US" sz="2400" dirty="0" smtClean="0">
                <a:latin typeface="STKaiti" charset="-122"/>
              </a:rPr>
              <a:t>得过灌顶之</a:t>
            </a:r>
            <a:r>
              <a:rPr lang="zh-CN" altLang="en-US" sz="2400" dirty="0">
                <a:latin typeface="STKaiti" charset="-122"/>
              </a:rPr>
              <a:t>后，</a:t>
            </a:r>
            <a:r>
              <a:rPr lang="zh-CN" altLang="en-US" sz="2400" dirty="0" smtClean="0">
                <a:latin typeface="STKaiti" charset="-122"/>
              </a:rPr>
              <a:t>又说这不对</a:t>
            </a:r>
            <a:r>
              <a:rPr lang="zh-CN" altLang="en-US" sz="2400" dirty="0">
                <a:latin typeface="STKaiti" charset="-122"/>
              </a:rPr>
              <a:t>、</a:t>
            </a:r>
            <a:r>
              <a:rPr lang="zh-CN" altLang="en-US" sz="2400" dirty="0" smtClean="0">
                <a:latin typeface="STKaiti" charset="-122"/>
              </a:rPr>
              <a:t>那不对</a:t>
            </a:r>
            <a:r>
              <a:rPr lang="zh-CN" altLang="en-US" sz="2400" dirty="0">
                <a:latin typeface="STKaiti" charset="-122"/>
              </a:rPr>
              <a:t>。</a:t>
            </a:r>
            <a:r>
              <a:rPr lang="zh-CN" altLang="en-US" sz="2400" dirty="0" smtClean="0">
                <a:latin typeface="STKaiti" charset="-122"/>
              </a:rPr>
              <a:t>其实这是一种颠倒</a:t>
            </a:r>
            <a:r>
              <a:rPr lang="zh-CN" altLang="en-US" sz="2400" dirty="0">
                <a:latin typeface="STKaiti" charset="-122"/>
              </a:rPr>
              <a:t>、错误的行为。 </a:t>
            </a:r>
            <a:endParaRPr lang="zh-CN" altLang="en-US" sz="2400" dirty="0"/>
          </a:p>
          <a:p>
            <a:endParaRPr lang="zh-CN" altLang="en-US" sz="2400" dirty="0"/>
          </a:p>
          <a:p>
            <a:endParaRPr lang="zh-CN" altLang="en-US" dirty="0"/>
          </a:p>
        </p:txBody>
      </p:sp>
    </p:spTree>
    <p:extLst>
      <p:ext uri="{BB962C8B-B14F-4D97-AF65-F5344CB8AC3E}">
        <p14:creationId xmlns:p14="http://schemas.microsoft.com/office/powerpoint/2010/main" val="1264437332"/>
      </p:ext>
    </p:extLst>
  </p:cSld>
  <p:clrMapOvr>
    <a:masterClrMapping/>
  </p:clrMapOvr>
  <p:transition xmlns:p14="http://schemas.microsoft.com/office/powerpoint/2010/main">
    <p:fade/>
  </p:transition>
</p:sld>
</file>

<file path=ppt/theme/theme1.xml><?xml version="1.0" encoding="utf-8"?>
<a:theme xmlns:a="http://schemas.openxmlformats.org/drawingml/2006/main" name="TM10286714">
  <a:themeElements>
    <a:clrScheme name="Formal">
      <a:dk1>
        <a:srgbClr val="534239"/>
      </a:dk1>
      <a:lt1>
        <a:srgbClr val="FFFFFF"/>
      </a:lt1>
      <a:dk2>
        <a:srgbClr val="3D3A48"/>
      </a:dk2>
      <a:lt2>
        <a:srgbClr val="E1DFD1"/>
      </a:lt2>
      <a:accent1>
        <a:srgbClr val="907F76"/>
      </a:accent1>
      <a:accent2>
        <a:srgbClr val="A46645"/>
      </a:accent2>
      <a:accent3>
        <a:srgbClr val="CD9C47"/>
      </a:accent3>
      <a:accent4>
        <a:srgbClr val="9A92CD"/>
      </a:accent4>
      <a:accent5>
        <a:srgbClr val="7D639B"/>
      </a:accent5>
      <a:accent6>
        <a:srgbClr val="733678"/>
      </a:accent6>
      <a:hlink>
        <a:srgbClr val="A84914"/>
      </a:hlink>
      <a:folHlink>
        <a:srgbClr val="B256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effectLst>
              <a:outerShdw blurRad="38100" dist="38100" dir="2700000" algn="tl">
                <a:srgbClr val="000000">
                  <a:alpha val="43137"/>
                </a:srgbClr>
              </a:outerShdw>
            </a:effectLst>
          </a:defRPr>
        </a:defPPr>
      </a:lstStyle>
    </a:tx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2100-01-01T00:00:00+00:00</AssetExpire>
    <IntlLangReviewDate xmlns="4873beb7-5857-4685-be1f-d57550cc96cc" xsi:nil="true"/>
    <SubmitterId xmlns="4873beb7-5857-4685-be1f-d57550cc96cc" xsi:nil="true"/>
    <IntlLangReview xmlns="4873beb7-5857-4685-be1f-d57550cc96cc" xsi:nil="true"/>
    <EditorialStatus xmlns="4873beb7-5857-4685-be1f-d57550cc96cc" xsi:nil="true"/>
    <OriginAsset xmlns="4873beb7-5857-4685-be1f-d57550cc96cc" xsi:nil="true"/>
    <Markets xmlns="4873beb7-5857-4685-be1f-d57550cc96cc"/>
    <AcquiredFrom xmlns="4873beb7-5857-4685-be1f-d57550cc96cc" xsi:nil="true"/>
    <AssetStart xmlns="4873beb7-5857-4685-be1f-d57550cc96cc">2009-05-30T20:46:19+00:00</AssetStart>
    <PublishStatusLookup xmlns="4873beb7-5857-4685-be1f-d57550cc96cc">
      <Value>265156</Value>
      <Value>1317087</Value>
    </PublishStatusLookup>
    <MarketSpecific xmlns="4873beb7-5857-4685-be1f-d57550cc96cc" xsi:nil="true"/>
    <APAuthor xmlns="4873beb7-5857-4685-be1f-d57550cc96cc">
      <UserInfo>
        <DisplayName/>
        <AccountId>191</AccountId>
        <AccountType/>
      </UserInfo>
    </APAuthor>
    <IntlLangReviewer xmlns="4873beb7-5857-4685-be1f-d57550cc96cc" xsi:nil="true"/>
    <CSXSubmissionDate xmlns="4873beb7-5857-4685-be1f-d57550cc96cc" xsi:nil="true"/>
    <NumericId xmlns="4873beb7-5857-4685-be1f-d57550cc96cc">-1</NumericId>
    <ParentAssetId xmlns="4873beb7-5857-4685-be1f-d57550cc96cc" xsi:nil="true"/>
    <OriginalSourceMarket xmlns="4873beb7-5857-4685-be1f-d57550cc96cc" xsi:nil="true"/>
    <ApprovalStatus xmlns="4873beb7-5857-4685-be1f-d57550cc96cc">InProgress</ApprovalStatus>
    <SourceTitle xmlns="4873beb7-5857-4685-be1f-d57550cc96cc">Sample presentation slides (Blue streaks design)</SourceTitl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TemplateStatus xmlns="4873beb7-5857-4685-be1f-d57550cc96cc">Complete</TemplateStatus>
    <OutputCachingOn xmlns="4873beb7-5857-4685-be1f-d57550cc96cc">false</OutputCachingOn>
    <IsSearchable xmlns="4873beb7-5857-4685-be1f-d57550cc96cc">false</IsSearchable>
    <HandoffToMSDN xmlns="4873beb7-5857-4685-be1f-d57550cc96cc" xsi:nil="true"/>
    <UALocRecommendation xmlns="4873beb7-5857-4685-be1f-d57550cc96cc">Localize</UALocRecommendation>
    <UALocComments xmlns="4873beb7-5857-4685-be1f-d57550cc96cc" xsi:nil="true"/>
    <ShowIn xmlns="4873beb7-5857-4685-be1f-d57550cc96cc">Show everywhere</ShowIn>
    <ThumbnailAssetId xmlns="4873beb7-5857-4685-be1f-d57550cc96cc" xsi:nil="true"/>
    <ContentItem xmlns="4873beb7-5857-4685-be1f-d57550cc96cc" xsi:nil="true"/>
    <LastModifiedDateTime xmlns="4873beb7-5857-4685-be1f-d57550cc96cc" xsi:nil="true"/>
    <ClipArtFilename xmlns="4873beb7-5857-4685-be1f-d57550cc96cc" xsi:nil="true"/>
    <CSXHash xmlns="4873beb7-5857-4685-be1f-d57550cc96cc" xsi:nil="true"/>
    <DirectSourceMarket xmlns="4873beb7-5857-4685-be1f-d57550cc96cc" xsi:nil="true"/>
    <PlannedPubDate xmlns="4873beb7-5857-4685-be1f-d57550cc96cc" xsi:nil="true"/>
    <ArtSampleDocs xmlns="4873beb7-5857-4685-be1f-d57550cc96cc" xsi:nil="true"/>
    <TrustLevel xmlns="4873beb7-5857-4685-be1f-d57550cc96cc">1 Microsoft Managed Content</TrustLevel>
    <CSXSubmissionMarket xmlns="4873beb7-5857-4685-be1f-d57550cc96cc" xsi:nil="true"/>
    <VoteCount xmlns="4873beb7-5857-4685-be1f-d57550cc96cc" xsi:nil="true"/>
    <BusinessGroup xmlns="4873beb7-5857-4685-be1f-d57550cc96cc" xsi:nil="true"/>
    <TimesCloned xmlns="4873beb7-5857-4685-be1f-d57550cc96cc" xsi:nil="true"/>
    <AverageRating xmlns="4873beb7-5857-4685-be1f-d57550cc96cc" xsi:nil="true"/>
    <Provider xmlns="4873beb7-5857-4685-be1f-d57550cc96cc">EY006220130</Provider>
    <UACurrentWords xmlns="4873beb7-5857-4685-be1f-d57550cc96cc">0</UACurrentWords>
    <AssetId xmlns="4873beb7-5857-4685-be1f-d57550cc96cc">TP010286714</AssetId>
    <APEditor xmlns="4873beb7-5857-4685-be1f-d57550cc96cc">
      <UserInfo>
        <DisplayName/>
        <AccountId>92</AccountId>
        <AccountType/>
      </UserInfo>
    </APEditor>
    <DSATActionTaken xmlns="4873beb7-5857-4685-be1f-d57550cc96cc" xsi:nil="true"/>
    <IsDeleted xmlns="4873beb7-5857-4685-be1f-d57550cc96cc">false</IsDeleted>
    <PublishTargets xmlns="4873beb7-5857-4685-be1f-d57550cc96cc">OfficeOnline</PublishTargets>
    <ApprovalLog xmlns="4873beb7-5857-4685-be1f-d57550cc96cc" xsi:nil="true"/>
    <BugNumber xmlns="4873beb7-5857-4685-be1f-d57550cc96cc">193. 196. 196</BugNumber>
    <CrawlForDependencies xmlns="4873beb7-5857-4685-be1f-d57550cc96cc">false</CrawlForDependencies>
    <LastHandOff xmlns="4873beb7-5857-4685-be1f-d57550cc96cc" xsi:nil="true"/>
    <Milestone xmlns="4873beb7-5857-4685-be1f-d57550cc96cc" xsi:nil="true"/>
    <UANotes xmlns="4873beb7-5857-4685-be1f-d57550cc96cc">FedEx</UANotes>
    <PrimaryImageGen xmlns="4873beb7-5857-4685-be1f-d57550cc96cc">true</PrimaryImageGen>
    <TPFriendlyName xmlns="4873beb7-5857-4685-be1f-d57550cc96cc">Sample presentation slides (Blue streaks design)</TPFriendlyName>
    <OpenTemplate xmlns="4873beb7-5857-4685-be1f-d57550cc96cc">true</OpenTemplate>
    <TPInstallLocation xmlns="4873beb7-5857-4685-be1f-d57550cc96cc">{My Templates}</TPInstallLocation>
    <TPCommandLine xmlns="4873beb7-5857-4685-be1f-d57550cc96cc">{PP} /n {FilePath}</TPCommandLine>
    <TPAppVersion xmlns="4873beb7-5857-4685-be1f-d57550cc96cc">12</TPAppVersion>
    <TPLaunchHelpLinkType xmlns="4873beb7-5857-4685-be1f-d57550cc96cc">Template</TPLaunchHelpLinkType>
    <TPLaunchHelpLink xmlns="4873beb7-5857-4685-be1f-d57550cc96cc" xsi:nil="true"/>
    <TPApplication xmlns="4873beb7-5857-4685-be1f-d57550cc96cc">PowerPoint</TPApplication>
    <TPNamespace xmlns="4873beb7-5857-4685-be1f-d57550cc96cc">POWERPNT</TPNamespace>
    <TPExecutable xmlns="4873beb7-5857-4685-be1f-d57550cc96cc" xsi:nil="true"/>
    <TPComponent xmlns="4873beb7-5857-4685-be1f-d57550cc96cc">PPTFiles</TPComponent>
    <TPClientViewer xmlns="4873beb7-5857-4685-be1f-d57550cc96cc">Microsoft Office PowerPoint</TPClientViewer>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12 Default</TemplateTemplateType>
    <OOCacheId xmlns="4873beb7-5857-4685-be1f-d57550cc96cc" xsi:nil="true"/>
    <BlockPublish xmlns="4873beb7-5857-4685-be1f-d57550cc96cc" xsi:nil="true"/>
    <CampaignTagsTaxHTField0 xmlns="4873beb7-5857-4685-be1f-d57550cc96cc">
      <Terms xmlns="http://schemas.microsoft.com/office/infopath/2007/PartnerControls"/>
    </CampaignTagsTaxHTField0>
    <LocLastLocAttemptVersionLookup xmlns="4873beb7-5857-4685-be1f-d57550cc96cc">116418</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C11F96D-BD8D-4C65-817B-C097BD6BF2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A50F052-9C0A-47DE-8BC9-1EE65C850967}">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4D3A5A8A-A375-404B-A79F-0731F4C89C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TM10286714</Template>
  <TotalTime>6521</TotalTime>
  <Words>2101</Words>
  <Application>Microsoft Macintosh PowerPoint</Application>
  <PresentationFormat>On-screen Show (4:3)</PresentationFormat>
  <Paragraphs>269</Paragraphs>
  <Slides>24</Slides>
  <Notes>10</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TM10286714</vt:lpstr>
      <vt:lpstr>White with Courier font for code slides</vt:lpstr>
      <vt:lpstr>《开显解脱道》略释 </vt:lpstr>
      <vt:lpstr>《前行念诵仪轨 开显解脱道》  </vt:lpstr>
      <vt:lpstr>课前开示1：要重视共同加行 </vt:lpstr>
      <vt:lpstr>课前开示2：佛教徒要与时俱进 </vt:lpstr>
      <vt:lpstr>上师瑜伽</vt:lpstr>
      <vt:lpstr>法王如意宝的上师瑜伽分四个部分</vt:lpstr>
      <vt:lpstr>为什么修上师瑜伽? </vt:lpstr>
      <vt:lpstr>是不是所有上师都与佛无二无别？</vt:lpstr>
      <vt:lpstr>观清净心</vt:lpstr>
      <vt:lpstr>何谓依止上师 </vt:lpstr>
      <vt:lpstr>为什么修法王如意宝的上师瑜伽加持力极大?</vt:lpstr>
      <vt:lpstr>为什么说上师的恩德超胜于佛陀? </vt:lpstr>
      <vt:lpstr>大圆满靠信心而证悟 </vt:lpstr>
      <vt:lpstr>上师瑜伽的基本要诀  (1)明观福田——明观刹土、自身、主尊</vt:lpstr>
      <vt:lpstr>修行者自己的观想方法 </vt:lpstr>
      <vt:lpstr>主尊是莲花生大士 </vt:lpstr>
      <vt:lpstr>祈请莲花生大师的功德</vt:lpstr>
      <vt:lpstr>(2)修七支供(积资净障)——根据颂词解释七支;  </vt:lpstr>
      <vt:lpstr>(3)专心祈祷    </vt:lpstr>
      <vt:lpstr>(4)结座时得受灌顶加持</vt:lpstr>
      <vt:lpstr>(4)结座时观想得受四灌顶 </vt:lpstr>
      <vt:lpstr>上师瑜伽是最甚深的修法 </vt:lpstr>
      <vt:lpstr>最后回向发愿 </vt:lpstr>
      <vt:lpstr>回      向</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presentation slides (Blue streaks design)</dc:title>
  <dc:creator>Microsoft Corp.</dc:creator>
  <cp:lastModifiedBy>Apple</cp:lastModifiedBy>
  <cp:revision>189</cp:revision>
  <dcterms:created xsi:type="dcterms:W3CDTF">2008-08-21T03:07:43Z</dcterms:created>
  <dcterms:modified xsi:type="dcterms:W3CDTF">2019-12-07T18:33:55Z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419;#zpp140;#79;#tpl120;#65;#zpp120</vt:lpwstr>
  </property>
  <property fmtid="{D5CDD505-2E9C-101B-9397-08002B2CF9AE}" pid="8" name="PolicheckCounter">
    <vt:lpwstr>0</vt:lpwstr>
  </property>
  <property fmtid="{D5CDD505-2E9C-101B-9397-08002B2CF9AE}" pid="9" name="APTrustLevel">
    <vt:r8>1</vt:r8>
  </property>
</Properties>
</file>