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8" r:id="rId2"/>
    <p:sldId id="349" r:id="rId3"/>
    <p:sldId id="360" r:id="rId4"/>
    <p:sldId id="350" r:id="rId5"/>
    <p:sldId id="354" r:id="rId6"/>
    <p:sldId id="356" r:id="rId7"/>
    <p:sldId id="352" r:id="rId8"/>
    <p:sldId id="353" r:id="rId9"/>
    <p:sldId id="361" r:id="rId10"/>
    <p:sldId id="358" r:id="rId11"/>
    <p:sldId id="359" r:id="rId12"/>
    <p:sldId id="362" r:id="rId13"/>
    <p:sldId id="370" r:id="rId14"/>
    <p:sldId id="377" r:id="rId15"/>
    <p:sldId id="379" r:id="rId16"/>
    <p:sldId id="380" r:id="rId17"/>
    <p:sldId id="382" r:id="rId18"/>
    <p:sldId id="385" r:id="rId19"/>
    <p:sldId id="387" r:id="rId20"/>
    <p:sldId id="388" r:id="rId21"/>
    <p:sldId id="389" r:id="rId22"/>
    <p:sldId id="373" r:id="rId23"/>
    <p:sldId id="374" r:id="rId24"/>
    <p:sldId id="386" r:id="rId25"/>
    <p:sldId id="394" r:id="rId26"/>
    <p:sldId id="3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2" y="-2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85E6B-B3A1-4A56-95EF-4C9FF73509C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D297A-A0A3-4192-93A8-26B09792B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 smtClean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600" kern="1200" dirty="0">
              <a:solidFill>
                <a:schemeClr val="tx1"/>
              </a:solidFill>
              <a:effectLst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49F42C-2DAE-424C-A4B8-3140182C3E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charset="-122"/>
                <a:ea typeface="Microsoft YaHei" panose="020B0503020204020204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charset="-122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文本"/>
          <p:cNvSpPr txBox="1">
            <a:spLocks noGrp="1"/>
          </p:cNvSpPr>
          <p:nvPr>
            <p:ph type="title"/>
          </p:nvPr>
        </p:nvSpPr>
        <p:spPr>
          <a:xfrm>
            <a:off x="4673600" y="1498602"/>
            <a:ext cx="7010400" cy="32988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673600" y="4927600"/>
            <a:ext cx="70104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xfrm>
            <a:off x="4673600" y="1498602"/>
            <a:ext cx="7010400" cy="329882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673600" y="4927600"/>
            <a:ext cx="7010400" cy="1244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  <a:prstGeom prst="rect">
            <a:avLst/>
          </a:prstGeom>
        </p:spPr>
        <p:txBody>
          <a:bodyPr anchor="t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12800" y="3124200"/>
            <a:ext cx="7010400" cy="12969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21663" y="1608836"/>
            <a:ext cx="4974341" cy="5120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/>
            </a:lvl1pPr>
            <a:lvl2pPr marL="0" indent="0">
              <a:spcBef>
                <a:spcPts val="0"/>
              </a:spcBef>
              <a:buSzTx/>
              <a:buFontTx/>
              <a:buNone/>
              <a:defRPr b="1"/>
            </a:lvl2pPr>
            <a:lvl3pPr marL="0" indent="0">
              <a:spcBef>
                <a:spcPts val="0"/>
              </a:spcBef>
              <a:buSzTx/>
              <a:buFontTx/>
              <a:buNone/>
              <a:defRPr b="1"/>
            </a:lvl3pPr>
            <a:lvl4pPr marL="0" indent="0">
              <a:spcBef>
                <a:spcPts val="0"/>
              </a:spcBef>
              <a:buSzTx/>
              <a:buFontTx/>
              <a:buNone/>
              <a:defRPr b="1"/>
            </a:lvl4pPr>
            <a:lvl5pPr marL="0" indent="0">
              <a:spcBef>
                <a:spcPts val="0"/>
              </a:spcBef>
              <a:buSzTx/>
              <a:buFontTx/>
              <a:buNone/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4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03264" y="1608836"/>
            <a:ext cx="4974338" cy="5120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rotWithShape="0">
            <a:gsLst>
              <a:gs pos="0">
                <a:srgbClr val="FFFFFF">
                  <a:alpha val="54999"/>
                </a:srgbClr>
              </a:gs>
              <a:gs pos="100000">
                <a:srgbClr val="FFFFFF">
                  <a:alpha val="0"/>
                </a:srgbClr>
              </a:gs>
            </a:gsLst>
            <a:lin ang="18540000"/>
            <a:tileRect/>
          </a:gradFill>
          <a:ln w="12700">
            <a:noFill/>
          </a:ln>
        </p:spPr>
        <p:txBody>
          <a:bodyPr lIns="45718" tIns="45718" rIns="45718" bIns="45718" anchor="ctr"/>
          <a:lstStyle/>
          <a:p>
            <a:pPr lvl="0" algn="ctr"/>
            <a:endParaRPr lang="zh-CN" altLang="en-US" dirty="0">
              <a:solidFill>
                <a:srgbClr val="FFFFFF"/>
              </a:solidFill>
              <a:latin typeface="Century Gothic" panose="020B0502020202020204" pitchFamily="124" charset="0"/>
              <a:ea typeface="Century Gothic" panose="020B0502020202020204" pitchFamily="124" charset="0"/>
              <a:sym typeface="Century Gothic" panose="020B0502020202020204" pitchFamily="124" charset="0"/>
            </a:endParaRPr>
          </a:p>
        </p:txBody>
      </p:sp>
      <p:sp>
        <p:nvSpPr>
          <p:cNvPr id="165" name="标题文本"/>
          <p:cNvSpPr txBox="1">
            <a:spLocks noGrp="1"/>
          </p:cNvSpPr>
          <p:nvPr>
            <p:ph type="title"/>
          </p:nvPr>
        </p:nvSpPr>
        <p:spPr>
          <a:xfrm>
            <a:off x="304800" y="1701800"/>
            <a:ext cx="3352802" cy="28448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6" name="正文级别 1…"/>
          <p:cNvSpPr txBox="1">
            <a:spLocks noGrp="1"/>
          </p:cNvSpPr>
          <p:nvPr>
            <p:ph type="body" idx="1"/>
          </p:nvPr>
        </p:nvSpPr>
        <p:spPr>
          <a:xfrm>
            <a:off x="4470401" y="482600"/>
            <a:ext cx="6807201" cy="589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6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4796" y="4648200"/>
            <a:ext cx="3352808" cy="1727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76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文本"/>
          <p:cNvSpPr txBox="1">
            <a:spLocks noGrp="1"/>
          </p:cNvSpPr>
          <p:nvPr>
            <p:ph type="title"/>
          </p:nvPr>
        </p:nvSpPr>
        <p:spPr>
          <a:xfrm>
            <a:off x="9855200" y="274639"/>
            <a:ext cx="1422400" cy="589756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85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274639"/>
            <a:ext cx="8534401" cy="58975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9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0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117600" y="1701800"/>
            <a:ext cx="4978400" cy="4470400"/>
          </a:xfrm>
          <a:prstGeom prst="rect">
            <a:avLst/>
          </a:prstGeom>
        </p:spPr>
        <p:txBody>
          <a:bodyPr/>
          <a:lstStyle>
            <a:lvl2pPr marL="864870" indent="-438150"/>
            <a:lvl3pPr marL="1394460" indent="-541655"/>
            <a:lvl4pPr marL="1821180" indent="-541655"/>
            <a:lvl5pPr marL="2146300" indent="-541655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504965"/>
            <a:ext cx="10160000" cy="5667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fld id="{BB962C8B-B14F-4D97-AF65-F5344CB8AC3E}" type="datetimeFigureOut">
              <a:rPr lang="zh-CN" altLang="en-US" dirty="0"/>
              <a:t>2020/3/10</a:t>
            </a:fld>
            <a:endParaRPr lang="zh-CN" altLang="en-US" dirty="0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  <a:prstGeom prst="rect">
            <a:avLst/>
          </a:prstGeom>
        </p:spPr>
        <p:txBody>
          <a:bodyPr anchor="t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12800" y="3124200"/>
            <a:ext cx="7010400" cy="12969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2800"/>
            </a:lvl1pPr>
            <a:lvl2pPr marL="0" indent="0">
              <a:spcBef>
                <a:spcPts val="0"/>
              </a:spcBef>
              <a:buSzTx/>
              <a:buFontTx/>
              <a:buNone/>
              <a:defRPr sz="2800"/>
            </a:lvl2pPr>
            <a:lvl3pPr marL="0" indent="0">
              <a:spcBef>
                <a:spcPts val="0"/>
              </a:spcBef>
              <a:buSzTx/>
              <a:buFontTx/>
              <a:buNone/>
              <a:defRPr sz="2800"/>
            </a:lvl3pPr>
            <a:lvl4pPr marL="0" indent="0">
              <a:spcBef>
                <a:spcPts val="0"/>
              </a:spcBef>
              <a:buSzTx/>
              <a:buFontTx/>
              <a:buNone/>
              <a:defRPr sz="2800"/>
            </a:lvl4pPr>
            <a:lvl5pPr marL="0" indent="0">
              <a:spcBef>
                <a:spcPts val="0"/>
              </a:spcBef>
              <a:buSzTx/>
              <a:buFontTx/>
              <a:buNone/>
              <a:defRPr sz="2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8432800" y="6056313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121663" y="1608836"/>
            <a:ext cx="4974341" cy="5120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b="1"/>
            </a:lvl1pPr>
            <a:lvl2pPr marL="0" indent="0">
              <a:spcBef>
                <a:spcPts val="0"/>
              </a:spcBef>
              <a:buSzTx/>
              <a:buFontTx/>
              <a:buNone/>
              <a:defRPr b="1"/>
            </a:lvl2pPr>
            <a:lvl3pPr marL="0" indent="0">
              <a:spcBef>
                <a:spcPts val="0"/>
              </a:spcBef>
              <a:buSzTx/>
              <a:buFontTx/>
              <a:buNone/>
              <a:defRPr b="1"/>
            </a:lvl3pPr>
            <a:lvl4pPr marL="0" indent="0">
              <a:spcBef>
                <a:spcPts val="0"/>
              </a:spcBef>
              <a:buSzTx/>
              <a:buFontTx/>
              <a:buNone/>
              <a:defRPr b="1"/>
            </a:lvl4pPr>
            <a:lvl5pPr marL="0" indent="0">
              <a:spcBef>
                <a:spcPts val="0"/>
              </a:spcBef>
              <a:buSzTx/>
              <a:buFontTx/>
              <a:buNone/>
              <a:defRPr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03264" y="1608836"/>
            <a:ext cx="4974338" cy="5120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504965"/>
            <a:ext cx="10160000" cy="5667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rotWithShape="0">
            <a:gsLst>
              <a:gs pos="0">
                <a:srgbClr val="FFFFFF">
                  <a:alpha val="54999"/>
                </a:srgbClr>
              </a:gs>
              <a:gs pos="100000">
                <a:srgbClr val="FFFFFF">
                  <a:alpha val="0"/>
                </a:srgbClr>
              </a:gs>
            </a:gsLst>
            <a:lin ang="18540000"/>
            <a:tileRect/>
          </a:gradFill>
          <a:ln w="12700">
            <a:noFill/>
          </a:ln>
        </p:spPr>
        <p:txBody>
          <a:bodyPr lIns="45718" tIns="45718" rIns="45718" bIns="45718" anchor="ctr"/>
          <a:lstStyle/>
          <a:p>
            <a:pPr lvl="0" algn="ctr"/>
            <a:endParaRPr lang="zh-CN" altLang="en-US" dirty="0">
              <a:solidFill>
                <a:srgbClr val="FFFFFF"/>
              </a:solidFill>
              <a:latin typeface="Century Gothic" panose="020B0502020202020204" pitchFamily="124" charset="0"/>
              <a:ea typeface="Century Gothic" panose="020B0502020202020204" pitchFamily="124" charset="0"/>
              <a:sym typeface="Century Gothic" panose="020B0502020202020204" pitchFamily="124" charset="0"/>
            </a:endParaRPr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304800" y="1701800"/>
            <a:ext cx="3352802" cy="2844800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idx="1"/>
          </p:nvPr>
        </p:nvSpPr>
        <p:spPr>
          <a:xfrm>
            <a:off x="4470401" y="482600"/>
            <a:ext cx="6807201" cy="589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4796" y="4648200"/>
            <a:ext cx="3352808" cy="1727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4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/>
          <a:p>
            <a:pPr algn="r"/>
            <a:fld id="{9A0DB2DC-4C9A-4742-B13C-FB6460FD3503}" type="slidenum">
              <a:rPr lang="en-US" altLang="zh-CN" dirty="0">
                <a:latin typeface="Microsoft YaHei" panose="020B0503020204020204" charset="-122"/>
                <a:ea typeface="Microsoft YaHei" panose="020B0503020204020204" charset="-122"/>
                <a:sym typeface="Microsoft YaHei" panose="020B0503020204020204" charset="-122"/>
              </a:rPr>
              <a:t>‹#›</a:t>
            </a:fld>
            <a:endParaRPr lang="en-US" altLang="zh-CN" dirty="0"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>
            <a:spLocks noGrp="1"/>
          </p:cNvSpPr>
          <p:nvPr>
            <p:ph type="title"/>
          </p:nvPr>
        </p:nvSpPr>
        <p:spPr>
          <a:xfrm>
            <a:off x="9855200" y="274639"/>
            <a:ext cx="1422400" cy="589756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6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274639"/>
            <a:ext cx="8534401" cy="58975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/>
          <p:nvPr/>
        </p:nvSpPr>
        <p:spPr>
          <a:xfrm>
            <a:off x="304800" y="0"/>
            <a:ext cx="11582400" cy="6858000"/>
          </a:xfrm>
          <a:prstGeom prst="rect">
            <a:avLst/>
          </a:prstGeom>
          <a:gradFill rotWithShape="0">
            <a:gsLst>
              <a:gs pos="0">
                <a:srgbClr val="FFFFFF">
                  <a:alpha val="54999"/>
                </a:srgbClr>
              </a:gs>
              <a:gs pos="100000">
                <a:srgbClr val="FFFFFF">
                  <a:alpha val="0"/>
                </a:srgbClr>
              </a:gs>
            </a:gsLst>
            <a:lin ang="18540000"/>
            <a:tileRect/>
          </a:gradFill>
          <a:ln w="12700">
            <a:noFill/>
          </a:ln>
        </p:spPr>
        <p:txBody>
          <a:bodyPr lIns="45718" tIns="45718" rIns="45718" bIns="45718" anchor="ctr"/>
          <a:lstStyle/>
          <a:p>
            <a:pPr lvl="0" algn="ctr"/>
            <a:endParaRPr lang="zh-CN" altLang="en-US" dirty="0">
              <a:solidFill>
                <a:srgbClr val="FFFFFF"/>
              </a:solidFill>
              <a:latin typeface="Microsoft YaHei" panose="020B0503020204020204" charset="-122"/>
              <a:ea typeface="Microsoft YaHei" panose="020B0503020204020204" charset="-122"/>
              <a:sym typeface="Microsoft YaHei" panose="020B0503020204020204" charset="-122"/>
            </a:endParaRPr>
          </a:p>
        </p:txBody>
      </p:sp>
      <p:sp>
        <p:nvSpPr>
          <p:cNvPr id="1027" name="标题文本"/>
          <p:cNvSpPr txBox="1">
            <a:spLocks noGrp="1"/>
          </p:cNvSpPr>
          <p:nvPr>
            <p:ph type="title"/>
          </p:nvPr>
        </p:nvSpPr>
        <p:spPr>
          <a:xfrm>
            <a:off x="1117600" y="76200"/>
            <a:ext cx="10160000" cy="1069975"/>
          </a:xfrm>
          <a:prstGeom prst="rect">
            <a:avLst/>
          </a:prstGeom>
          <a:noFill/>
          <a:ln w="12700">
            <a:noFill/>
          </a:ln>
        </p:spPr>
        <p:txBody>
          <a:bodyPr lIns="60947" tIns="60947" rIns="60947" bIns="60947" anchor="b"/>
          <a:lstStyle/>
          <a:p>
            <a:pPr lvl="0"/>
            <a:r>
              <a:rPr lang="zh-CN" altLang="en-US" dirty="0"/>
              <a:t>标题文本</a:t>
            </a:r>
          </a:p>
        </p:txBody>
      </p:sp>
      <p:sp>
        <p:nvSpPr>
          <p:cNvPr id="1028" name="正文级别 1…"/>
          <p:cNvSpPr txBox="1">
            <a:spLocks noGrp="1"/>
          </p:cNvSpPr>
          <p:nvPr>
            <p:ph type="body" idx="1"/>
          </p:nvPr>
        </p:nvSpPr>
        <p:spPr>
          <a:xfrm>
            <a:off x="1117600" y="1404938"/>
            <a:ext cx="10160000" cy="4767262"/>
          </a:xfrm>
          <a:prstGeom prst="rect">
            <a:avLst/>
          </a:prstGeom>
          <a:noFill/>
          <a:ln w="12700">
            <a:noFill/>
          </a:ln>
        </p:spPr>
        <p:txBody>
          <a:bodyPr lIns="60947" tIns="60947" rIns="60947" bIns="60947"/>
          <a:lstStyle/>
          <a:p>
            <a:pPr lvl="0"/>
            <a:r>
              <a:rPr lang="zh-CN" altLang="en-US" dirty="0"/>
              <a:t>正文级别</a:t>
            </a:r>
            <a:r>
              <a:rPr lang="en-US" altLang="zh-CN" dirty="0"/>
              <a:t> 1</a:t>
            </a:r>
          </a:p>
          <a:p>
            <a:pPr lvl="1"/>
            <a:r>
              <a:rPr lang="zh-CN" altLang="en-US" dirty="0"/>
              <a:t>正文级别</a:t>
            </a:r>
            <a:r>
              <a:rPr lang="en-US" altLang="zh-CN" dirty="0"/>
              <a:t> 2</a:t>
            </a:r>
          </a:p>
          <a:p>
            <a:pPr lvl="2"/>
            <a:r>
              <a:rPr lang="zh-CN" altLang="en-US" dirty="0"/>
              <a:t>正文级别</a:t>
            </a:r>
            <a:r>
              <a:rPr lang="en-US" altLang="zh-CN" dirty="0"/>
              <a:t> 3</a:t>
            </a:r>
          </a:p>
          <a:p>
            <a:pPr lvl="3"/>
            <a:r>
              <a:rPr lang="zh-CN" altLang="en-US" dirty="0"/>
              <a:t>正文级别</a:t>
            </a:r>
            <a:r>
              <a:rPr lang="en-US" altLang="zh-CN" dirty="0"/>
              <a:t> 4</a:t>
            </a:r>
          </a:p>
          <a:p>
            <a:pPr lvl="4"/>
            <a:r>
              <a:rPr lang="zh-CN" altLang="en-US" dirty="0"/>
              <a:t>正文级别</a:t>
            </a:r>
            <a:r>
              <a:rPr lang="en-US" altLang="zh-CN" dirty="0"/>
              <a:t>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972800" y="6421438"/>
            <a:ext cx="304800" cy="300038"/>
          </a:xfrm>
          <a:prstGeom prst="rect">
            <a:avLst/>
          </a:prstGeom>
          <a:ln w="12700">
            <a:miter lim="400000"/>
          </a:ln>
        </p:spPr>
        <p:txBody>
          <a:bodyPr wrap="none" lIns="60947" tIns="60947" rIns="60947" bIns="60947" anchor="b">
            <a:spAutoFit/>
          </a:bodyPr>
          <a:lstStyle>
            <a:lvl1pPr algn="r">
              <a:defRPr sz="1200">
                <a:solidFill>
                  <a:srgbClr val="808080"/>
                </a:solidFill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pPr lvl="0"/>
            <a:fld id="{9A0DB2DC-4C9A-4742-B13C-FB6460FD3503}" type="slidenum">
              <a:rPr lang="en-US" altLang="zh-CN" dirty="0">
                <a:sym typeface="Microsoft YaHei" panose="020B0503020204020204" charset="-122"/>
              </a:rPr>
              <a:t>‹#›</a:t>
            </a:fld>
            <a:endParaRPr lang="en-US" altLang="zh-CN" dirty="0">
              <a:sym typeface="Microsoft YaHei" panose="020B0503020204020204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hf sldNum="0" hdr="0" ftr="0" dt="0"/>
  <p:txStyles>
    <p:titleStyle>
      <a:lvl1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1pPr>
      <a:lvl2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2pPr>
      <a:lvl3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3pPr>
      <a:lvl4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4pPr>
      <a:lvl5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5pPr>
      <a:lvl6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6pPr>
      <a:lvl7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7pPr>
      <a:lvl8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8pPr>
      <a:lvl9pPr marL="0" marR="0" indent="0" algn="l" defTabSz="1217295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9pPr>
    </p:titleStyle>
    <p:bodyStyle>
      <a:lvl1pPr marL="304800" marR="0" indent="-3048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•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1pPr>
      <a:lvl2pPr marL="791845" marR="0" indent="-365125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2pPr>
      <a:lvl3pPr marL="1258570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3pPr>
      <a:lvl4pPr marL="168592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4pPr>
      <a:lvl5pPr marL="211137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10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5pPr>
      <a:lvl6pPr marL="253936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6pPr>
      <a:lvl7pPr marL="296608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7pPr>
      <a:lvl8pPr marL="339280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8pPr>
      <a:lvl9pPr marL="3880485" marR="0" indent="-406400" algn="l" defTabSz="1217295" rtl="0" latinLnBrk="0">
        <a:lnSpc>
          <a:spcPct val="95000"/>
        </a:lnSpc>
        <a:spcBef>
          <a:spcPts val="1800"/>
        </a:spcBef>
        <a:spcAft>
          <a:spcPts val="0"/>
        </a:spcAft>
        <a:buClrTx/>
        <a:buSzPct val="90000"/>
        <a:buFont typeface="Arial" panose="020B0604020202020204"/>
        <a:buChar char="–"/>
        <a:defRPr sz="2400" b="0" i="0" u="none" strike="noStrike" cap="none" spc="0" baseline="0">
          <a:ln>
            <a:noFill/>
          </a:ln>
          <a:solidFill>
            <a:srgbClr val="374C81"/>
          </a:solidFill>
          <a:uFillTx/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icrosoft YaHei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3"/>
          <p:cNvSpPr>
            <a:spLocks noGrp="1"/>
          </p:cNvSpPr>
          <p:nvPr>
            <p:ph type="title"/>
          </p:nvPr>
        </p:nvSpPr>
        <p:spPr>
          <a:xfrm>
            <a:off x="3865563" y="1762125"/>
            <a:ext cx="7675562" cy="1438275"/>
          </a:xfrm>
        </p:spPr>
        <p:txBody>
          <a:bodyPr vert="horz" wrap="square" lIns="60947" tIns="60947" rIns="60947" bIns="60947" anchor="ctr"/>
          <a:lstStyle/>
          <a:p>
            <a:pPr algn="ctr"/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因果不虚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 –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粗恶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rPr>
              <a:t>语</a:t>
            </a:r>
            <a:r>
              <a:rPr lang="zh-CN" altLang="en-US" dirty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  <a:t/>
            </a:r>
            <a:br>
              <a:rPr lang="zh-CN" altLang="en-US" dirty="0">
                <a:latin typeface="DengXian" panose="02010600030101010101" charset="-122"/>
                <a:ea typeface="DengXian" panose="02010600030101010101" charset="-122"/>
                <a:cs typeface="DengXian" panose="02010600030101010101" charset="-122"/>
              </a:rPr>
            </a:br>
            <a:endParaRPr lang="zh-CN" altLang="en-US" spc="0" baseline="0" dirty="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  <a:sym typeface="Microsoft YaHei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-apple-system-font"/>
              </a:rPr>
              <a:t>二、检查罪业</a:t>
            </a:r>
            <a:endParaRPr lang="zh-CN" altLang="en-US" sz="2800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1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）对上师、三宝、尊长、父母、平交、卑幼说粗恶语；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2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）出损德之言；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）扬人之恶，揭露别人的过失；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4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）取人外号，给别人取一些外号；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5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）刻意搜求先贤之短，对古代先贤揭露他们的过失；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）辩论生嗔而恶口，指在辩论时跑题，相互指责，破口大骂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（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）指责佛像、佛塔。</a:t>
            </a:r>
          </a:p>
          <a:p>
            <a:pPr marL="0" indent="0">
              <a:buNone/>
            </a:pPr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latin typeface="-apple-system-font"/>
              </a:rPr>
              <a:t>三、诚心发露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回忆自己往昔所造的这些罪业，在上师、金刚萨埵为主的上师三宝面前诚心地发露，检查自己以前有没有造过粗恶语的罪业。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观想金刚萨埵时一边忏悔一边发露，就好像把毒药吐出来一般，以四种对治力来忏悔。</a:t>
            </a:r>
          </a:p>
          <a:p>
            <a:pPr marL="0" indent="0" algn="ctr">
              <a:buNone/>
            </a:pPr>
            <a:r>
              <a:rPr lang="zh-CN" altLang="en-US" b="1" dirty="0">
                <a:solidFill>
                  <a:srgbClr val="000000"/>
                </a:solidFill>
                <a:latin typeface="-apple-system-font"/>
              </a:rPr>
              <a:t>立誓防护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心中清晰的观想并发愿：今后决不说粗恶语，不对上师、三宝、父母、尊长说粗恶语，不对道友、同事、卑幼说粗恶语，下至旁生也不说粗恶语，纵遇命难不舍此誓言，并且发愿对一切有情都说悦耳之语。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666666"/>
                </a:solidFill>
                <a:latin typeface="-apple-system-font"/>
              </a:rPr>
              <a:t>心中清晰的观想，并发愿，今后绝不说斗讼语、竞诤语、无关语、嬉笑、游乐、爱欲等语，也不说世间玩、沉、盗贼等论，不阅读、也不念诵能引发贪嗔的外道论典，纵遇命难，也不舍誓言，并发愿以正念摄持，说具有意义的语言。</a:t>
            </a:r>
          </a:p>
          <a:p>
            <a:pPr marL="0" indent="0">
              <a:buNone/>
            </a:pPr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kern="1200" dirty="0">
                <a:solidFill>
                  <a:prstClr val="black"/>
                </a:solidFill>
              </a:rPr>
              <a:t>应该如何理解</a:t>
            </a:r>
            <a:r>
              <a:rPr lang="zh-CN" altLang="zh-CN" kern="1200" dirty="0">
                <a:solidFill>
                  <a:prstClr val="black"/>
                </a:solidFill>
              </a:rPr>
              <a:t>《大宝积经》云：“不求他过失，亦不举人罪，离麤（通“粗”）语悭吝，是人当解脱。”若能不指责他人的过失，也不举发别人的罪过，远离粗语和悭吝，这种人就会得到解脱。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索达吉堪布说的：</a:t>
            </a:r>
            <a:r>
              <a:rPr lang="zh-CN" altLang="zh-CN" sz="2000" dirty="0">
                <a:solidFill>
                  <a:schemeClr val="tx1"/>
                </a:solidFill>
              </a:rPr>
              <a:t>只要相续中有慈悲心、利他心，所发出的声音肯定对众生直接或间接有利。即使你用粗语在呵斥他人，实际上也能利益不少人，把他相续中的恶劣种子烧尽无余，再也不容易复发以前的恶习。因此，无论我们说什么话，内在的悲心非常重要。</a:t>
            </a:r>
            <a:r>
              <a:rPr lang="zh-CN" altLang="en-US" sz="2000" dirty="0">
                <a:solidFill>
                  <a:schemeClr val="tx1"/>
                </a:solidFill>
              </a:rPr>
              <a:t>这与大宝积经上的教言矛盾吗？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分享忏悔自己的恶语罪业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百业经的很多故事，犯了恶业后，马上忏悔， 仍然有几百世的恶报，那么，如何能让恶业在这一世忏悔清净？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</a:rPr>
              <a:t>我们听说过诅咒灵验的故事，按照因故不虚的道理，诅咒应该回报到诅咒人自己身上，那为什么会灵验呢？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绮语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除</a:t>
            </a:r>
            <a:r>
              <a:rPr lang="zh-CN" altLang="zh-CN" dirty="0">
                <a:sym typeface="+mn-ea"/>
              </a:rPr>
              <a:t>了语四业中的妄语、离间语、粗语之外，凡是在贪嗔痴慢的基础上所讲的，如讲一些战争故事、</a:t>
            </a:r>
            <a:r>
              <a:rPr lang="zh-CN" altLang="zh-CN" dirty="0" smtClean="0">
                <a:sym typeface="+mn-ea"/>
              </a:rPr>
              <a:t>很多感情</a:t>
            </a:r>
            <a:r>
              <a:rPr lang="zh-CN" altLang="zh-CN" dirty="0">
                <a:sym typeface="+mn-ea"/>
              </a:rPr>
              <a:t>上的经历等，都是绮语。</a:t>
            </a:r>
            <a:r>
              <a:rPr lang="zh-CN" altLang="zh-CN" dirty="0" smtClean="0">
                <a:sym typeface="+mn-ea"/>
              </a:rPr>
              <a:t>因为其基础非贪即嗔</a:t>
            </a:r>
            <a:r>
              <a:rPr lang="zh-CN" altLang="zh-CN" dirty="0">
                <a:sym typeface="+mn-ea"/>
              </a:rPr>
              <a:t>，所言毫无意义，故叫绮语</a:t>
            </a:r>
            <a:r>
              <a:rPr lang="zh-CN" altLang="zh-CN" dirty="0" smtClean="0">
                <a:sym typeface="+mn-ea"/>
              </a:rPr>
              <a:t>。 </a:t>
            </a:r>
          </a:p>
          <a:p>
            <a:r>
              <a:rPr lang="zh-CN" altLang="zh-CN" kern="1200" dirty="0" smtClean="0">
                <a:solidFill>
                  <a:schemeClr val="tx1"/>
                </a:solidFill>
                <a:sym typeface="+mn-ea"/>
              </a:rPr>
              <a:t>从狭义来讲吃喝玩乐等与佛法和解脱无关</a:t>
            </a:r>
            <a:r>
              <a:rPr lang="zh-CN" altLang="zh-CN" kern="1200" dirty="0">
                <a:solidFill>
                  <a:schemeClr val="tx1"/>
                </a:solidFill>
                <a:sym typeface="+mn-ea"/>
              </a:rPr>
              <a:t>的语言属于绮语； </a:t>
            </a:r>
            <a:endParaRPr lang="zh-CN" altLang="zh-CN" kern="1200" dirty="0">
              <a:solidFill>
                <a:schemeClr val="tx1"/>
              </a:solidFill>
            </a:endParaRPr>
          </a:p>
          <a:p>
            <a:r>
              <a:rPr lang="zh-CN" altLang="zh-CN" kern="1200" dirty="0" smtClean="0">
                <a:solidFill>
                  <a:schemeClr val="tx1"/>
                </a:solidFill>
                <a:sym typeface="+mn-ea"/>
              </a:rPr>
              <a:t>从广义来讲不仅如</a:t>
            </a:r>
            <a:r>
              <a:rPr lang="zh-CN" altLang="zh-CN" kern="1200" dirty="0">
                <a:solidFill>
                  <a:schemeClr val="tx1"/>
                </a:solidFill>
                <a:sym typeface="+mn-ea"/>
              </a:rPr>
              <a:t>此，连妄语、离间语、恶语也都包括在绮语中。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kern="1200" dirty="0">
                <a:solidFill>
                  <a:schemeClr val="tx1"/>
                </a:solidFill>
                <a:sym typeface="+mn-ea"/>
              </a:rPr>
              <a:t>佛陀曾说：“详察细审而言说，未经观察切莫说。”因此，如果要开口说话，必须事先详细观察、深思熟虑，否则，未经观察就随口乱说很可能造成前言不搭后语的绮语。</a:t>
            </a:r>
            <a:endParaRPr 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709" y="76200"/>
            <a:ext cx="15343791" cy="1069975"/>
          </a:xfrm>
        </p:spPr>
        <p:txBody>
          <a:bodyPr/>
          <a:lstStyle/>
          <a:p>
            <a:r>
              <a:rPr lang="zh-CN" altLang="en-US" sz="4000" kern="1200" dirty="0" smtClean="0">
                <a:solidFill>
                  <a:schemeClr val="tx1"/>
                </a:solidFill>
                <a:sym typeface="+mn-ea"/>
              </a:rPr>
              <a:t>参考</a:t>
            </a:r>
            <a:r>
              <a:rPr lang="zh-CN" altLang="zh-CN" sz="4000" kern="1200" dirty="0" smtClean="0">
                <a:solidFill>
                  <a:schemeClr val="tx1"/>
                </a:solidFill>
              </a:rPr>
              <a:t>索达吉堪</a:t>
            </a:r>
            <a:r>
              <a:rPr lang="zh-CN" altLang="zh-CN" sz="4000" kern="1200" dirty="0">
                <a:solidFill>
                  <a:schemeClr val="tx1"/>
                </a:solidFill>
              </a:rPr>
              <a:t>布</a:t>
            </a:r>
            <a:r>
              <a:rPr lang="zh-CN" altLang="zh-CN" sz="4000" kern="1200" dirty="0" smtClean="0">
                <a:solidFill>
                  <a:schemeClr val="tx1"/>
                </a:solidFill>
              </a:rPr>
              <a:t>：</a:t>
            </a:r>
            <a:r>
              <a:rPr lang="zh-CN" altLang="en-US" sz="4000" kern="1200" dirty="0" smtClean="0">
                <a:solidFill>
                  <a:schemeClr val="tx1"/>
                </a:solidFill>
              </a:rPr>
              <a:t>什么是绮语？</a:t>
            </a:r>
            <a:endParaRPr lang="zh-CN" altLang="en-US" sz="40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1235710"/>
            <a:ext cx="11460247" cy="5645785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kern="1200" dirty="0">
                <a:solidFill>
                  <a:schemeClr val="tx1"/>
                </a:solidFill>
              </a:rPr>
              <a:t>有些人认为说话啰唆就是绮语，其实这种理解是片面的，绮语的范围非常广，在很多经论中对此都有宣说。 </a:t>
            </a:r>
          </a:p>
          <a:p>
            <a:pPr marL="0" indent="0">
              <a:buNone/>
            </a:pPr>
            <a:r>
              <a:rPr lang="zh-CN" altLang="zh-CN" sz="2000" kern="1200" dirty="0" smtClean="0">
                <a:solidFill>
                  <a:schemeClr val="tx1"/>
                </a:solidFill>
              </a:rPr>
              <a:t>《</a:t>
            </a:r>
            <a:r>
              <a:rPr lang="zh-CN" altLang="zh-CN" sz="2000" kern="1200" dirty="0">
                <a:solidFill>
                  <a:schemeClr val="tx1"/>
                </a:solidFill>
              </a:rPr>
              <a:t>瑜伽师地论》中提到，绮语有非时语、非实语、非义语、非法语、非静语等。 </a:t>
            </a:r>
            <a:endParaRPr lang="en-US" altLang="zh-CN" sz="2000" kern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000" kern="1200" dirty="0" smtClean="0">
                <a:solidFill>
                  <a:schemeClr val="tx1"/>
                </a:solidFill>
              </a:rPr>
              <a:t>《</a:t>
            </a:r>
            <a:r>
              <a:rPr lang="zh-CN" altLang="zh-CN" sz="2000" kern="1200" dirty="0">
                <a:solidFill>
                  <a:schemeClr val="tx1"/>
                </a:solidFill>
              </a:rPr>
              <a:t>弥勒菩萨所问经论》中提到了七种绮语</a:t>
            </a:r>
            <a:r>
              <a:rPr lang="zh-CN" altLang="zh-CN" sz="2000" kern="1200" dirty="0" smtClean="0">
                <a:solidFill>
                  <a:schemeClr val="tx1"/>
                </a:solidFill>
              </a:rPr>
              <a:t>。</a:t>
            </a:r>
            <a:endParaRPr lang="en-US" altLang="zh-CN" sz="2000" kern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1800" kern="1200" dirty="0" smtClean="0">
                <a:solidFill>
                  <a:schemeClr val="tx1"/>
                </a:solidFill>
              </a:rPr>
              <a:t>一、</a:t>
            </a:r>
            <a:r>
              <a:rPr lang="zh-CN" altLang="zh-CN" sz="1800" kern="1200" dirty="0">
                <a:solidFill>
                  <a:schemeClr val="tx1"/>
                </a:solidFill>
              </a:rPr>
              <a:t>依不善意语，以烦恼心说的语言。 </a:t>
            </a:r>
          </a:p>
          <a:p>
            <a:pPr marL="0" indent="0">
              <a:buNone/>
            </a:pPr>
            <a:r>
              <a:rPr lang="zh-CN" altLang="zh-CN" sz="1800" kern="1200" dirty="0">
                <a:solidFill>
                  <a:schemeClr val="tx1"/>
                </a:solidFill>
              </a:rPr>
              <a:t>二、无义语，没有意义或无关紧要的语言。</a:t>
            </a:r>
          </a:p>
          <a:p>
            <a:pPr marL="0" indent="0">
              <a:buNone/>
            </a:pPr>
            <a:r>
              <a:rPr lang="zh-CN" altLang="zh-CN" sz="1800" kern="1200" dirty="0">
                <a:solidFill>
                  <a:schemeClr val="tx1"/>
                </a:solidFill>
              </a:rPr>
              <a:t>三、非时语，语言虽然有意义，但说的时间不恰当。前一段时间我们开会，本来应该轮流发言，可是有个人一直不停地说，结果别人都没办法发言。这样非时说话不是很好，人应该把握好说话的时间和分寸。 </a:t>
            </a:r>
            <a:endParaRPr lang="en-US" altLang="zh-CN" sz="1800" kern="1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1800" kern="1200" dirty="0" smtClean="0">
                <a:solidFill>
                  <a:schemeClr val="tx1"/>
                </a:solidFill>
              </a:rPr>
              <a:t>四</a:t>
            </a:r>
            <a:r>
              <a:rPr lang="zh-CN" altLang="zh-CN" sz="1800" kern="1200" dirty="0">
                <a:solidFill>
                  <a:schemeClr val="tx1"/>
                </a:solidFill>
              </a:rPr>
              <a:t>、恶法相应语，一切与不善法——唱歌、跳舞、战争等——相应的语言。 </a:t>
            </a:r>
          </a:p>
          <a:p>
            <a:pPr marL="0" indent="0">
              <a:buNone/>
            </a:pPr>
            <a:r>
              <a:rPr lang="zh-CN" altLang="zh-CN" sz="1800" kern="1200" dirty="0">
                <a:solidFill>
                  <a:schemeClr val="tx1"/>
                </a:solidFill>
              </a:rPr>
              <a:t>五、作语。 </a:t>
            </a:r>
          </a:p>
          <a:p>
            <a:pPr marL="0" indent="0">
              <a:buNone/>
            </a:pPr>
            <a:r>
              <a:rPr lang="zh-CN" altLang="zh-CN" sz="1800" kern="1200" dirty="0">
                <a:solidFill>
                  <a:schemeClr val="tx1"/>
                </a:solidFill>
              </a:rPr>
              <a:t>六、不作语。</a:t>
            </a:r>
          </a:p>
          <a:p>
            <a:pPr marL="0" indent="0">
              <a:buNone/>
            </a:pPr>
            <a:r>
              <a:rPr lang="zh-CN" altLang="zh-CN" sz="1800" kern="1200" dirty="0">
                <a:solidFill>
                  <a:schemeClr val="tx1"/>
                </a:solidFill>
              </a:rPr>
              <a:t>七、无作语</a:t>
            </a:r>
            <a:r>
              <a:rPr lang="zh-CN" altLang="zh-CN" sz="1800" kern="120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kern="1200" dirty="0">
                <a:solidFill>
                  <a:schemeClr val="tx1"/>
                </a:solidFill>
              </a:rPr>
              <a:t> </a:t>
            </a:r>
            <a:endParaRPr lang="zh-CN" altLang="zh-CN" sz="2000" kern="1200" dirty="0">
              <a:solidFill>
                <a:schemeClr val="tx1"/>
              </a:solidFill>
            </a:endParaRPr>
          </a:p>
          <a:p>
            <a:endParaRPr lang="zh-CN" altLang="zh-CN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200" dirty="0" smtClean="0">
                <a:solidFill>
                  <a:schemeClr val="tx1"/>
                </a:solidFill>
                <a:sym typeface="+mn-ea"/>
              </a:rPr>
              <a:t>《菩提</a:t>
            </a:r>
            <a:r>
              <a:rPr lang="zh-CN" altLang="zh-CN" kern="1200" dirty="0">
                <a:solidFill>
                  <a:schemeClr val="tx1"/>
                </a:solidFill>
                <a:sym typeface="+mn-ea"/>
              </a:rPr>
              <a:t>道次第广论》中也提到七种绮语：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一、辩论过失、斗讼、竞争；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二、于外道论典或咒语爱乐、受持、读诵；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三、被苦恼所逼之语言，如伤叹等；像祥林嫂一样，说自己过去多么多么苦，受了伤害的言语，没有任何意义。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四、嬉笑、游乐、爱欲之语等；说相声就是最典型的绮语，因为相声里面是无话不说，就是要逗别人乐，以此为业，这样的话博得名和利。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五、</a:t>
            </a:r>
            <a:r>
              <a:rPr lang="zh-CN" altLang="zh-CN" sz="2000" kern="1200" dirty="0">
                <a:solidFill>
                  <a:schemeClr val="tx1"/>
                </a:solidFill>
                <a:sym typeface="+mn-ea"/>
              </a:rPr>
              <a:t>处众杂语；</a:t>
            </a:r>
            <a:r>
              <a:rPr lang="en-US" sz="2000"/>
              <a:t>乐于在大众中宣说王论、臣论、国论、盗贼论等；谈论国家大事、新闻。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六、说醉语及癫狂语；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/>
              <a:t>七、说邪命语。就是给人家算命，为了赚钱，或者为了博取名声。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业道圆满的绮语需要具足四个条件：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/>
              <a:t>一，对境</a:t>
            </a:r>
            <a:r>
              <a:rPr lang="zh-CN" altLang="en-US" sz="2000"/>
              <a:t>：</a:t>
            </a:r>
            <a:r>
              <a:rPr lang="en-US" sz="2000"/>
              <a:t>没有意义的所有事物。比如：明星八卦、吃喝玩乐等话题都属于绮语的对境范围。</a:t>
            </a:r>
          </a:p>
          <a:p>
            <a:pPr marL="0" indent="0">
              <a:buNone/>
            </a:pPr>
            <a:r>
              <a:rPr lang="en-US" sz="2000"/>
              <a:t>二，</a:t>
            </a:r>
            <a:r>
              <a:rPr lang="zh-CN" altLang="en-US" sz="2000"/>
              <a:t>动机，</a:t>
            </a:r>
            <a:r>
              <a:rPr lang="en-US" sz="2000"/>
              <a:t>思想</a:t>
            </a:r>
            <a:r>
              <a:rPr lang="zh-CN" altLang="en-US" sz="2000"/>
              <a:t>：</a:t>
            </a:r>
          </a:p>
          <a:p>
            <a:pPr marL="0" indent="0">
              <a:buNone/>
            </a:pPr>
            <a:r>
              <a:rPr lang="en-US" sz="2000"/>
              <a:t>（1）想：绮语的想与之前的粗恶语等不同，是指只要清楚自己所要说的话，就已经属于想圆满了。</a:t>
            </a:r>
          </a:p>
          <a:p>
            <a:pPr marL="0" indent="0">
              <a:buNone/>
            </a:pPr>
            <a:r>
              <a:rPr lang="en-US" sz="2000"/>
              <a:t>（2）动机：无论有没有伤害或阻碍他人的想法，只要因贪嗔痴当中的任何原因，而生起想要讲无意义话语的想法，就属于动机圆满了。</a:t>
            </a:r>
          </a:p>
          <a:p>
            <a:pPr marL="0" indent="0">
              <a:buNone/>
            </a:pPr>
            <a:r>
              <a:rPr lang="en-US" sz="2000"/>
              <a:t>三，行为</a:t>
            </a:r>
            <a:r>
              <a:rPr lang="zh-CN" altLang="en-US" sz="2000"/>
              <a:t>：</a:t>
            </a:r>
            <a:r>
              <a:rPr lang="en-US" sz="2000"/>
              <a:t>无论有没有听者，比如：独自一人时唱歌。听者有没有听清楚，比如：对方专心念咒时，你讲一些无意义的话等都属于行为圆满。</a:t>
            </a:r>
          </a:p>
          <a:p>
            <a:pPr marL="0" indent="0">
              <a:buNone/>
            </a:pPr>
            <a:r>
              <a:rPr lang="en-US" sz="2000"/>
              <a:t>四，结果</a:t>
            </a:r>
            <a:r>
              <a:rPr lang="zh-CN" altLang="en-US" sz="2000"/>
              <a:t>：</a:t>
            </a:r>
            <a:r>
              <a:rPr lang="en-US" sz="2000"/>
              <a:t>因为绮语不同于粗恶语等，不需要一定要有听者，所以当说完绮语的同时就是结果圆满。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200" dirty="0">
                <a:solidFill>
                  <a:schemeClr val="tx1"/>
                </a:solidFill>
                <a:sym typeface="+mn-ea"/>
              </a:rPr>
              <a:t>绮语的过患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kern="1200" dirty="0">
                <a:solidFill>
                  <a:schemeClr val="tx1"/>
                </a:solidFill>
                <a:sym typeface="+mn-ea"/>
              </a:rPr>
              <a:t>异熟果：</a:t>
            </a:r>
            <a:r>
              <a:rPr lang="en-US"/>
              <a:t>因嗔恨心而说下地狱；因贪心而说转生饿鬼；因愚痴而说投生傍生。好不容易从恶趣里出来了，投生为人了，还要感受绮语的三种果报——等流果、增上果、士用果。</a:t>
            </a:r>
          </a:p>
          <a:p>
            <a:pPr>
              <a:lnSpc>
                <a:spcPct val="150000"/>
              </a:lnSpc>
            </a:pPr>
            <a:r>
              <a:rPr lang="en-US"/>
              <a:t>同行等流果</a:t>
            </a:r>
            <a:r>
              <a:rPr lang="zh-CN" altLang="en-US"/>
              <a:t>：</a:t>
            </a:r>
            <a:r>
              <a:rPr lang="en-US"/>
              <a:t>今生也有这样的习气，喜欢说闲话。感受等流果</a:t>
            </a:r>
            <a:r>
              <a:rPr lang="zh-CN" altLang="en-US"/>
              <a:t>：</a:t>
            </a:r>
            <a:r>
              <a:rPr lang="en-US"/>
              <a:t>口才不好，说话没有分量，说什么别人都不爱听。</a:t>
            </a:r>
          </a:p>
          <a:p>
            <a:pPr>
              <a:lnSpc>
                <a:spcPct val="150000"/>
              </a:lnSpc>
            </a:pPr>
            <a:r>
              <a:rPr lang="en-US"/>
              <a:t>增上果</a:t>
            </a:r>
            <a:r>
              <a:rPr lang="zh-CN" altLang="en-US"/>
              <a:t>：</a:t>
            </a:r>
            <a:r>
              <a:rPr lang="en-US"/>
              <a:t>转生在树不生果、季节颠倒、气候不稳定的地方。</a:t>
            </a:r>
          </a:p>
          <a:p>
            <a:pPr>
              <a:lnSpc>
                <a:spcPct val="150000"/>
              </a:lnSpc>
            </a:pPr>
            <a:r>
              <a:rPr lang="en-US"/>
              <a:t>士用果</a:t>
            </a:r>
            <a:r>
              <a:rPr lang="zh-CN" altLang="en-US"/>
              <a:t>：</a:t>
            </a:r>
            <a:r>
              <a:rPr lang="en-US"/>
              <a:t>生生世世积累恶业，增长果报。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公案分享</a:t>
            </a:r>
            <a:r>
              <a:rPr lang="en-US" altLang="zh-CN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《缁 门崇行录》里有一个公案：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       宋朝光孝安禅师，住在清泰寺，有一天，他在定中见到两个僧人靠着栏杆交谈，最初有天神拥护，倾听他们的谈论，很久以后，天神就离开了。不久有恶鬼唾骂他们，扫除他们的脚印。安祥师出定之后，就去询问，发现他们最初是讨论佛法，然后讲一些家常之事，末后谈到财物供养的事。安禅师了解事实真相之后，终身没有说世俗的话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　　所以，爱说绮语，护法神会远离，恶鬼也会轻视他。护法神护的是正法，如果说的都是染污法，是造黑业，他也没有必要护黑法。修行人要自尊自律，这样才能成为别人尊重的对境。安禅师看到绮语的恶相之后，知道出家人说绮语，天厌鬼怒，终身断除，所以他在佛法上有大成就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公案分享2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《寿康宝鉴》记载有一位张某，很有文才，喜爱编小说，印刷出售，他认为笔下云烟，不会损伤阴德。一天夜里，梦到父亲呵斥他说：“你的著作让读者心神荡漾，因而败坏别人的行为。冥府对这些罪案，惩罚最严厉，你本来前程远大，寿命绵长，可是以这个口业你的福寿都折光了。可惜祖先几代培植的福业，在你手上毁于一旦，你还认为不伤阴德吗？”张某惊醒，心里很后悔，不久全家都被淹死。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4855" y="457200"/>
            <a:ext cx="11437075" cy="64242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什么是粗语：也叫恶语。</a:t>
            </a:r>
            <a:endParaRPr lang="en-US" altLang="zh-CN" sz="3600" dirty="0"/>
          </a:p>
          <a:p>
            <a:pPr marL="0" indent="0">
              <a:buNone/>
            </a:pP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zh-CN" dirty="0"/>
              <a:t>对于相貌丑陋的人公开宣扬他们的缺点。例如，对那些有生理缺陷的盲人、聋人等，当面称呼瞎子、聋子。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凡是指责对方的过失或者口出不逊的语言都属于恶语。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尽管不是粗恶语，但是通过温和的方式使对方心不愉快，这种语言也包括在粗恶语当中。特别是在上师、善知识、高僧大德们面前说乱七八糟的刺耳话罪过更大。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公案分享</a:t>
            </a:r>
            <a:r>
              <a:rPr lang="en-US" altLang="zh-CN">
                <a:sym typeface="+mn-ea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146175"/>
            <a:ext cx="10160000" cy="50260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《寿康宝鉴》附录中有一则公案讲：</a:t>
            </a:r>
          </a:p>
          <a:p>
            <a:pPr marL="0" indent="0">
              <a:buNone/>
            </a:pPr>
            <a:r>
              <a:rPr lang="en-US"/>
              <a:t>　　</a:t>
            </a:r>
            <a:r>
              <a:rPr lang="en-US" sz="1800"/>
              <a:t>渤海有位全如玉，虽然贫穷，可是对行善很勤勉努力，见人作好事，就夸奖鼓舞，始终不厌倦。他曾经尽力抄写善书，普遍教化世人。</a:t>
            </a:r>
          </a:p>
          <a:p>
            <a:pPr marL="0" indent="0">
              <a:buNone/>
            </a:pPr>
            <a:r>
              <a:rPr lang="en-US" sz="1800"/>
              <a:t>　　有一天他渡海时，船被飓风吹到一座山边，全如玉登上山顶，遥望海天一色，十分畅快，忽然有一位道人从树林中走出，对全说：“世间人崇尚虚假，而上帝喜欢人心真诚，你生平劝人做善事，修善书，都是真心，不求人知，功德很大。”</a:t>
            </a:r>
          </a:p>
          <a:p>
            <a:pPr marL="0" indent="0">
              <a:buNone/>
            </a:pPr>
            <a:r>
              <a:rPr lang="en-US" sz="1800"/>
              <a:t>　　全如玉谦虚地说：“不敢当。”</a:t>
            </a:r>
          </a:p>
          <a:p>
            <a:pPr marL="0" indent="0">
              <a:buNone/>
            </a:pPr>
            <a:r>
              <a:rPr lang="en-US" sz="1800"/>
              <a:t>　　道人又说：“读书的儒生具有聪明，却不用来为圣贤阐发清净的义理，反而编造淫词艳曲，流害天下万世，这种人堕入地狱，受无量痛苦，永无出期。你去看看，知道他的罪过，也就会知道你的功德。</a:t>
            </a:r>
          </a:p>
          <a:p>
            <a:pPr marL="0" indent="0">
              <a:buNone/>
            </a:pPr>
            <a:r>
              <a:rPr lang="en-US" sz="1800">
                <a:sym typeface="+mn-ea"/>
              </a:rPr>
              <a:t>        这样道人拉着全如玉的手，行于云雾之中，不久遥见一所城池，题名为丰都，守门人长得奇形怪状，见道人都伏地叩头。又来到一所大衙门，侍卫林立，见到道人也是震慑拜伏，这个殿堂题名为森罗殿。有一位衣冠整齐的阎王出来迎接，对道人以礼相待，极为尊敬。</a:t>
            </a:r>
            <a:endParaRPr lang="en-US" sz="18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公案分享</a:t>
            </a:r>
            <a:r>
              <a:rPr lang="en-US" altLang="zh-CN">
                <a:sym typeface="+mn-ea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389698"/>
            <a:ext cx="10160000" cy="47672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ym typeface="+mn-ea"/>
              </a:rPr>
              <a:t>　　</a:t>
            </a:r>
            <a:r>
              <a:rPr lang="en-US" sz="1800">
                <a:sym typeface="+mn-ea"/>
              </a:rPr>
              <a:t>道人说：“淫词艳曲，最能损害人心。阴间受惩罚，阳间人却不知道，依旧继续造业，让人带他去看个明白，回去转告世人，世人若能回心向道，也是大慈悲。”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ym typeface="+mn-ea"/>
              </a:rPr>
              <a:t>　　就有两个差役把全如玉带到一个地方，见有好几个人，或者受刀砍，或者受犁耕，或者受碓舂，或者受油锅，每次受罪完毕，很快又恢复原形。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ym typeface="+mn-ea"/>
              </a:rPr>
              <a:t>　　全如玉问：“这些是什么人？”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ym typeface="+mn-ea"/>
              </a:rPr>
              <a:t>       鬼卒说：“这是著作淫秽小说书籍的人。”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ym typeface="+mn-ea"/>
              </a:rPr>
              <a:t>　　全如玉又问：“罪业有尽期吗？”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ym typeface="+mn-ea"/>
              </a:rPr>
              <a:t>　　鬼卒说：“万劫沉沦，想入蛆虫道也不可能，哪里有尽期。”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ym typeface="+mn-ea"/>
              </a:rPr>
              <a:t>　　全如玉心里恐惧起来，想回去。差役把他带回森罗殿，道人和全如玉向阎王告辞，道人仍然拉着全如玉的手回到原来的山头，当时正遇顺风，全如玉告别道人，挂帆乘船归来，逢人便讲自己的见闻，劝人行善。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　　</a:t>
            </a:r>
            <a:endParaRPr lang="en-US" sz="20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检查罪业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146810"/>
            <a:ext cx="10583545" cy="54032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/>
              <a:t>宣说斗讼竞诤语；</a:t>
            </a:r>
          </a:p>
          <a:p>
            <a:pPr>
              <a:lnSpc>
                <a:spcPct val="100000"/>
              </a:lnSpc>
            </a:pPr>
            <a:r>
              <a:rPr lang="en-US" sz="2000"/>
              <a:t>乐说无关语，跟佛法、法义无关的闲言杂语；</a:t>
            </a:r>
          </a:p>
          <a:p>
            <a:pPr>
              <a:lnSpc>
                <a:spcPct val="100000"/>
              </a:lnSpc>
            </a:pPr>
            <a:r>
              <a:rPr lang="en-US" sz="2000"/>
              <a:t>对外道的论典、咒语以爱乐心受持讽诵；</a:t>
            </a:r>
          </a:p>
          <a:p>
            <a:pPr>
              <a:lnSpc>
                <a:spcPct val="100000"/>
              </a:lnSpc>
            </a:pPr>
            <a:r>
              <a:rPr lang="en-US" sz="2000"/>
              <a:t>在大众场合喜欢谈玩论、沉论、盗贼论、或者军事、政治、经济、爱情等，都是绮语；</a:t>
            </a:r>
          </a:p>
          <a:p>
            <a:pPr>
              <a:lnSpc>
                <a:spcPct val="100000"/>
              </a:lnSpc>
            </a:pPr>
            <a:r>
              <a:rPr lang="en-US" sz="2000"/>
              <a:t>喜欢说嬉笑、游乐、爱欲等语言，比如淫秽、产生贪心等靡靡之音；或者说醉语、癫狂语，例如一个人喝酒喝醉了，像一个精神不正常的人，说醉语、癫狂语；</a:t>
            </a:r>
          </a:p>
          <a:p>
            <a:pPr>
              <a:lnSpc>
                <a:spcPct val="100000"/>
              </a:lnSpc>
            </a:pPr>
            <a:r>
              <a:rPr lang="en-US" sz="2000"/>
              <a:t>还有说一些邪命语，为获得名闻利养，诈现威仪而说的邪命之语；</a:t>
            </a:r>
          </a:p>
          <a:p>
            <a:pPr>
              <a:lnSpc>
                <a:spcPct val="100000"/>
              </a:lnSpc>
            </a:pPr>
            <a:r>
              <a:rPr lang="en-US" sz="2000"/>
              <a:t>念诵经咒时，夹杂世间语言，如开法会诵经念咒时闲谈，甚至上课的时候讲闲话</a:t>
            </a:r>
            <a:r>
              <a:rPr lang="zh-CN" altLang="en-US" sz="2000"/>
              <a:t>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zh-CN" sz="2000" kern="1200" dirty="0">
                <a:solidFill>
                  <a:schemeClr val="tx1"/>
                </a:solidFill>
                <a:sym typeface="+mn-ea"/>
              </a:rPr>
              <a:t>           莲师说，“杂有绮语诵一月，不如禁语诵一日”，说明用绮语诵经咒效果不好，且毁坏别人的资粮。</a:t>
            </a:r>
          </a:p>
          <a:p>
            <a:pPr>
              <a:lnSpc>
                <a:spcPct val="100000"/>
              </a:lnSpc>
              <a:buNone/>
            </a:pPr>
            <a:r>
              <a:rPr lang="en-US" sz="2000"/>
              <a:t>以上罪业教他作、见作随喜，这也是同等罪业。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诚心发露忏悔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检查自己</a:t>
            </a:r>
            <a:r>
              <a:rPr lang="en-US"/>
              <a:t>绮语的罪业。观想金刚萨埵时一边忏悔一边发露，就好像把毒药吐出来一般，以四种对治力来忏悔。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心中清晰的观想，并发愿，今后绝不说斗讼语、竞诤语、无关语、嬉笑、游乐、爱欲等语，也不说世间玩、沉、盗贼等论，不阅读、也不念诵能引发贪嗔的外道论典，纵遇命难，也不舍誓言，并发愿以正念摄持，说具有意义的语言。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801370"/>
          </a:xfrm>
        </p:spPr>
        <p:txBody>
          <a:bodyPr/>
          <a:lstStyle/>
          <a:p>
            <a:pPr algn="ctr"/>
            <a:r>
              <a:rPr lang="zh-CN" altLang="en-US" sz="3200" dirty="0">
                <a:sym typeface="+mn-ea"/>
              </a:rPr>
              <a:t>思考讨论题：</a:t>
            </a:r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128395"/>
            <a:ext cx="10160000" cy="54063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kern="120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zh-CN" sz="2000" kern="1200">
                <a:solidFill>
                  <a:schemeClr val="tx1"/>
                </a:solidFill>
                <a:sym typeface="+mn-ea"/>
              </a:rPr>
              <a:t>、绮语包括哪些方面？</a:t>
            </a:r>
            <a:endParaRPr lang="zh-CN" altLang="zh-CN" sz="2000" kern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kern="1200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zh-CN" sz="2000" kern="1200" dirty="0">
                <a:solidFill>
                  <a:schemeClr val="tx1"/>
                </a:solidFill>
                <a:sym typeface="+mn-ea"/>
              </a:rPr>
              <a:t>为什么说现在社会上处处都是绮语？请举例说明。</a:t>
            </a:r>
            <a:endParaRPr lang="zh-CN" altLang="en-US" sz="2000" kern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000" kern="12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kern="12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zh-CN" sz="2000" kern="1200" dirty="0">
                <a:solidFill>
                  <a:schemeClr val="tx1"/>
                </a:solidFill>
                <a:sym typeface="+mn-ea"/>
              </a:rPr>
              <a:t>在诵经念咒等时，什么样的语言属于绮语？它有什么过失？你平时是怎么做的？</a:t>
            </a:r>
          </a:p>
          <a:p>
            <a:pPr marL="0" indent="0">
              <a:buNone/>
            </a:pPr>
            <a:r>
              <a:rPr lang="en-US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、</a:t>
            </a:r>
            <a:r>
              <a:rPr lang="en-US" sz="2000">
                <a:sym typeface="+mn-ea"/>
              </a:rPr>
              <a:t>因贪念一个地方的美食，和正在闻思的同学绘声绘色的讲那个地方的美食有多美味。</a:t>
            </a:r>
            <a:r>
              <a:rPr lang="zh-CN" altLang="en-US" sz="2000">
                <a:sym typeface="+mn-ea"/>
              </a:rPr>
              <a:t>这个圆满绮语的不善业吗？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5</a:t>
            </a:r>
            <a:r>
              <a:rPr lang="zh-CN" altLang="en-US" sz="2000"/>
              <a:t>、客套话或赞美别人的话是不是绮语？</a:t>
            </a:r>
          </a:p>
          <a:p>
            <a:pPr marL="0" indent="0">
              <a:buNone/>
            </a:pPr>
            <a:r>
              <a:rPr lang="en-US" altLang="zh-CN" sz="2000"/>
              <a:t>6</a:t>
            </a:r>
            <a:r>
              <a:rPr lang="zh-CN" altLang="en-US" sz="2000"/>
              <a:t>、绮语和二舌、妄语及恶口的区别？</a:t>
            </a:r>
          </a:p>
          <a:p>
            <a:pPr marL="0" indent="0">
              <a:buNone/>
            </a:pPr>
            <a:r>
              <a:rPr lang="en-US" altLang="zh-CN" sz="2000"/>
              <a:t>7</a:t>
            </a:r>
            <a:r>
              <a:rPr lang="zh-CN" altLang="en-US" sz="2000"/>
              <a:t>、家里老人总是喜欢对子女讲述以往的故事经历，作为子女，又是佛弟子，我们应该如何对待？要耐心倾听，陪着谈天，随顺父母，还是打断，引向佛法话题？注意，老人家不信佛！</a:t>
            </a:r>
          </a:p>
          <a:p>
            <a:pPr marL="0" indent="0">
              <a:buNone/>
            </a:pPr>
            <a:r>
              <a:rPr lang="en-US" altLang="zh-CN" sz="2000"/>
              <a:t>8</a:t>
            </a:r>
            <a:r>
              <a:rPr lang="zh-CN" altLang="en-US" sz="2000"/>
              <a:t>、科学讨论，与解脱没有任何关系，这些讨论，话题都是绮语甚至是恶语吗？比如：国防科研、医学科研、历史及考古研究。</a:t>
            </a:r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849630"/>
          </a:xfrm>
        </p:spPr>
        <p:txBody>
          <a:bodyPr/>
          <a:lstStyle/>
          <a:p>
            <a:pPr algn="ctr"/>
            <a:r>
              <a:rPr lang="zh-CN" altLang="en-US" sz="3200" dirty="0">
                <a:sym typeface="+mn-ea"/>
              </a:rPr>
              <a:t>思考讨论题：</a:t>
            </a:r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925830"/>
            <a:ext cx="10160000" cy="52463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sym typeface="+mn-ea"/>
              </a:rPr>
              <a:t>9</a:t>
            </a:r>
            <a:r>
              <a:rPr lang="zh-CN" altLang="en-US" sz="2000">
                <a:sym typeface="+mn-ea"/>
              </a:rPr>
              <a:t>、绮语的对镜是所有无意义的事物，这里的无意义是指什么？</a:t>
            </a:r>
            <a:endParaRPr lang="en-US" altLang="zh-CN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、绮语的果报很严厉，范围很宽泛，爱人之间的爱语是属于不恶语的善业还是绮语的恶业？亲人之间连玩笑都不能开，家庭气氛是不是太死板无趣了？</a:t>
            </a:r>
            <a:endParaRPr lang="zh-CN" altLang="en-US" sz="2000"/>
          </a:p>
          <a:p>
            <a:pPr marL="0" indent="0">
              <a:buNone/>
            </a:pPr>
            <a:r>
              <a:rPr lang="en-US" sz="2000"/>
              <a:t>11</a:t>
            </a:r>
            <a:r>
              <a:rPr lang="zh-CN" sz="2000"/>
              <a:t>、冰心女士的</a:t>
            </a:r>
            <a:r>
              <a:rPr lang="en-US" altLang="zh-CN" sz="2000"/>
              <a:t>“</a:t>
            </a:r>
            <a:r>
              <a:rPr lang="zh-CN" altLang="en-US" sz="2000"/>
              <a:t>我们太太的客厅</a:t>
            </a:r>
            <a:r>
              <a:rPr lang="en-US" altLang="zh-CN" sz="2000"/>
              <a:t>”</a:t>
            </a:r>
            <a:r>
              <a:rPr lang="zh-CN" altLang="en-US" sz="2000"/>
              <a:t>，是犯了恶语和绮语罪吗？（林徽因因此与她交恶）</a:t>
            </a:r>
          </a:p>
          <a:p>
            <a:pPr marL="457200" lvl="1" indent="0">
              <a:buNone/>
            </a:pPr>
            <a:r>
              <a:rPr lang="zh-CN" altLang="en-US" sz="1600"/>
              <a:t>文中的“我们太太”是一个受男人环绕，爱出风头，工于心计的女人。可以说，对她身边的男人，“我们太太”几乎轻易地“玩弄”于股掌之间。作品中，无论是“我们的太太”，还是诗人、哲学家、画家、科学家、外国的风流寡妇，都有一种明显的虚伪、虚荣与虚幻的鲜明色彩，这“三虚”人物的出现，对社会、对爱情、对己、对人都是一股颓废情调和萎缩的浊流。</a:t>
            </a:r>
          </a:p>
          <a:p>
            <a:pPr marL="457200" lvl="1" indent="0">
              <a:buNone/>
            </a:pPr>
            <a:r>
              <a:rPr lang="zh-CN" altLang="en-US" sz="1600"/>
              <a:t>她用看似温婉和调侃的笔调娓娓道来，实则却是在进行讽刺和抨击。金岳霖后来曾说过：这篇小说“也有别的意思，这个别的意思好像是30年代的中国少奶奶们似乎有一种‘不知亡国恨’的毛病”。</a:t>
            </a:r>
          </a:p>
          <a:p>
            <a:pPr marL="0" indent="0">
              <a:buNone/>
            </a:pPr>
            <a:r>
              <a:rPr lang="en-US" altLang="zh-CN" sz="2000"/>
              <a:t>12</a:t>
            </a:r>
            <a:r>
              <a:rPr lang="zh-CN" altLang="en-US" sz="2000"/>
              <a:t>、那些文学家和思想家的名著我们佛弟子是不是一个都不要看，只看佛经？如何保持与时俱进？</a:t>
            </a:r>
          </a:p>
          <a:p>
            <a:pPr marL="0" indent="0">
              <a:buNone/>
            </a:pPr>
            <a:r>
              <a:rPr lang="en-US" altLang="zh-CN" sz="2000"/>
              <a:t>13</a:t>
            </a:r>
            <a:r>
              <a:rPr lang="zh-CN" altLang="en-US" sz="2000"/>
              <a:t>、</a:t>
            </a:r>
            <a:r>
              <a:rPr lang="en-US" altLang="zh-CN" sz="2000"/>
              <a:t>”</a:t>
            </a:r>
            <a:r>
              <a:rPr lang="zh-CN" altLang="en-US" sz="2000"/>
              <a:t>五四</a:t>
            </a:r>
            <a:r>
              <a:rPr lang="en-US" altLang="zh-CN" sz="2000"/>
              <a:t>“</a:t>
            </a:r>
            <a:r>
              <a:rPr lang="zh-CN" altLang="en-US" sz="2000"/>
              <a:t>时期，很多文学家作家的文学作品，宣传新思想，目的是唤醒民众，推翻旧社会，甚至反抗政府，讨论一下，在当时和现在，佛弟子分别应该如何回应？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822325"/>
            <a:ext cx="10160000" cy="5349875"/>
          </a:xfrm>
        </p:spPr>
        <p:txBody>
          <a:bodyPr/>
          <a:lstStyle/>
          <a:p>
            <a:pPr marL="0" indent="0">
              <a:buNone/>
            </a:pPr>
            <a:endParaRPr lang="zh-CN" altLang="en-US" sz="8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8000">
                <a:solidFill>
                  <a:srgbClr val="FF0000"/>
                </a:solidFill>
              </a:rPr>
              <a:t>           谢   谢！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圆满恶语不善业的条件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对镜：能听懂你的话的人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动机：贪嗔痴任一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行动：语言，文字，当面，书信，电话，互联网。。。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结果：对方听见了，听懂了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89113"/>
            <a:ext cx="11460247" cy="61923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恶语的观修</a:t>
            </a:r>
            <a:endParaRPr lang="en-US" altLang="zh-CN" sz="3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前行：皈依、发心。 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正行：</a:t>
            </a:r>
            <a:endParaRPr lang="en-US" altLang="zh-CN" dirty="0"/>
          </a:p>
          <a:p>
            <a:r>
              <a:rPr lang="zh-CN" altLang="zh-CN" kern="1200" dirty="0">
                <a:solidFill>
                  <a:schemeClr val="tx1"/>
                </a:solidFill>
              </a:rPr>
              <a:t>以粗语而感，经常遭到别人攻击、挖苦，所闻之语皆不悦耳，许多语言成为互相争论之因；</a:t>
            </a:r>
          </a:p>
          <a:p>
            <a:r>
              <a:rPr lang="en-US" altLang="zh-CN" kern="1200" dirty="0">
                <a:solidFill>
                  <a:schemeClr val="tx1"/>
                </a:solidFill>
              </a:rPr>
              <a:t> </a:t>
            </a:r>
            <a:r>
              <a:rPr lang="zh-CN" altLang="zh-CN" kern="1200" dirty="0">
                <a:solidFill>
                  <a:schemeClr val="tx1"/>
                </a:solidFill>
              </a:rPr>
              <a:t>若造此等恶业，则必定堕入恶趣感受痛苦，即使从中解脱转为人身，也会招致诸多不悦意。因此，我必须断除语言的四种不善业。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后行：回向善根。</a:t>
            </a:r>
            <a:r>
              <a:rPr lang="zh-CN" altLang="zh-CN" dirty="0"/>
              <a:t> </a:t>
            </a:r>
            <a:endParaRPr kumimoji="1" lang="zh-CN" altLang="en-US" dirty="0"/>
          </a:p>
          <a:p>
            <a:endParaRPr lang="zh-CN" altLang="zh-CN" kern="1200" dirty="0">
              <a:solidFill>
                <a:schemeClr val="tx1"/>
              </a:solidFill>
            </a:endParaRPr>
          </a:p>
          <a:p>
            <a:endParaRPr lang="zh-CN" altLang="zh-CN" sz="36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0000"/>
                </a:solidFill>
                <a:latin typeface="-apple-system-font"/>
              </a:rPr>
              <a:t>一、思维过患</a:t>
            </a:r>
            <a:endParaRPr lang="zh-CN" altLang="en-US" sz="2800" dirty="0">
              <a:solidFill>
                <a:srgbClr val="666666"/>
              </a:solidFill>
              <a:latin typeface="-apple-system-font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666666"/>
                </a:solidFill>
                <a:latin typeface="-apple-system-font"/>
              </a:rPr>
              <a:t>1</a:t>
            </a:r>
            <a:r>
              <a:rPr lang="zh-CN" altLang="en-US" sz="2800" dirty="0">
                <a:solidFill>
                  <a:srgbClr val="666666"/>
                </a:solidFill>
                <a:latin typeface="-apple-system-font"/>
              </a:rPr>
              <a:t>、</a:t>
            </a:r>
            <a:r>
              <a:rPr lang="zh-CN" altLang="en-US" sz="2800" b="1" dirty="0">
                <a:solidFill>
                  <a:srgbClr val="666666"/>
                </a:solidFill>
                <a:latin typeface="-apple-system-font"/>
              </a:rPr>
              <a:t>思维粗恶语的过患</a:t>
            </a:r>
            <a:endParaRPr lang="zh-CN" altLang="en-US" sz="2800" dirty="0">
              <a:solidFill>
                <a:srgbClr val="666666"/>
              </a:solidFill>
              <a:latin typeface="-apple-system-fon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(1)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异熟果：分别堕入三恶趣中，虽得人身，也是不闻一句悦耳之语，经常听到骂人的、刺耳的语言，这也是自己造恶语的果报。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(2)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同行等流果：恒时心情烦躁，遭受众人的欺辱，经常担惊受怕，犹如野兽，心不自在；常常遇到恶友，并且转生之地，也是非常恶劣的环境；生生世世口出恶言。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特别是指责佛像、佛塔，必受果报。比如指责三宝上师，有的今生就会受果报。无论取何种恶名，都要感受五百次这样的等流果，若对比丘沙弥等严厉的对境、上师三宝起恶名，其异熟果将堕入地狱。</a:t>
            </a:r>
          </a:p>
          <a:p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662610"/>
            <a:ext cx="11460247" cy="621888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如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《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因缘品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》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云：“天生一出言，便说恶语者，犹如利斧头，将砍断自己。”邬金莲师也说：“恶人之语如毒树，触于何处断一节。”经中云：“为恶语垢所制服，无论何者无安乐，犹如狮蛇极凶残，恶语之人无善趣。”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《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报恩经</a:t>
            </a:r>
            <a:r>
              <a:rPr lang="en-US" altLang="zh-CN" dirty="0">
                <a:solidFill>
                  <a:srgbClr val="666666"/>
                </a:solidFill>
                <a:latin typeface="-apple-system-font"/>
              </a:rPr>
              <a:t>》</a:t>
            </a: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中说：“炽热诸铁轮，恒旋头顶上，其苦非难忍，倘若说恶语，果报更难忍，永莫说恶语。炽热诸铁轮，恒旋头顶上，其苦非难忍，倘若说恶语，果报更难忍，于圣者莫说恶。”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66666"/>
                </a:solidFill>
                <a:latin typeface="-apple-system-font"/>
              </a:rPr>
              <a:t>这些都说明粗恶语的果报非常可怕，并且这些语言，我们在生活当中很容易造，甚至开玩笑骂别人，这都是恶语。</a:t>
            </a:r>
          </a:p>
          <a:p>
            <a:pPr marL="0" indent="0">
              <a:buNone/>
            </a:pPr>
            <a:endParaRPr lang="zh-CN" altLang="zh-CN" sz="32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709" y="76200"/>
            <a:ext cx="15343791" cy="1069975"/>
          </a:xfrm>
        </p:spPr>
        <p:txBody>
          <a:bodyPr/>
          <a:lstStyle/>
          <a:p>
            <a:r>
              <a:rPr lang="zh-CN" altLang="en-US" sz="4000" kern="1200" dirty="0">
                <a:solidFill>
                  <a:schemeClr val="tx1"/>
                </a:solidFill>
                <a:sym typeface="+mn-ea"/>
              </a:rPr>
              <a:t>百业经</a:t>
            </a:r>
            <a:r>
              <a:rPr lang="zh-CN" altLang="zh-CN" sz="4000" kern="1200" dirty="0">
                <a:solidFill>
                  <a:schemeClr val="tx1"/>
                </a:solidFill>
              </a:rPr>
              <a:t>：</a:t>
            </a:r>
            <a:r>
              <a:rPr lang="zh-CN" altLang="zh-CN" sz="4000" dirty="0"/>
              <a:t>一句恶语，让她五百世生为母狗</a:t>
            </a:r>
            <a:endParaRPr lang="zh-CN" altLang="en-US" sz="40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1235710"/>
            <a:ext cx="11460247" cy="56457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《华严经》云：“恶口之罪……若生人中，得二种果报：一者常闻恶音；二者所可言说恒有诤讼。”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kern="1200" dirty="0">
                <a:solidFill>
                  <a:srgbClr val="374D81"/>
                </a:solidFill>
              </a:rPr>
              <a:t>对于相貌丑陋的人公开宣扬他们的缺点</a:t>
            </a:r>
            <a:r>
              <a:rPr lang="en-US" altLang="zh-CN" kern="1200" dirty="0">
                <a:solidFill>
                  <a:srgbClr val="374D81"/>
                </a:solidFill>
              </a:rPr>
              <a:t> </a:t>
            </a:r>
            <a:r>
              <a:rPr lang="zh-CN" altLang="en-US" kern="1200" dirty="0">
                <a:solidFill>
                  <a:srgbClr val="374D81"/>
                </a:solidFill>
              </a:rPr>
              <a:t>，</a:t>
            </a:r>
            <a:r>
              <a:rPr lang="zh-CN" altLang="zh-CN" kern="1200" dirty="0">
                <a:solidFill>
                  <a:srgbClr val="374D81"/>
                </a:solidFill>
              </a:rPr>
              <a:t>根据他人身体的缺陷起绰号等。表面上看来，似乎是一种说话艺术，但实际上，这种语言的过失相当大</a:t>
            </a:r>
            <a:r>
              <a:rPr lang="en-US" altLang="zh-CN" kern="1200" dirty="0">
                <a:solidFill>
                  <a:srgbClr val="374D81"/>
                </a:solidFill>
              </a:rPr>
              <a:t>     ---</a:t>
            </a:r>
            <a:r>
              <a:rPr lang="zh-CN" altLang="en-US" kern="1200" dirty="0">
                <a:solidFill>
                  <a:srgbClr val="374D81"/>
                </a:solidFill>
              </a:rPr>
              <a:t>索达吉堪布</a:t>
            </a:r>
            <a:endParaRPr lang="en-US" altLang="zh-CN" kern="1200" dirty="0">
              <a:solidFill>
                <a:srgbClr val="374D81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kern="1200" dirty="0">
                <a:solidFill>
                  <a:srgbClr val="374D81"/>
                </a:solidFill>
              </a:rPr>
              <a:t>《贤愚经》中蜜胜比丘的公案</a:t>
            </a:r>
            <a:r>
              <a:rPr lang="zh-CN" altLang="en-US" kern="1200" dirty="0">
                <a:solidFill>
                  <a:srgbClr val="374D81"/>
                </a:solidFill>
              </a:rPr>
              <a:t>：</a:t>
            </a:r>
            <a:endParaRPr lang="en-US" altLang="zh-CN" kern="1200" dirty="0">
              <a:solidFill>
                <a:srgbClr val="374D81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600" kern="1200" dirty="0">
                <a:solidFill>
                  <a:prstClr val="black"/>
                </a:solidFill>
                <a:cs typeface="Helvetica"/>
              </a:rPr>
              <a:t>《贤愚经》中有则蜜胜比丘的公案，就说明了恶语的可怕果报。在佛陀时代，有个蜜胜比丘很快证得了阿罗汉果位。众比丘问佛陀他前世的因缘。原来是佛陀有一次去化缘时，路上遇到一只猴子，它供养佛陀蜂蜜，佛陀接受后它特别欢喜，然后就蹦蹦跳跳，不小心跳到一个大坑里摔死了。猴子死后转生为人，就是现在的蜜胜比丘。比丘们又问：“他前世为什么是猴子呢？”佛陀告诉大家：“过去迦叶佛住世时，他曾是一个年轻比丘，有次看见一位阿罗汉跳跃着过河，就讥讽他的姿势像猴子，以此恶语的罪业，他在五百世中转生为猴子。”</a:t>
            </a:r>
            <a:endParaRPr lang="en-US" altLang="zh-CN" kern="1200" dirty="0">
              <a:solidFill>
                <a:srgbClr val="374D8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683" y="967409"/>
            <a:ext cx="11460247" cy="59140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恶语虽然只是语言上的业，但却能直接影响我们的身体，并损害我们的方方方面。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zh-CN" sz="1600" kern="1200" dirty="0">
                <a:solidFill>
                  <a:prstClr val="black"/>
                </a:solidFill>
                <a:cs typeface="Helvetica"/>
              </a:rPr>
              <a:t>萨迦班智达也讲过：“伤害他人之恶语，即使怨敌亦勿说，否则如同谷回声，立即自受报复也。”凡能伤害他人的恶劣言语，即使对怨敌也不要说，否则，就算你让他一时哑口无言、无地自容，但你所骂他的那些话，就如同空谷的回声一样，最终会成熟在自己身上。</a:t>
            </a:r>
            <a:endParaRPr lang="zh-CN" altLang="zh-CN" sz="3200" dirty="0"/>
          </a:p>
          <a:p>
            <a:pPr marL="0" lvl="0" indent="0">
              <a:buNone/>
            </a:pPr>
            <a:r>
              <a:rPr lang="zh-CN" altLang="zh-CN" kern="1200" dirty="0">
                <a:solidFill>
                  <a:prstClr val="black"/>
                </a:solidFill>
                <a:cs typeface="Helvetica"/>
              </a:rPr>
              <a:t>《正法念处经》云：“恶口破慈心，智者能舍离，常乐说软语，则生于天上。”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kern="1200" dirty="0">
                <a:solidFill>
                  <a:schemeClr val="tx1"/>
                </a:solidFill>
              </a:rPr>
              <a:t>只要让别人不高兴的话，我们全部要断除。</a:t>
            </a:r>
            <a:endParaRPr lang="en-US" altLang="zh-CN" kern="1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zh-CN" sz="1600" kern="1200" dirty="0">
                <a:solidFill>
                  <a:prstClr val="black"/>
                </a:solidFill>
                <a:cs typeface="+mn-cs"/>
              </a:rPr>
              <a:t>《大宝积经》云：“不求他过失，亦不举人罪，离麤（通“粗”）语悭吝，是人当解脱。”若能不指责他人的过失，也不举发别人的罪过，远离粗语和悭吝，这种人就会得到解脱。</a:t>
            </a:r>
            <a:endParaRPr lang="en-US" altLang="zh-CN" kern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069975"/>
          </a:xfrm>
        </p:spPr>
        <p:txBody>
          <a:bodyPr/>
          <a:lstStyle/>
          <a:p>
            <a:r>
              <a:rPr lang="zh-CN" altLang="en-US" dirty="0"/>
              <a:t>索达吉堪布开示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1404938"/>
            <a:ext cx="10160000" cy="476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1600" dirty="0"/>
              <a:t>如果你想学习表达方式，《君规教言论</a:t>
            </a:r>
            <a:r>
              <a:rPr lang="en-US" altLang="zh-CN" sz="1600" dirty="0"/>
              <a:t>?</a:t>
            </a:r>
            <a:r>
              <a:rPr lang="zh-CN" altLang="zh-CN" sz="1600" dirty="0"/>
              <a:t>观察语言》、《华严经》、《法华经》中讲了很多，但归纳而言，只要相续中有慈悲心、利他心，所发出的声音肯定对众生直接或间接有利。即使你用粗语在呵斥他人，实际上也能利益不少人，把他相续中的恶劣种子烧尽无余，再也不容易复发以前的恶习。因此，无论我们说什么话，内在的悲心非常重要。</a:t>
            </a:r>
            <a:endParaRPr lang="en-US" altLang="zh-CN" sz="1600" dirty="0"/>
          </a:p>
          <a:p>
            <a:pPr lvl="0">
              <a:lnSpc>
                <a:spcPct val="150000"/>
              </a:lnSpc>
            </a:pPr>
            <a:r>
              <a:rPr lang="zh-CN" altLang="zh-CN" sz="1600" dirty="0"/>
              <a:t>值得注意的是，尤其在上师、高僧大德等严厉对境面前，千万不能说些乱七八糟的刺耳语。否则，上师若因此而显现不高兴，甚至示现圆寂，舍弃利益众生、弘扬佛法的伟大事业，那你会有极大的罪过。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/>
              <a:t>因此，不管在谁面前，说话都应该要注意。现在的社会上，人们的语言好像没办法控制，只要有机会，就一直夸夸其谈，这不是很好。我们说话要用正知正念来观察，该说的要说，不该说的就不要说。有些人在开会商量时，一句话也没有，自始至终在静坐，这样就不好；而有些人在没有必要时，一个劲地说个不停，讲很多无关话题，这样也不好。其实，人与人之间基本都靠语言来沟通，因此，懂得说话的分寸很重要。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书架">
  <a:themeElements>
    <a:clrScheme name="书架">
      <a:dk1>
        <a:srgbClr val="81714A"/>
      </a:dk1>
      <a:lt1>
        <a:srgbClr val="374D81"/>
      </a:lt1>
      <a:dk2>
        <a:srgbClr val="A7A7A7"/>
      </a:dk2>
      <a:lt2>
        <a:srgbClr val="535353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00FF"/>
      </a:hlink>
      <a:folHlink>
        <a:srgbClr val="FF00FF"/>
      </a:folHlink>
    </a:clrScheme>
    <a:fontScheme name="书架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书架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1714A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74D8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374D81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4361</Words>
  <Application>Microsoft Office PowerPoint</Application>
  <PresentationFormat>Custom</PresentationFormat>
  <Paragraphs>160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书架</vt:lpstr>
      <vt:lpstr>因果不虚 – 粗恶语 </vt:lpstr>
      <vt:lpstr>PowerPoint Presentation</vt:lpstr>
      <vt:lpstr>圆满恶语不善业的条件</vt:lpstr>
      <vt:lpstr>PowerPoint Presentation</vt:lpstr>
      <vt:lpstr>PowerPoint Presentation</vt:lpstr>
      <vt:lpstr>PowerPoint Presentation</vt:lpstr>
      <vt:lpstr>百业经：一句恶语，让她五百世生为母狗</vt:lpstr>
      <vt:lpstr>PowerPoint Presentation</vt:lpstr>
      <vt:lpstr>索达吉堪布开示</vt:lpstr>
      <vt:lpstr>PowerPoint Presentation</vt:lpstr>
      <vt:lpstr>PowerPoint Presentation</vt:lpstr>
      <vt:lpstr>思考题</vt:lpstr>
      <vt:lpstr>绮语</vt:lpstr>
      <vt:lpstr>参考索达吉堪布：什么是绮语？</vt:lpstr>
      <vt:lpstr>《菩提道次第广论》中也提到七种绮语：</vt:lpstr>
      <vt:lpstr>业道圆满的绮语需要具足四个条件：</vt:lpstr>
      <vt:lpstr>绮语的过患</vt:lpstr>
      <vt:lpstr>公案分享1</vt:lpstr>
      <vt:lpstr>公案分享2</vt:lpstr>
      <vt:lpstr>公案分享3</vt:lpstr>
      <vt:lpstr>公案分享3</vt:lpstr>
      <vt:lpstr>检查罪业</vt:lpstr>
      <vt:lpstr>诚心发露忏悔</vt:lpstr>
      <vt:lpstr>思考讨论题：</vt:lpstr>
      <vt:lpstr>思考讨论题：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因果不虚 – 粗恶语</dc:title>
  <dc:creator>Sarah Wang</dc:creator>
  <cp:lastModifiedBy>Henry Chen</cp:lastModifiedBy>
  <cp:revision>17</cp:revision>
  <dcterms:created xsi:type="dcterms:W3CDTF">2020-03-03T18:33:00Z</dcterms:created>
  <dcterms:modified xsi:type="dcterms:W3CDTF">2020-03-10T18:59:03Z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1033-11.2.0.9169</vt:lpwstr>
  </property>
</Properties>
</file>