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8" r:id="rId4"/>
    <p:sldId id="259" r:id="rId5"/>
    <p:sldId id="261" r:id="rId6"/>
    <p:sldId id="264" r:id="rId7"/>
    <p:sldId id="263" r:id="rId8"/>
    <p:sldId id="26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2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0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65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8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77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07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308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4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63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62F9-D1F0-43E1-AF20-C332512E78CD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93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662F9-D1F0-43E1-AF20-C332512E78CD}" type="datetimeFigureOut">
              <a:rPr lang="zh-CN" altLang="en-US" smtClean="0"/>
              <a:t>2020/1/13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27706-7F6A-4057-BA50-5A50AFD1E3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5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“因果不虚“视频</a:t>
            </a:r>
            <a:r>
              <a:rPr lang="en-US" altLang="zh-CN" sz="2400" dirty="0" smtClean="0"/>
              <a:t>14</a:t>
            </a:r>
            <a:r>
              <a:rPr lang="zh-CN" altLang="en-US" sz="2400" dirty="0" smtClean="0"/>
              <a:t>（下）回顾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先宏观上了解后，再按“普贤上师言教”中的内容修。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调整一下书上的顺序。调整为分别思考十善、十不善中每一项的因和果。这样方便、印象深、效果好。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思考的三个阶段（以杀为例）：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1.</a:t>
            </a:r>
            <a:r>
              <a:rPr lang="zh-CN" altLang="zh-CN" sz="1800" dirty="0" smtClean="0">
                <a:latin typeface="+mn-ea"/>
              </a:rPr>
              <a:t>思考</a:t>
            </a:r>
            <a:r>
              <a:rPr lang="zh-CN" altLang="zh-CN" sz="1800" dirty="0">
                <a:latin typeface="+mn-ea"/>
              </a:rPr>
              <a:t>什么是杀生</a:t>
            </a:r>
            <a:r>
              <a:rPr lang="zh-CN" altLang="zh-CN" sz="1800" dirty="0" smtClean="0">
                <a:latin typeface="+mn-ea"/>
              </a:rPr>
              <a:t>，造成</a:t>
            </a:r>
            <a:r>
              <a:rPr lang="zh-CN" altLang="zh-CN" sz="1800" dirty="0">
                <a:latin typeface="+mn-ea"/>
              </a:rPr>
              <a:t>这个罪过的是什么样的杀生，是有意</a:t>
            </a:r>
            <a:r>
              <a:rPr lang="zh-CN" altLang="zh-CN" sz="1800" dirty="0" smtClean="0">
                <a:latin typeface="+mn-ea"/>
              </a:rPr>
              <a:t>的还是</a:t>
            </a:r>
            <a:r>
              <a:rPr lang="zh-CN" altLang="zh-CN" sz="1800" dirty="0">
                <a:latin typeface="+mn-ea"/>
              </a:rPr>
              <a:t>无意</a:t>
            </a:r>
            <a:r>
              <a:rPr lang="zh-CN" altLang="zh-CN" sz="1800" dirty="0" smtClean="0">
                <a:latin typeface="+mn-ea"/>
              </a:rPr>
              <a:t>的</a:t>
            </a:r>
            <a:r>
              <a:rPr lang="zh-CN" altLang="en-US" sz="1800" dirty="0" smtClean="0">
                <a:latin typeface="+mn-ea"/>
              </a:rPr>
              <a:t>？</a:t>
            </a:r>
            <a:r>
              <a:rPr lang="zh-CN" altLang="zh-CN" sz="1800" dirty="0" smtClean="0">
                <a:latin typeface="+mn-ea"/>
              </a:rPr>
              <a:t>是</a:t>
            </a:r>
            <a:r>
              <a:rPr lang="zh-CN" altLang="zh-CN" sz="1800" dirty="0">
                <a:latin typeface="+mn-ea"/>
              </a:rPr>
              <a:t>有罪过的</a:t>
            </a:r>
            <a:r>
              <a:rPr lang="zh-CN" altLang="zh-CN" sz="1800" dirty="0" smtClean="0">
                <a:latin typeface="+mn-ea"/>
              </a:rPr>
              <a:t>杀生还是</a:t>
            </a:r>
            <a:r>
              <a:rPr lang="zh-CN" altLang="zh-CN" sz="1800" dirty="0">
                <a:latin typeface="+mn-ea"/>
              </a:rPr>
              <a:t>无罪过的</a:t>
            </a:r>
            <a:r>
              <a:rPr lang="zh-CN" altLang="zh-CN" sz="1800" dirty="0" smtClean="0">
                <a:latin typeface="+mn-ea"/>
              </a:rPr>
              <a:t>杀生</a:t>
            </a:r>
            <a:r>
              <a:rPr lang="zh-CN" altLang="en-US" sz="1800" dirty="0" smtClean="0">
                <a:latin typeface="+mn-ea"/>
              </a:rPr>
              <a:t>？</a:t>
            </a:r>
            <a:endParaRPr lang="zh-CN" altLang="zh-CN" sz="1800" dirty="0">
              <a:latin typeface="+mn-ea"/>
            </a:endParaRP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2.</a:t>
            </a:r>
            <a:r>
              <a:rPr lang="zh-CN" altLang="zh-CN" sz="1800" dirty="0" smtClean="0">
                <a:latin typeface="+mn-ea"/>
              </a:rPr>
              <a:t>杀生</a:t>
            </a:r>
            <a:r>
              <a:rPr lang="zh-CN" altLang="zh-CN" sz="1800" dirty="0">
                <a:latin typeface="+mn-ea"/>
              </a:rPr>
              <a:t>的果</a:t>
            </a:r>
            <a:r>
              <a:rPr lang="zh-CN" altLang="zh-CN" sz="1800" dirty="0" smtClean="0">
                <a:latin typeface="+mn-ea"/>
              </a:rPr>
              <a:t>报是</a:t>
            </a:r>
            <a:r>
              <a:rPr lang="zh-CN" altLang="zh-CN" sz="1800" dirty="0">
                <a:latin typeface="+mn-ea"/>
              </a:rPr>
              <a:t>什么？有几种果报？我曾有过杀生的罪过吗</a:t>
            </a:r>
            <a:r>
              <a:rPr lang="zh-CN" altLang="zh-CN" sz="1800" dirty="0" smtClean="0">
                <a:latin typeface="+mn-ea"/>
              </a:rPr>
              <a:t>？</a:t>
            </a:r>
            <a:r>
              <a:rPr lang="zh-CN" altLang="en-US" sz="1800" dirty="0" smtClean="0">
                <a:latin typeface="+mn-ea"/>
              </a:rPr>
              <a:t>将来会</a:t>
            </a:r>
            <a:r>
              <a:rPr lang="zh-CN" altLang="zh-CN" sz="1800" dirty="0" smtClean="0">
                <a:latin typeface="+mn-ea"/>
              </a:rPr>
              <a:t>有何</a:t>
            </a:r>
            <a:r>
              <a:rPr lang="zh-CN" altLang="en-US" sz="1800" dirty="0" smtClean="0">
                <a:latin typeface="+mn-ea"/>
              </a:rPr>
              <a:t>种</a:t>
            </a:r>
            <a:r>
              <a:rPr lang="zh-CN" altLang="zh-CN" sz="1800" dirty="0" smtClean="0">
                <a:latin typeface="+mn-ea"/>
              </a:rPr>
              <a:t>果</a:t>
            </a:r>
            <a:r>
              <a:rPr lang="zh-CN" altLang="zh-CN" sz="1800" dirty="0">
                <a:latin typeface="+mn-ea"/>
              </a:rPr>
              <a:t>报？</a:t>
            </a:r>
          </a:p>
          <a:p>
            <a:pPr marL="0" indent="0">
              <a:buNone/>
            </a:pPr>
            <a:r>
              <a:rPr lang="en-US" altLang="zh-CN" sz="1800" dirty="0" smtClean="0">
                <a:latin typeface="+mn-ea"/>
              </a:rPr>
              <a:t>3.</a:t>
            </a:r>
            <a:r>
              <a:rPr lang="zh-CN" altLang="zh-CN" sz="1800" dirty="0" smtClean="0">
                <a:latin typeface="+mn-ea"/>
              </a:rPr>
              <a:t>忏悔</a:t>
            </a:r>
            <a:r>
              <a:rPr lang="zh-CN" altLang="zh-CN" sz="1800" dirty="0">
                <a:latin typeface="+mn-ea"/>
              </a:rPr>
              <a:t>，升起后悔之心，并下决心以后不再杀生</a:t>
            </a:r>
            <a:r>
              <a:rPr lang="zh-CN" altLang="zh-CN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1800" dirty="0" smtClean="0">
                <a:latin typeface="+mn-ea"/>
              </a:rPr>
              <a:t>十善、十不善中</a:t>
            </a:r>
            <a:r>
              <a:rPr lang="zh-CN" altLang="zh-CN" sz="1800" dirty="0" smtClean="0">
                <a:latin typeface="+mn-ea"/>
              </a:rPr>
              <a:t>每</a:t>
            </a:r>
            <a:r>
              <a:rPr lang="zh-CN" altLang="zh-CN" sz="1800" dirty="0">
                <a:latin typeface="+mn-ea"/>
              </a:rPr>
              <a:t>一个的观修都要按照这三个阶段来</a:t>
            </a:r>
            <a:r>
              <a:rPr lang="zh-CN" altLang="zh-CN" sz="1800" dirty="0" smtClean="0">
                <a:latin typeface="+mn-ea"/>
              </a:rPr>
              <a:t>思维</a:t>
            </a:r>
            <a:r>
              <a:rPr lang="zh-CN" altLang="en-US" sz="1800" dirty="0" smtClean="0">
                <a:latin typeface="+mn-ea"/>
              </a:rPr>
              <a:t>。</a:t>
            </a:r>
            <a:endParaRPr lang="en-US" altLang="zh-CN" sz="1800" dirty="0" smtClean="0">
              <a:latin typeface="+mn-ea"/>
            </a:endParaRPr>
          </a:p>
          <a:p>
            <a:pPr marL="0" indent="0">
              <a:buNone/>
            </a:pPr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r>
              <a:rPr lang="zh-CN" altLang="zh-CN" sz="1800" dirty="0" smtClean="0">
                <a:latin typeface="+mn-ea"/>
              </a:rPr>
              <a:t>一</a:t>
            </a:r>
            <a:r>
              <a:rPr lang="zh-CN" altLang="zh-CN" sz="1800" dirty="0">
                <a:latin typeface="+mn-ea"/>
              </a:rPr>
              <a:t>座里面就</a:t>
            </a:r>
            <a:r>
              <a:rPr lang="zh-CN" altLang="zh-CN" sz="1800" dirty="0" smtClean="0">
                <a:latin typeface="+mn-ea"/>
              </a:rPr>
              <a:t>思考一</a:t>
            </a:r>
            <a:r>
              <a:rPr lang="zh-CN" altLang="zh-CN" sz="1800" dirty="0">
                <a:latin typeface="+mn-ea"/>
              </a:rPr>
              <a:t>个内容</a:t>
            </a:r>
            <a:r>
              <a:rPr lang="zh-CN" altLang="zh-CN" sz="1800" dirty="0" smtClean="0">
                <a:latin typeface="+mn-ea"/>
              </a:rPr>
              <a:t>，</a:t>
            </a:r>
            <a:r>
              <a:rPr lang="zh-CN" altLang="en-US" sz="1800" dirty="0" smtClean="0">
                <a:latin typeface="+mn-ea"/>
              </a:rPr>
              <a:t>用几天时间，</a:t>
            </a:r>
            <a:r>
              <a:rPr lang="zh-CN" altLang="zh-CN" sz="1800" dirty="0" smtClean="0">
                <a:latin typeface="+mn-ea"/>
              </a:rPr>
              <a:t>等</a:t>
            </a:r>
            <a:r>
              <a:rPr lang="zh-CN" altLang="zh-CN" sz="1800" dirty="0">
                <a:latin typeface="+mn-ea"/>
              </a:rPr>
              <a:t>有了一定的了解和信心后</a:t>
            </a:r>
            <a:r>
              <a:rPr lang="zh-CN" altLang="zh-CN" sz="1800" dirty="0" smtClean="0">
                <a:latin typeface="+mn-ea"/>
              </a:rPr>
              <a:t>，进行下面一个</a:t>
            </a:r>
            <a:r>
              <a:rPr lang="zh-CN" altLang="en-US" sz="1800" dirty="0" smtClean="0">
                <a:latin typeface="+mn-ea"/>
              </a:rPr>
              <a:t>的</a:t>
            </a:r>
            <a:r>
              <a:rPr lang="zh-CN" altLang="zh-CN" sz="1800" dirty="0" smtClean="0">
                <a:latin typeface="+mn-ea"/>
              </a:rPr>
              <a:t>观</a:t>
            </a:r>
            <a:r>
              <a:rPr lang="zh-CN" altLang="zh-CN" sz="1800" dirty="0">
                <a:latin typeface="+mn-ea"/>
              </a:rPr>
              <a:t>修</a:t>
            </a:r>
            <a:r>
              <a:rPr lang="zh-CN" altLang="zh-CN" sz="1800" dirty="0" smtClean="0">
                <a:latin typeface="+mn-ea"/>
              </a:rPr>
              <a:t>内容。一</a:t>
            </a:r>
            <a:r>
              <a:rPr lang="zh-CN" altLang="zh-CN" sz="1800" dirty="0">
                <a:latin typeface="+mn-ea"/>
              </a:rPr>
              <a:t>座</a:t>
            </a:r>
            <a:r>
              <a:rPr lang="zh-CN" altLang="zh-CN" sz="1800" dirty="0" smtClean="0">
                <a:latin typeface="+mn-ea"/>
              </a:rPr>
              <a:t>里</a:t>
            </a:r>
            <a:r>
              <a:rPr lang="zh-CN" altLang="en-US" sz="1800" dirty="0" smtClean="0">
                <a:latin typeface="+mn-ea"/>
              </a:rPr>
              <a:t>面</a:t>
            </a:r>
            <a:r>
              <a:rPr lang="zh-CN" altLang="zh-CN" sz="1800" dirty="0" smtClean="0">
                <a:latin typeface="+mn-ea"/>
              </a:rPr>
              <a:t>不要</a:t>
            </a:r>
            <a:r>
              <a:rPr lang="zh-CN" altLang="zh-CN" sz="1800" dirty="0">
                <a:latin typeface="+mn-ea"/>
              </a:rPr>
              <a:t>去想十</a:t>
            </a:r>
            <a:r>
              <a:rPr lang="zh-CN" altLang="zh-CN" sz="1800" dirty="0" smtClean="0">
                <a:latin typeface="+mn-ea"/>
              </a:rPr>
              <a:t>善</a:t>
            </a:r>
            <a:r>
              <a:rPr lang="zh-CN" altLang="en-US" sz="1800" dirty="0" smtClean="0">
                <a:latin typeface="+mn-ea"/>
              </a:rPr>
              <a:t>、</a:t>
            </a:r>
            <a:r>
              <a:rPr lang="zh-CN" altLang="zh-CN" sz="1800" dirty="0" smtClean="0">
                <a:latin typeface="+mn-ea"/>
              </a:rPr>
              <a:t>十</a:t>
            </a:r>
            <a:r>
              <a:rPr lang="zh-CN" altLang="zh-CN" sz="1800" dirty="0">
                <a:latin typeface="+mn-ea"/>
              </a:rPr>
              <a:t>不善的全部</a:t>
            </a:r>
            <a:r>
              <a:rPr lang="zh-CN" altLang="zh-CN" sz="1800" dirty="0" smtClean="0">
                <a:latin typeface="+mn-ea"/>
              </a:rPr>
              <a:t>内容</a:t>
            </a:r>
            <a:r>
              <a:rPr lang="zh-CN" altLang="en-US" sz="1800" dirty="0" smtClean="0">
                <a:latin typeface="+mn-ea"/>
              </a:rPr>
              <a:t>。</a:t>
            </a:r>
            <a:endParaRPr lang="zh-CN" altLang="zh-CN" sz="1800" dirty="0">
              <a:latin typeface="+mn-ea"/>
            </a:endParaRPr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9477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512168"/>
          </a:xfrm>
        </p:spPr>
        <p:txBody>
          <a:bodyPr/>
          <a:lstStyle/>
          <a:p>
            <a:r>
              <a:rPr lang="zh-CN" altLang="en-US" dirty="0" smtClean="0"/>
              <a:t>“因果不虚“视频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（上）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841179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8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1800" dirty="0" smtClean="0"/>
              <a:t>发心：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发菩提心。每一个修法都要具足三殊胜。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重要性：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轮回、因果不虚是佛教的基本概念。很多人都是持怀疑的态度。甚至是佛教徒。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经、律、论：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经：讲修行的过程，实修方面的，不管是谁说的。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律：戒律。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论：理论的部分，推理的方法。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量：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现量：五种感官的觉受。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比量：推理的逻辑。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四依法：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依法不依人、依义不依语、依了义经不依不了义经、依智不依识。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7574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实修因果不虚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800" dirty="0" smtClean="0"/>
              <a:t>心里状态：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平静。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时间：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 smtClean="0"/>
              <a:t>150</a:t>
            </a:r>
            <a:r>
              <a:rPr lang="zh-CN" altLang="en-US" sz="1800" dirty="0" smtClean="0"/>
              <a:t>小时，平均每天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小时，特殊情况可以补，没法再压缩了。大约</a:t>
            </a:r>
            <a:r>
              <a:rPr lang="en-US" altLang="zh-CN" sz="1800" dirty="0" smtClean="0"/>
              <a:t>4</a:t>
            </a:r>
            <a:r>
              <a:rPr lang="zh-CN" altLang="en-US" sz="1800" dirty="0" smtClean="0"/>
              <a:t>、</a:t>
            </a:r>
            <a:r>
              <a:rPr lang="en-US" altLang="zh-CN" sz="1800" dirty="0" smtClean="0"/>
              <a:t>5</a:t>
            </a:r>
            <a:r>
              <a:rPr lang="zh-CN" altLang="en-US" sz="1800" dirty="0" smtClean="0"/>
              <a:t>个月。压力太大也不行。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打座内容：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每一座包括发菩提心、念仪轨、思考、回向。仪轨念开显解脱道。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思考内容：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视频</a:t>
            </a:r>
            <a:r>
              <a:rPr lang="en-US" altLang="zh-CN" sz="1800" dirty="0" smtClean="0"/>
              <a:t>13</a:t>
            </a:r>
            <a:r>
              <a:rPr lang="zh-CN" altLang="en-US" sz="1800" dirty="0" smtClean="0"/>
              <a:t>、视频</a:t>
            </a:r>
            <a:r>
              <a:rPr lang="en-US" altLang="zh-CN" sz="1800" dirty="0" smtClean="0"/>
              <a:t>14</a:t>
            </a:r>
            <a:r>
              <a:rPr lang="zh-CN" altLang="en-US" sz="1800" dirty="0" smtClean="0"/>
              <a:t>讲的内容，甚至“稻秆经”的内容都可以思考。这一课的内容。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目标：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多思考，自己尽量提出疑问，然后通过佛教理论去回答，说服自己，最后深信不疑。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参考书：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“百业经”、“贤愚经”、“正法念处经”、“大乘阿吡达摩”、“俱舍论”、“因明”释量论。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37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复杂的推理方法（因明的方法）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相信一个人所说的话的方法：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因为</a:t>
            </a:r>
            <a:r>
              <a:rPr lang="zh-CN" altLang="en-US" sz="1800" dirty="0"/>
              <a:t>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从我认识这个人以来，他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她从没撒过谎、骗过我。也没有必要骗我，无利益。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从我认识这个人以来，他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她说过的话都是事实。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所以：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尽管我不知道他</a:t>
            </a:r>
            <a:r>
              <a:rPr lang="en-US" altLang="zh-CN" sz="1800" dirty="0" smtClean="0"/>
              <a:t>/</a:t>
            </a:r>
            <a:r>
              <a:rPr lang="zh-CN" altLang="en-US" sz="1800" dirty="0" smtClean="0"/>
              <a:t>她现在说的话是对还是错，但是相信。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相信佛说的话（因果不虚）的方法：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因为：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这么多的佛经里面，佛从来都没撒过谎。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佛经中所说的都是事实。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所以：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尽管我不知道佛说的因果不虚是不是事实，但是相信。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 algn="ctr">
              <a:buNone/>
            </a:pPr>
            <a:r>
              <a:rPr lang="zh-CN" altLang="en-US" sz="1800" dirty="0" smtClean="0"/>
              <a:t>下面要做的就是要证明佛从来没撒过慌、佛经说的都是</a:t>
            </a:r>
            <a:r>
              <a:rPr lang="zh-CN" altLang="en-US" sz="1800" dirty="0"/>
              <a:t>事实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22363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现实生活中认识的三个层次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 smtClean="0"/>
              <a:t>现量的所知：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感官看得到、摸得着。现实生活中的一切。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眼见为实。（尽管现量的也不一定是对的，这里不讨论。）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比如：看到一张桌子。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一般隐蔽的所知：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由于时间、空间的隔阂，当下感官没办法直接知道。万事万物。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通过推理可知。推理的线索要可被感知。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比如：墙的阻碍看不到楼上，听到脚步声知道楼上有人。要能听到脚步声。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非常隐蔽的不可知：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以我们的感官和推理永远没办法知道的。推理的线索都不可得。因为推理的线索要靠我们的感官获得。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相信权威。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比如：看不见、也推理不出桌子是由原子和电子组成的，但是相信有显微镜的科学家说的。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175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佛经中认识的三个层次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 smtClean="0"/>
              <a:t>现量：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如果与我们的认识相同，接受，是真实的。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比如：把方桌说成是方的。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如果与我们的认识不同，不能接受。找原因。不了义。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比如：把方桌说成是圆的。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一般隐蔽：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符合逻辑就接受。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不符合逻辑不能接受。找原因。不了义。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非常隐蔽：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/>
              <a:t>相</a:t>
            </a:r>
            <a:r>
              <a:rPr lang="zh-CN" altLang="en-US" sz="1800" dirty="0" smtClean="0"/>
              <a:t>信佛。佛比我们有智慧。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比如：轮回自己看不见，不能推理，但是相信佛说的轮回是对的。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佛从来没有撒过慌、佛经内容也是事实，所以相信佛说的因果不虚是事实。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5366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思考问题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1.</a:t>
            </a:r>
            <a:r>
              <a:rPr lang="zh-CN" altLang="en-US" sz="2400" dirty="0" smtClean="0"/>
              <a:t>简单</a:t>
            </a:r>
            <a:r>
              <a:rPr lang="zh-CN" altLang="en-US" sz="2400" dirty="0"/>
              <a:t>说明一下：四依法。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2.</a:t>
            </a:r>
            <a:r>
              <a:rPr lang="zh-CN" altLang="en-US" sz="2400" dirty="0" smtClean="0"/>
              <a:t>关于打坐的内容、顺序、数量等等有没有什么疑问？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</a:t>
            </a:r>
            <a:r>
              <a:rPr lang="zh-CN" altLang="en-US" sz="2400" dirty="0" smtClean="0"/>
              <a:t>简单</a:t>
            </a:r>
            <a:r>
              <a:rPr lang="zh-CN" altLang="en-US" sz="2400" dirty="0"/>
              <a:t>叙述</a:t>
            </a:r>
            <a:r>
              <a:rPr lang="zh-CN" altLang="en-US" sz="2400" dirty="0" smtClean="0"/>
              <a:t>一下用因明推理</a:t>
            </a:r>
            <a:r>
              <a:rPr lang="zh-CN" altLang="en-US" sz="2400" dirty="0"/>
              <a:t>的思路。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4.</a:t>
            </a:r>
            <a:r>
              <a:rPr lang="zh-CN" altLang="en-US" sz="2400" dirty="0" smtClean="0"/>
              <a:t>什么时候可以做到一切都是现量？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5.</a:t>
            </a:r>
            <a:r>
              <a:rPr lang="zh-CN" altLang="en-US" sz="2400" dirty="0" smtClean="0"/>
              <a:t>不了义的佛经是不是佛在撒谎？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6.</a:t>
            </a:r>
            <a:r>
              <a:rPr lang="zh-CN" altLang="en-US" sz="2400" dirty="0" smtClean="0"/>
              <a:t>如何</a:t>
            </a:r>
            <a:r>
              <a:rPr lang="zh-CN" altLang="en-US" sz="2400" dirty="0"/>
              <a:t>证明佛从来没有撒过慌？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7.</a:t>
            </a:r>
            <a:r>
              <a:rPr lang="zh-CN" altLang="en-US" sz="2400" dirty="0" smtClean="0"/>
              <a:t>分享</a:t>
            </a:r>
            <a:r>
              <a:rPr lang="zh-CN" altLang="en-US" sz="2400" dirty="0"/>
              <a:t>一下打坐中的新思路、新体会。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8.</a:t>
            </a:r>
            <a:r>
              <a:rPr lang="zh-CN" altLang="en-US" sz="2400" dirty="0" smtClean="0"/>
              <a:t>随着科学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发达，科学家能不能达到佛的境界？为什么？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9.</a:t>
            </a:r>
            <a:r>
              <a:rPr lang="zh-CN" altLang="en-US" sz="2400" dirty="0" smtClean="0"/>
              <a:t>依法不依人与密乘弟子不能违背金刚上师的教言是否矛盾？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747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1525</Words>
  <Application>Microsoft Office PowerPoint</Application>
  <PresentationFormat>On-screen Show (4:3)</PresentationFormat>
  <Paragraphs>105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主题​​</vt:lpstr>
      <vt:lpstr>“因果不虚“视频14（下）回顾</vt:lpstr>
      <vt:lpstr>“因果不虚“视频15（上）</vt:lpstr>
      <vt:lpstr>PowerPoint Presentation</vt:lpstr>
      <vt:lpstr>实修因果不虚</vt:lpstr>
      <vt:lpstr>复杂的推理方法（因明的方法）</vt:lpstr>
      <vt:lpstr>现实生活中认识的三个层次</vt:lpstr>
      <vt:lpstr>佛经中认识的三个层次</vt:lpstr>
      <vt:lpstr>思考问题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因果不虚 视频15</dc:title>
  <dc:creator>user</dc:creator>
  <cp:lastModifiedBy>harris</cp:lastModifiedBy>
  <cp:revision>105</cp:revision>
  <dcterms:created xsi:type="dcterms:W3CDTF">2020-01-07T07:38:51Z</dcterms:created>
  <dcterms:modified xsi:type="dcterms:W3CDTF">2020-01-14T05:19:59Z</dcterms:modified>
</cp:coreProperties>
</file>