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7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9" r:id="rId15"/>
    <p:sldId id="27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238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0107D-939D-BC40-AFBF-0ACC36162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6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因果不虛</a:t>
            </a:r>
            <a:endParaRPr lang="en-US" sz="66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C4E9B0-C803-6B43-9FA8-FEC494C2D7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br>
              <a:rPr lang="en-US" sz="30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sz="32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十不善業</a:t>
            </a:r>
            <a:r>
              <a:rPr lang="en-US" sz="3200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sz="3200" b="1" dirty="0">
                <a:latin typeface="KaiTi" panose="02010609060101010101" pitchFamily="49" charset="-122"/>
                <a:ea typeface="KaiTi" panose="02010609060101010101" pitchFamily="49" charset="-122"/>
              </a:rPr>
              <a:t>--</a:t>
            </a:r>
            <a:r>
              <a:rPr lang="en-US" sz="32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害</a:t>
            </a:r>
            <a:r>
              <a:rPr lang="zh-TW" altLang="en-US" sz="3200" b="1" dirty="0">
                <a:latin typeface="KaiTi" panose="02010609060101010101" pitchFamily="49" charset="-122"/>
                <a:ea typeface="KaiTi" panose="02010609060101010101" pitchFamily="49" charset="-122"/>
              </a:rPr>
              <a:t>心</a:t>
            </a:r>
            <a:endParaRPr lang="en-US" sz="32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70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85A1-B1ED-8647-93CA-FA58CDBD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增上果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0EF1-380B-3D42-B118-C22DF72E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643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增上果，是指造业后成熟在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外境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上的报应。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以害心所感，会转生到多灾多难的地方。像阿富汗、伊朗、伊拉克，我们通过不同的媒体和新闻也知道，那里要么出现饥荒，要么发动战争，这些天灾人祸并不是一两次，而是每年都不断地频频发生。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1226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85A1-B1ED-8647-93CA-FA58CDBD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士用果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0EF1-380B-3D42-B118-C22DF72E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643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所谓的士用果，就是指造任何恶业都将与日俱增，世世代代辗转延续漫漫无边的痛苦，恶业越来越向上增长，依此终将漂泊在茫茫无际的轮回之中。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恶业增长起来很强劲，不单单是你现在感受这些果报，而且恶业会与日俱增，世世代代都会辗转延续漫漫无边的痛苦。在没有受到其它因素干扰之前，通过自然的方式很强劲地延续下去。如果恶业越来越增长，痛苦的果也会绵绵不断地产生。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0817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348E-3B96-3E46-AD00-2A7BD40D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17089"/>
            <a:ext cx="9601196" cy="634633"/>
          </a:xfrm>
        </p:spPr>
        <p:txBody>
          <a:bodyPr>
            <a:noAutofit/>
          </a:bodyPr>
          <a:lstStyle/>
          <a:p>
            <a:r>
              <a:rPr lang="en-US" altLang="zh-TW" b="1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 公案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1405-C84C-1A43-97FD-CA98043D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61" y="1590260"/>
            <a:ext cx="10840278" cy="500932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从前，世尊与比丘僧众到施主家中应供时，有国王种姓和婆罗门种姓的两个小乞丐，当那个婆罗门种姓的小孩去乞讨时，佛陀及眷属还没有用斋，所以他什么也没得到；国王种姓的小孩是在世尊及眷属享用斋饭后去乞讨的，所以获得了许多剩余的甘美食品。他们二人下午在途中闲谈时，国王种姓的小孩满怀信心地说：“如果我具有财产、受用的话，那么我在有生之年一定以衣食、受用等一切资具供养世尊和他的眷属，并且恭敬承侍他们。”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婆罗门种姓的小孩子则恶狠狠地说：“假如我拥有权力成为一国之主，那么我非要砍掉那个光头沙门和他眷属的脑袋不可。</a:t>
            </a:r>
            <a:r>
              <a:rPr lang="zh-TW" altLang="en-US" dirty="0"/>
              <a:t>”</a:t>
            </a:r>
            <a:endParaRPr lang="en-CA" altLang="zh-TW" dirty="0"/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之后，国王种姓的小孩来到了另外一个地方，在一棵大树的树荫下休息。其他树的荫影都已迁移了，但是国王种姓的小孩所在的树荫却始终没有移动。当地的国王去世后无有太子继承王位，他们便发出公告需要一位具足福德威望之人做国王。人们四处寻找，有人发现一个睡觉的小孩，明明中午已过但他上面的树荫仍然原地未动，于是唤醒他，请他继承了王位。后来他如愿以偿，履行诺言供养佛陀和他的眷属。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那个婆罗门种姓的小孩躺在一交通要道休息，马车疾驰而来，辗在他的脖子上，他断头而亡。（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普贤上师言教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155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4348E-3B96-3E46-AD00-2A7BD40D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公案</a:t>
            </a:r>
            <a:r>
              <a:rPr lang="en-US" altLang="zh-TW" b="1" dirty="0">
                <a:latin typeface="KaiTi" panose="02010609060101010101" pitchFamily="49" charset="-122"/>
                <a:ea typeface="KaiTi" panose="02010609060101010101" pitchFamily="49" charset="-122"/>
              </a:rPr>
              <a:t>-2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B1405-C84C-1A43-97FD-CA98043D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8484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迁善录</a:t>
            </a: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中记载：宋国的大夫蒋瑗有十个孩子，一个驼背，一个跛子，一个肢体萎缩，一个双脚残废，一个疯癫，一个痴呆，一个聋子，一个瞎子，一个哑巴，一个死在监狱中。公明子皋问：“你做了什么恶事，为何祸至于此？”蒋瑗说：“我平生没有其他过恶，只是喜欢嫉妒。谁胜过我，我就忌恨他，谁奉承我，我就喜欢他。听到别人行善就怀疑，听到别人的过恶就相信。见到别人有所得，如同自己有所失，见到别人有所失，如同自己有所得。”公明子皋说：“你的心行居然如此，即将招致灭门之灾，恶报岂止如此啊？”蒋瑗听后非常害怕，一一改正自己的恶习，不出几年，几个孩子的病都好了。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357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AB38-6EBE-8F4D-8A7B-9EA5B79B1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公案</a:t>
            </a:r>
            <a:r>
              <a:rPr lang="en-US" altLang="zh-TW" b="1" dirty="0">
                <a:latin typeface="KaiTi" panose="02010609060101010101" pitchFamily="49" charset="-122"/>
                <a:ea typeface="KaiTi" panose="02010609060101010101" pitchFamily="49" charset="-122"/>
              </a:rPr>
              <a:t>-3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3DE52-5A97-F643-A39E-7FEDC9293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776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古代曾有一个公案：在一个深山中住有师徒二人，另有一个与他们不和的上师。一天，上师对徒弟说：“煮上好茶！今天我听到了一个好消息。”小僧人问：“听到了什么？”上师说：“与我们不好的那个上师有女人了。”小僧人说：“噢，上师呀，这有什么值得高兴的呢？我还以为您面见本尊得到授记了呢。”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帕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·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单巴桑吉尊者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听到此事后说：“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幸灾乐祸的上师比破戒造罪的上师罪过还大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。”这位幸灾乐祸的上师就是所谓的“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恶心武器伤自己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”。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917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A652-231A-F543-A77D-68B13860B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結語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2CE26-D2B2-0D48-9F2B-ECF0101F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在了达因果道理之后，对于宿业的果报，要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随缘顺受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，对于未来，要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行善积德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。平常不论发生什么事，都要归在业果上来思惟。能够想得通，就不会起烦恼，不平的心也会平静下来，而且会</a:t>
            </a:r>
            <a:r>
              <a:rPr lang="zh-TW" altLang="en-US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常生惭愧，勤求忏悔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。能按这样思惟业果，转变自心，就有真实的受用。</a:t>
            </a:r>
            <a:r>
              <a:rPr lang="en-US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因果的奧秘</a:t>
            </a:r>
            <a:r>
              <a:rPr lang="en-US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314009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5389-B00C-0647-99F0-AC4C66DE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問題討論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0773-E7F6-6541-BAB9-333EBB817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9101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自己是否曾經有過害心？是何原因造成？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遇到對境，發現自己開始起害心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瞋心，要如何調伏？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坏人受到惩罚使人感到非常痛快，是不是害心？（如殺人犯、恐怖分子受到惩罚，覺得大快人心。。。）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因果不虛學了好一陣子了，有何感悟？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自由分享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31633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6918-DB7D-1746-A276-7293B93F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發菩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提心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9DBA9-EE5F-9445-9832-6E4E4F5DF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我们为了利益天下所有的众生，下定决心成佛</a:t>
            </a:r>
            <a:endParaRPr lang="en-CA" altLang="zh-CN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为了成佛我们如理如法的共修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645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C8FE-41AE-2D42-B9F6-35B6B5FC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網要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90849-910A-774D-8A80-802AB63A6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9101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定義</a:t>
            </a:r>
            <a:endParaRPr lang="en-US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 果報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altLang="zh-TW" dirty="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公案</a:t>
            </a:r>
            <a:endParaRPr lang="en-CA" altLang="zh-TW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en-US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CA" dirty="0" err="1">
                <a:latin typeface="KaiTi" panose="02010609060101010101" pitchFamily="49" charset="-122"/>
                <a:ea typeface="KaiTi" panose="02010609060101010101" pitchFamily="49" charset="-122"/>
              </a:rPr>
              <a:t>問</a:t>
            </a:r>
            <a:r>
              <a:rPr lang="zh-TW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題討論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86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4E7A-FACA-7242-A55B-6F3492C2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 定義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AA9D0-3F2B-0345-8D7D-BC1ABC4BF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724598"/>
          </a:xfrm>
        </p:spPr>
        <p:txBody>
          <a:bodyPr/>
          <a:lstStyle/>
          <a:p>
            <a:pPr fontAlgn="base">
              <a:lnSpc>
                <a:spcPct val="150000"/>
              </a:lnSpc>
            </a:pPr>
            <a:r>
              <a:rPr 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(1) 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基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造業所針對的事物：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能引生恚恼的对境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与粗恶语业的基相同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)</a:t>
            </a:r>
          </a:p>
          <a:p>
            <a:pPr fontAlgn="base">
              <a:lnSpc>
                <a:spcPct val="150000"/>
              </a:lnSpc>
            </a:pP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(2)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發心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動機：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貪心、 嗔心、痴心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(3)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行動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加行：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自作、教他作、共作、隨喜他作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fontAlgn="base">
              <a:lnSpc>
                <a:spcPct val="150000"/>
              </a:lnSpc>
            </a:pP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(4) 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結果</a:t>
            </a:r>
            <a:r>
              <a:rPr lang="en-US" altLang="zh-TW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200" b="1" dirty="0">
                <a:latin typeface="KaiTi" panose="02010609060101010101" pitchFamily="49" charset="-122"/>
                <a:ea typeface="KaiTi" panose="02010609060101010101" pitchFamily="49" charset="-122"/>
              </a:rPr>
              <a:t>究竟：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内心已决定打、辱、损害有情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47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2704-D547-A64E-97FF-E45A67137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慧灯之光</a:t>
            </a:r>
            <a:r>
              <a:rPr 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2E6D3-89F3-A241-A250-763A60A4E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b="1" dirty="0">
                <a:latin typeface="KaiTi" panose="02010609060101010101" pitchFamily="49" charset="-122"/>
                <a:ea typeface="KaiTi" panose="02010609060101010101" pitchFamily="49" charset="-122"/>
              </a:rPr>
              <a:t>9.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害心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CA" altLang="zh-TW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害心是指傷害別人的心念。比如，對你不好的人，就想種種辦法去害他，此起心動念就叫害心</a:t>
            </a:r>
            <a:r>
              <a:rPr lang="en-US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6178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7F81-393A-6745-81FE-8743DA5E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大圓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滿前行</a:t>
            </a:r>
            <a:r>
              <a:rPr lang="en-US" altLang="zh-TW" b="1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04C41-5555-564B-A237-04A32794F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7159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己二、害心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altLang="zh-TW" b="1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dirty="0" err="1">
                <a:latin typeface="KaiTi" panose="02010609060101010101" pitchFamily="49" charset="-122"/>
                <a:ea typeface="KaiTi" panose="02010609060101010101" pitchFamily="49" charset="-122"/>
              </a:rPr>
              <a:t>對他人痛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恨在心，滿懷憤怒之情而想：我應當如此這般損害某某人。見他人擁有榮華富貴心裡便不高興，並且暗自詛咒：如果這個人不安樂、不幸福、沒有這樣的功德該多好！當別人遭遇不幸，受到挫折時，在一旁幸災樂禍。諸如此類凡是對他人生起損惱的心理都屬於害心之列。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320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853A-358C-DA4C-8991-3EAA4459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生西法師《前行廣釋》第</a:t>
            </a:r>
            <a:r>
              <a:rPr lang="en-US" altLang="zh-TW" b="1" dirty="0">
                <a:latin typeface="KaiTi" panose="02010609060101010101" pitchFamily="49" charset="-122"/>
                <a:ea typeface="KaiTi" panose="02010609060101010101" pitchFamily="49" charset="-122"/>
              </a:rPr>
              <a:t>64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課輔導資料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DD770-09C7-ED41-A577-64D430B8E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P.8~P.13</a:t>
            </a:r>
          </a:p>
        </p:txBody>
      </p:sp>
    </p:spTree>
    <p:extLst>
      <p:ext uri="{BB962C8B-B14F-4D97-AF65-F5344CB8AC3E}">
        <p14:creationId xmlns:p14="http://schemas.microsoft.com/office/powerpoint/2010/main" val="2313253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70E07-0F12-B44B-9DAE-8F5F5812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2. </a:t>
            </a:r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果報</a:t>
            </a:r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：異熟果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8BB2D-6895-964A-8AE8-27D132692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9631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所谓“异熟果”，就是指不同的因最后成熟的一种果报。概而言之，十不善业的异熟果，就是指造三毒恶业会堕入三恶趣。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无论是十不善业中的任意一种，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如果是以嗔心所导致的，就会堕入地狱；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如果是以贪心的驱使而造成的，就会投生为饿鬼；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如果是在痴心的状态中进行的，就会转为旁生。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万一堕落到那些恶趣中，就必然要感受各自的痛苦。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7954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985A1-B1ED-8647-93CA-FA58CDBDC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atin typeface="KaiTi" panose="02010609060101010101" pitchFamily="49" charset="-122"/>
                <a:ea typeface="KaiTi" panose="02010609060101010101" pitchFamily="49" charset="-122"/>
              </a:rPr>
              <a:t>感受等流果</a:t>
            </a:r>
            <a:endParaRPr lang="en-US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30EF1-380B-3D42-B118-C22DF72E4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10141225" cy="37643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以嗔恚业感召损害于他，或遭他害。嗔心串习成性，会有处处想害人、损人的心理，或者常常遭受他人损害。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经常生起害心，其果报就是胆子小，特别容易受惊吓，担惊受怕的事情很多。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前世害心重的人，今生将感得经常担惊受怕、危机四伏。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华严经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云：“嗔恼之罪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……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若生人中，得二种果报：一者常为一切求其长短；二者常为众人之所恼害。”</a:t>
            </a: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57649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3816</TotalTime>
  <Words>2124</Words>
  <Application>Microsoft Office PowerPoint</Application>
  <PresentationFormat>Widescreen</PresentationFormat>
  <Paragraphs>53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KaiTi</vt:lpstr>
      <vt:lpstr>Arial</vt:lpstr>
      <vt:lpstr>Garamond</vt:lpstr>
      <vt:lpstr>Organic</vt:lpstr>
      <vt:lpstr>因果不虛</vt:lpstr>
      <vt:lpstr>發菩提心</vt:lpstr>
      <vt:lpstr>網要</vt:lpstr>
      <vt:lpstr>1. 定義</vt:lpstr>
      <vt:lpstr>《慧灯之光》</vt:lpstr>
      <vt:lpstr>《大圓滿前行》</vt:lpstr>
      <vt:lpstr>生西法師《前行廣釋》第64課輔導資料</vt:lpstr>
      <vt:lpstr>2. 果報：異熟果</vt:lpstr>
      <vt:lpstr>感受等流果</vt:lpstr>
      <vt:lpstr>增上果</vt:lpstr>
      <vt:lpstr>士用果</vt:lpstr>
      <vt:lpstr>3. 公案</vt:lpstr>
      <vt:lpstr>公案-2</vt:lpstr>
      <vt:lpstr>公案-3</vt:lpstr>
      <vt:lpstr>結語</vt:lpstr>
      <vt:lpstr>問題討論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十不善業</dc:title>
  <dc:creator>Vicky Huang</dc:creator>
  <cp:lastModifiedBy>che oscar</cp:lastModifiedBy>
  <cp:revision>36</cp:revision>
  <dcterms:created xsi:type="dcterms:W3CDTF">2021-07-09T04:32:16Z</dcterms:created>
  <dcterms:modified xsi:type="dcterms:W3CDTF">2021-07-12T19:14:24Z</dcterms:modified>
</cp:coreProperties>
</file>