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78" r:id="rId5"/>
    <p:sldId id="277" r:id="rId6"/>
    <p:sldId id="279" r:id="rId7"/>
    <p:sldId id="280" r:id="rId8"/>
    <p:sldId id="282" r:id="rId9"/>
    <p:sldId id="281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7:2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2018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en-US" altLang="zh-CN" dirty="0"/>
              <a:t>«</a:t>
            </a:r>
            <a:r>
              <a:rPr lang="zh-CN" altLang="en-US" dirty="0"/>
              <a:t>佛说稻杆经</a:t>
            </a:r>
            <a:r>
              <a:rPr lang="en-US" altLang="zh-CN" dirty="0"/>
              <a:t>»</a:t>
            </a:r>
            <a:r>
              <a:rPr lang="zh-CN" altLang="en-US" dirty="0"/>
              <a:t>视频</a:t>
            </a:r>
            <a:r>
              <a:rPr lang="en-US" altLang="zh-CN" dirty="0"/>
              <a:t>12-1</a:t>
            </a:r>
            <a:br>
              <a:rPr lang="en-US" altLang="zh-CN" dirty="0"/>
            </a:br>
            <a:r>
              <a:rPr lang="en-US" altLang="zh-CN" dirty="0"/>
              <a:t>2022-02-21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865721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/>
              <a:t>深入地看：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  </a:t>
            </a:r>
            <a:r>
              <a:rPr lang="en-US" altLang="zh-CN" sz="1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因和果之间到底有什么样的关系？</a:t>
            </a:r>
            <a:endParaRPr lang="en-US" altLang="zh-CN" sz="18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1A"/>
                </a:solidFill>
                <a:latin typeface="Montserrat" panose="00000500000000000000" pitchFamily="2" charset="0"/>
              </a:rPr>
              <a:t>   -</a:t>
            </a: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因给果发挥了什么样的作用？</a:t>
            </a:r>
            <a:endParaRPr lang="en-US" altLang="zh-CN" sz="18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1A"/>
                </a:solidFill>
                <a:latin typeface="Montserrat" panose="00000500000000000000" pitchFamily="2" charset="0"/>
              </a:rPr>
              <a:t>   -</a:t>
            </a: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果它接受了什么样的因和缘的力量？</a:t>
            </a:r>
            <a:endParaRPr lang="en-US" altLang="zh-CN" sz="18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1A"/>
                </a:solidFill>
                <a:latin typeface="Montserrat" panose="00000500000000000000" pitchFamily="2" charset="0"/>
              </a:rPr>
              <a:t>   -</a:t>
            </a: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因和缘给这个果做了什么？</a:t>
            </a:r>
            <a:endParaRPr lang="en-US" altLang="zh-CN" sz="18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如何理解“亦非自作”？简述推导方法。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、如何理解“亦非他作”？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简述推导方法。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、如何理解“非自他俱作” ？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简述推导方法。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、谈谈自己对“缘起性空” 的理解。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、请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分享目前学习</a:t>
            </a: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«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佛说稻杆经</a:t>
            </a: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»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的心得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？ 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/>
              <a:t>　　　　　　　　　　　　　　　　　　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2C32C4-9DE9-4591-A932-79263777FAB0}"/>
                  </a:ext>
                </a:extLst>
              </p14:cNvPr>
              <p14:cNvContentPartPr/>
              <p14:nvPr/>
            </p14:nvContentPartPr>
            <p14:xfrm>
              <a:off x="2451304" y="23624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2C32C4-9DE9-4591-A932-79263777FA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2664" y="23534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一： 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内容： </a:t>
            </a:r>
            <a:endParaRPr lang="en-CA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altLang="zh-CN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：发菩提心</a:t>
            </a: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：缘起性空是整个经文的精华要义。</a:t>
            </a: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9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性空的理解：非自作，非他作，非自他俱作。不生不灭。</a:t>
            </a:r>
            <a:endParaRPr lang="en-CA" altLang="zh-CN" sz="19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zh-CN" sz="19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altLang="zh-CN" sz="19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二： 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问题讨论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发菩提心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菩提心非常重要，让我们的修行方向归于大乘佛教</a:t>
            </a:r>
            <a:r>
              <a:rPr 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CA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造作的菩提心 </a:t>
            </a:r>
            <a:r>
              <a:rPr lang="en-US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真实的菩提心： 遇到关键的时候会不会把自己的事情作为头等大事。</a:t>
            </a:r>
            <a:endParaRPr lang="en-US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不断训练，逐渐产生真实的菩提心。</a:t>
            </a:r>
            <a:endParaRPr lang="en-US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每次听课、修行都下定决心让天下众生离苦得乐，长期奋斗目标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dirty="0"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首先自己要成佛，要闻思修。</a:t>
            </a: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4BC-FF29-4758-BECE-7EA4AC5F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回顾：十二缘起图</a:t>
            </a:r>
            <a:endParaRPr lang="en-US" dirty="0"/>
          </a:p>
        </p:txBody>
      </p:sp>
      <p:pic>
        <p:nvPicPr>
          <p:cNvPr id="1028" name="Picture 4" descr="什么是十二因缘">
            <a:extLst>
              <a:ext uri="{FF2B5EF4-FFF2-40B4-BE49-F238E27FC236}">
                <a16:creationId xmlns:a16="http://schemas.microsoft.com/office/drawing/2014/main" id="{FFECB880-393C-4FCB-9AA8-933DF97082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49288"/>
            <a:ext cx="7084050" cy="41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3">
            <a:extLst>
              <a:ext uri="{FF2B5EF4-FFF2-40B4-BE49-F238E27FC236}">
                <a16:creationId xmlns:a16="http://schemas.microsoft.com/office/drawing/2014/main" id="{A63D9CB3-A0DF-4274-80F6-3FABCC80E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193502"/>
            <a:ext cx="1224136" cy="12241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14:cNvPr>
              <p14:cNvContentPartPr/>
              <p14:nvPr/>
            </p14:nvContentPartPr>
            <p14:xfrm>
              <a:off x="8375104" y="337406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6104" y="336542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18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A917-A677-4329-9CAF-AAF75CA7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</a:rPr>
              <a:t>缘起   性空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CA2B-D427-4479-9AE8-BF1519CF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缘起： 十二缘起。缘起就是有因有果，万事万物都有他们的因缘，所以有诞生，</a:t>
            </a:r>
            <a:r>
              <a:rPr lang="zh-CN" altLang="en-US" sz="2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如果没有它的这些因和缘，任何事情任何物质都不会诞生、不会出现、不会发生。从世俗的角度来讲，都是有因有缘。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性空： </a:t>
            </a:r>
            <a:r>
              <a:rPr lang="zh-CN" altLang="en-US" sz="2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深入观察的时候会发现，这些都没有任何的因和缘，所有的因和缘都是我们自己的错觉，宏观世界认为的自然规律实际本质上没有因缘，就是这样。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endParaRPr lang="en-US" altLang="zh-CN" sz="1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0D237D-DBE0-4D8B-920E-CF19E3ADE2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783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5CDA-54F4-4E71-A385-6D16A306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476672"/>
            <a:ext cx="5770984" cy="101297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缘起的本质是空性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715B-989C-48E4-B19C-0A1E5BEB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9646"/>
            <a:ext cx="8229600" cy="4675659"/>
          </a:xfrm>
        </p:spPr>
        <p:txBody>
          <a:bodyPr/>
          <a:lstStyle/>
          <a:p>
            <a:r>
              <a:rPr lang="zh-CN" altLang="en-US" sz="2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“彼名色芽”：</a:t>
            </a:r>
            <a:r>
              <a:rPr lang="zh-CN" altLang="en-US" sz="2400" dirty="0">
                <a:solidFill>
                  <a:srgbClr val="00001A"/>
                </a:solidFill>
                <a:latin typeface="Montserrat" panose="00000500000000000000" pitchFamily="2" charset="0"/>
              </a:rPr>
              <a:t>名色是怀胎以后精神和肉体成长的过程，这个成长就是名和色。</a:t>
            </a:r>
            <a:endParaRPr lang="en-US" altLang="zh-CN" sz="2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1A"/>
                </a:solidFill>
                <a:latin typeface="Montserrat" panose="00000500000000000000" pitchFamily="2" charset="0"/>
              </a:rPr>
              <a:t>科学的方法：理论上假设有一个新的发现，理论，试验，发现是对的。会用到仪器。</a:t>
            </a:r>
            <a:endParaRPr lang="en-US" altLang="zh-CN" sz="2000" dirty="0">
              <a:solidFill>
                <a:srgbClr val="00001A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佛教的方法： 通过理论、通过逻辑去观察，并不是通过仪器，而是通过逻辑。三千多年前那个时候的逻辑，佛教把它更加地完善，最后变成了佛教的因明。</a:t>
            </a:r>
            <a:endParaRPr lang="en-US" altLang="zh-CN" sz="20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2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</a:t>
            </a:r>
          </a:p>
          <a:p>
            <a:pPr marL="0" indent="0">
              <a:buNone/>
            </a:pPr>
            <a:endParaRPr lang="en-US" altLang="zh-CN" sz="20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altLang="zh-CN" sz="20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4D0A08-35C5-4A22-A1B2-A24384716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93502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7472-C43B-42EE-B535-A05C77E9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334508"/>
            <a:ext cx="7344816" cy="1090464"/>
          </a:xfrm>
        </p:spPr>
        <p:txBody>
          <a:bodyPr>
            <a:noAutofit/>
          </a:bodyPr>
          <a:lstStyle/>
          <a:p>
            <a:r>
              <a:rPr lang="en-US" altLang="zh-CN" sz="2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zh-CN" altLang="en-US" sz="3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“亦非自作，亦非他作，非自他俱作。”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D561-97CE-429E-9859-A0F63ECB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648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一般就前面两个，不会有第三第四，因为前两个是矛盾的两个对立方面，所以不可能同时存在（非自他俱作）。</a:t>
            </a:r>
            <a:endParaRPr lang="en-US" altLang="zh-CN" sz="1800" dirty="0"/>
          </a:p>
          <a:p>
            <a:r>
              <a:rPr lang="zh-CN" altLang="en-US" sz="1800" dirty="0"/>
              <a:t>表面上看：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400" dirty="0"/>
              <a:t>  -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稻芽从稻种产生，这就叫作自然规律。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1A"/>
                </a:solidFill>
                <a:latin typeface="Montserrat" panose="00000500000000000000" pitchFamily="2" charset="0"/>
              </a:rPr>
              <a:t>   -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它也有规律，比如说“种瓜得瓜，种豆得豆。</a:t>
            </a:r>
            <a:endParaRPr lang="en-US" altLang="zh-CN" sz="2400" dirty="0"/>
          </a:p>
          <a:p>
            <a:r>
              <a:rPr lang="zh-CN" altLang="en-US" sz="1800" dirty="0"/>
              <a:t>深入地看：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  </a:t>
            </a:r>
            <a:r>
              <a:rPr lang="en-US" altLang="zh-CN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因和果之间到底有什么样的关系？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1A"/>
                </a:solidFill>
                <a:latin typeface="Montserrat" panose="00000500000000000000" pitchFamily="2" charset="0"/>
              </a:rPr>
              <a:t>   -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因给果发挥了什么样的作用？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1A"/>
                </a:solidFill>
                <a:latin typeface="Montserrat" panose="00000500000000000000" pitchFamily="2" charset="0"/>
              </a:rPr>
              <a:t>   -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果它接受了什么样的因和缘的力量？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1A"/>
                </a:solidFill>
                <a:latin typeface="Montserrat" panose="00000500000000000000" pitchFamily="2" charset="0"/>
              </a:rPr>
              <a:t>   -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因和缘给这个果做了什么？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r>
              <a:rPr lang="zh-CN" altLang="en-US" sz="1800" dirty="0"/>
              <a:t>自： 果，芽。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他： 除了果（芽）以外的，比如说因和缘，</a:t>
            </a: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稻种、温度、湿度、空间、</a:t>
            </a:r>
            <a:endParaRPr lang="en-US" altLang="zh-CN" sz="18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1A"/>
                </a:solidFill>
                <a:latin typeface="Montserrat" panose="00000500000000000000" pitchFamily="2" charset="0"/>
              </a:rPr>
              <a:t>     </a:t>
            </a: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土壤、时间，</a:t>
            </a:r>
            <a:endParaRPr lang="en-US" altLang="zh-CN" sz="18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zh-CN" altLang="en-US" sz="1600" b="1" dirty="0"/>
              <a:t>自作</a:t>
            </a:r>
            <a:r>
              <a:rPr lang="zh-CN" altLang="en-US" sz="1600" dirty="0"/>
              <a:t>：稻芽是自己诞生的。例子： 数论派对太阳的理解。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否定依据：</a:t>
            </a:r>
            <a:r>
              <a:rPr lang="en-US" altLang="zh-CN" sz="1600" dirty="0"/>
              <a:t>1</a:t>
            </a:r>
            <a:r>
              <a:rPr lang="zh-CN" altLang="en-US" sz="1600" dirty="0"/>
              <a:t>：没有逻辑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能够证明稻芽本来就存在于稻种上。 </a:t>
            </a:r>
            <a:r>
              <a:rPr lang="en-US" altLang="zh-CN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2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 花和种子。 </a:t>
            </a:r>
            <a:r>
              <a:rPr lang="en-US" altLang="zh-CN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3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 已经形成了就不需要温度，湿度阳光等。</a:t>
            </a:r>
            <a:r>
              <a:rPr lang="en-US" altLang="zh-CN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4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</a:t>
            </a:r>
            <a:r>
              <a:rPr lang="zh-CN" altLang="en-US" sz="105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从世俗感官的角度来讲，这也是相违的，所以不成立。</a:t>
            </a:r>
            <a:endParaRPr lang="en-US" altLang="zh-CN" sz="1600" dirty="0"/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7C3E8-D744-4C5B-B3CC-284AF6DCA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7174"/>
            <a:ext cx="1090464" cy="10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8145-E1B3-46EE-9E57-8C202D64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45031"/>
            <a:ext cx="6923112" cy="864096"/>
          </a:xfrm>
        </p:spPr>
        <p:txBody>
          <a:bodyPr>
            <a:noAutofit/>
          </a:bodyPr>
          <a:lstStyle/>
          <a:p>
            <a:r>
              <a:rPr lang="zh-CN" altLang="en-US" sz="24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“亦非自作，亦非他作，非自他俱作。”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FE3F-4B4F-49F5-AF08-BF9C1E3B1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201793"/>
            <a:ext cx="7848872" cy="5467567"/>
          </a:xfrm>
        </p:spPr>
        <p:txBody>
          <a:bodyPr>
            <a:normAutofit/>
          </a:bodyPr>
          <a:lstStyle/>
          <a:p>
            <a:r>
              <a:rPr lang="zh-CN" altLang="en-US" sz="1800" b="1" dirty="0"/>
              <a:t>他作</a:t>
            </a:r>
            <a:r>
              <a:rPr lang="zh-CN" altLang="en-US" sz="1800" dirty="0"/>
              <a:t>：</a:t>
            </a:r>
            <a:r>
              <a:rPr lang="zh-CN" altLang="en-US" sz="11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zh-CN" altLang="en-US" sz="140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意思是果是因和缘让它诞生的，稻芽是稻种、温度、湿度、阳光等作用下诞生的。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我们都认为这是对的，应该是这样，至少在世俗当中应该是这样。</a:t>
            </a:r>
            <a:endParaRPr lang="en-US" altLang="zh-CN" sz="1400" dirty="0"/>
          </a:p>
          <a:p>
            <a:r>
              <a:rPr lang="zh-CN" altLang="en-US" sz="1800" dirty="0"/>
              <a:t>否定的方法：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1</a:t>
            </a:r>
            <a:r>
              <a:rPr lang="zh-CN" altLang="en-US" sz="1600" dirty="0"/>
              <a:t>： </a:t>
            </a:r>
            <a:r>
              <a:rPr lang="zh-CN" altLang="en-US" sz="1800" b="1" dirty="0"/>
              <a:t>因和果存在的时间点：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400" dirty="0"/>
              <a:t>-  </a:t>
            </a:r>
            <a:r>
              <a:rPr lang="zh-CN" altLang="en-US" sz="1400" dirty="0"/>
              <a:t>要么同时存在，要么先后存在。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-  </a:t>
            </a:r>
            <a:r>
              <a:rPr lang="zh-CN" altLang="en-US" sz="1400" dirty="0"/>
              <a:t>经过观察不可能同时存在，因为建立不起来因果关系（例子：佛像和佛塔不存在因果关系）。因和缘让果产生，这种情况不可能同时存在（例子：父母和子女）。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-  </a:t>
            </a:r>
            <a:r>
              <a:rPr lang="zh-CN" altLang="en-US" sz="1400" dirty="0"/>
              <a:t>有前后关系，在宏观世界可以接受 （ 例子：播种之后浇水施肥过一段时间之后才会有芽）。现实生活，感官看到的都是这样。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800" dirty="0"/>
              <a:t>      2</a:t>
            </a:r>
            <a:r>
              <a:rPr lang="zh-CN" altLang="en-US" sz="1800" dirty="0"/>
              <a:t>：</a:t>
            </a:r>
            <a:r>
              <a:rPr lang="zh-CN" altLang="en-US" sz="1800" b="1" dirty="0"/>
              <a:t>反证上面的结论：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400" dirty="0"/>
              <a:t>-  </a:t>
            </a:r>
            <a:r>
              <a:rPr lang="zh-CN" altLang="en-US" sz="1400" dirty="0"/>
              <a:t>因和缘与果有前后存在关系，因和缘做为物质的时候，果还不存在，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因和缘的这个力量没有办法传递给它的果，没办法发挥作用。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en-US" altLang="zh-CN" sz="1400" dirty="0">
                <a:solidFill>
                  <a:srgbClr val="00001A"/>
                </a:solidFill>
                <a:latin typeface="Montserrat" panose="00000500000000000000" pitchFamily="2" charset="0"/>
              </a:rPr>
              <a:t>- 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所以只要有前后的话，这个时候其中一个一定是不存在的，这个时候其中一个不存在的话，那就是没有办法毁灭它，因为它是不存在的东西，就像虚空一样，没有办法毁灭它，也没有办法让它诞生，都没有办法，因为它不存在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。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 - 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所以我们现在这样观察，同时存在的物质之间没有办法建立因果关系，一先一后的物质中间也没有办法建立因果关系，那到底有没有因果呢？</a:t>
            </a:r>
            <a:r>
              <a:rPr lang="zh-CN" altLang="en-US" sz="1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没有因果，所以佛教就叫作不生不灭。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1A"/>
                </a:solidFill>
                <a:latin typeface="Montserrat" panose="00000500000000000000" pitchFamily="2" charset="0"/>
              </a:rPr>
              <a:t> - 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这样一观察以后，立即就发现原来就是不生不灭，任何一个种子，没有让任何东西诞生过；任何一个物质（ 稻芽），没有任何一个因缘让它诞生过。最后的结论就是这样。不生的话，当然也不灭</a:t>
            </a:r>
            <a:r>
              <a:rPr lang="zh-CN" altLang="en-US" sz="1000" dirty="0">
                <a:solidFill>
                  <a:srgbClr val="00001A"/>
                </a:solidFill>
                <a:latin typeface="Montserrat" panose="00000500000000000000" pitchFamily="2" charset="0"/>
              </a:rPr>
              <a:t> 。 </a:t>
            </a:r>
            <a:r>
              <a:rPr lang="zh-CN" altLang="en-US" sz="1400" dirty="0">
                <a:solidFill>
                  <a:srgbClr val="00001A"/>
                </a:solidFill>
                <a:latin typeface="Montserrat" panose="00000500000000000000" pitchFamily="2" charset="0"/>
              </a:rPr>
              <a:t>“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不生，不灭，不住”。</a:t>
            </a:r>
            <a:endParaRPr 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B3B9FD-7BDD-45C5-8CA2-68783BBA0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89725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2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DF31-DC13-44A0-9022-474E103A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49" y="1417638"/>
            <a:ext cx="8229600" cy="5323730"/>
          </a:xfrm>
        </p:spPr>
        <p:txBody>
          <a:bodyPr>
            <a:normAutofit/>
          </a:bodyPr>
          <a:lstStyle/>
          <a:p>
            <a:r>
              <a:rPr lang="zh-CN" altLang="en-US" sz="1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这个理论往外面的物质观察，就叫作中观，往内心、往自己的心、往自己的意识上观察，就成为密法大圆满的非常甚深的前行的一部分，是很高的一个前行。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r>
              <a:rPr lang="zh-CN" altLang="en-US" sz="2000" dirty="0"/>
              <a:t>不观察的时候以为自然规律（错觉）是对的：来自于在人的感官观察到的现象，或规律。 在宏观世俗世界里是这样的。</a:t>
            </a:r>
            <a:endParaRPr lang="en-US" altLang="zh-CN" sz="2000" dirty="0"/>
          </a:p>
          <a:p>
            <a:r>
              <a:rPr lang="zh-CN" altLang="en-US" sz="2000" dirty="0"/>
              <a:t>要去观察微观世界，才是真实世界面目。（例子：旋火轮）</a:t>
            </a:r>
            <a:endParaRPr lang="en-US" altLang="zh-CN" sz="2000" dirty="0"/>
          </a:p>
          <a:p>
            <a:r>
              <a:rPr lang="zh-CN" altLang="en-US" sz="2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我们认为现在的这个豆芽是我几周之前播下去的豆种它的果。是我种的，今天发芽了，我们这么认为。但实际上根本就不是我们种的，我们种的种子跟这个之间没有任何的关系。</a:t>
            </a:r>
            <a:endParaRPr lang="en-US" altLang="zh-CN" sz="2000" dirty="0"/>
          </a:p>
          <a:p>
            <a:r>
              <a:rPr lang="en-US" altLang="zh-CN" sz="2000" dirty="0"/>
              <a:t>«</a:t>
            </a:r>
            <a:r>
              <a:rPr lang="zh-CN" altLang="en-US" sz="2000" dirty="0"/>
              <a:t>稻杆经</a:t>
            </a:r>
            <a:r>
              <a:rPr lang="en-US" altLang="zh-CN" sz="2000" dirty="0"/>
              <a:t>»</a:t>
            </a:r>
            <a:r>
              <a:rPr lang="zh-CN" altLang="en-US" sz="2000" dirty="0"/>
              <a:t>译者不详，但翻译的非常准确，比较容易理解，是佛教中很重要的一部经典。</a:t>
            </a:r>
            <a:endParaRPr lang="en-US" altLang="zh-CN" sz="2000" dirty="0"/>
          </a:p>
          <a:p>
            <a:r>
              <a:rPr lang="zh-CN" altLang="en-US" sz="2000" dirty="0"/>
              <a:t>思考学习了缘起对生活和见解有什么帮助，对世界观有什么帮助，如何运用于生活。</a:t>
            </a:r>
            <a:endParaRPr lang="en-US" altLang="zh-CN" sz="2000" dirty="0"/>
          </a:p>
          <a:p>
            <a:endParaRPr lang="en-US" altLang="zh-CN" sz="2600" dirty="0"/>
          </a:p>
          <a:p>
            <a:endParaRPr lang="en-US" altLang="zh-CN" sz="2600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FA869E-6122-4CEB-85E7-50A26ACA48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070"/>
            <a:ext cx="1224136" cy="122413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4B77CAD-CBB1-486B-AE9C-18FA5623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9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7652</TotalTime>
  <Words>1938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YaHei</vt:lpstr>
      <vt:lpstr>Arial</vt:lpstr>
      <vt:lpstr>Calibri</vt:lpstr>
      <vt:lpstr>Montserrat</vt:lpstr>
      <vt:lpstr>Office 主题​​</vt:lpstr>
      <vt:lpstr>2018 慧灯小组  «佛说稻杆经»视频12-1 2022-02-21</vt:lpstr>
      <vt:lpstr>      学习内容</vt:lpstr>
      <vt:lpstr>发菩提心</vt:lpstr>
      <vt:lpstr>回顾：十二缘起图</vt:lpstr>
      <vt:lpstr>缘起   性空</vt:lpstr>
      <vt:lpstr>缘起的本质是空性</vt:lpstr>
      <vt:lpstr> “亦非自作，亦非他作，非自他俱作。”</vt:lpstr>
      <vt:lpstr>“亦非自作，亦非他作，非自他俱作。”</vt:lpstr>
      <vt:lpstr>  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che oscar</cp:lastModifiedBy>
  <cp:revision>241</cp:revision>
  <dcterms:created xsi:type="dcterms:W3CDTF">2019-04-28T16:59:37Z</dcterms:created>
  <dcterms:modified xsi:type="dcterms:W3CDTF">2022-02-21T17:58:58Z</dcterms:modified>
</cp:coreProperties>
</file>