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74" r:id="rId3"/>
    <p:sldId id="278" r:id="rId4"/>
    <p:sldId id="284" r:id="rId5"/>
    <p:sldId id="264" r:id="rId6"/>
    <p:sldId id="283" r:id="rId7"/>
    <p:sldId id="265" r:id="rId8"/>
    <p:sldId id="272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67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67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99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24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702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666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94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637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409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85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368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7290-E3AE-4BEE-B5A2-7D0E9FC3620F}" type="datetimeFigureOut">
              <a:rPr lang="zh-CN" altLang="en-US" smtClean="0"/>
              <a:pPr/>
              <a:t>2021/10/30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74D299-4C76-4CF0-9871-823F944B68C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968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928670"/>
            <a:ext cx="8229600" cy="1656184"/>
          </a:xfrm>
        </p:spPr>
        <p:txBody>
          <a:bodyPr>
            <a:normAutofit fontScale="90000"/>
          </a:bodyPr>
          <a:lstStyle/>
          <a:p>
            <a:br>
              <a:rPr lang="en-US" altLang="zh-CN" sz="2700" dirty="0">
                <a:latin typeface="华文行楷" pitchFamily="2" charset="-122"/>
                <a:ea typeface="华文行楷" pitchFamily="2" charset="-122"/>
              </a:rPr>
            </a:br>
            <a:br>
              <a:rPr lang="en-US" altLang="zh-CN" sz="2700" dirty="0">
                <a:latin typeface="华文楷体" pitchFamily="2" charset="-122"/>
                <a:ea typeface="华文楷体" pitchFamily="2" charset="-122"/>
              </a:rPr>
            </a:b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因果不虚视频</a:t>
            </a:r>
            <a:r>
              <a:rPr lang="en-US" altLang="zh-CN" sz="3600" dirty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3600" dirty="0">
                <a:latin typeface="黑体" pitchFamily="49" charset="-122"/>
                <a:ea typeface="黑体" pitchFamily="49" charset="-122"/>
              </a:rPr>
              <a:t>（上）</a:t>
            </a:r>
            <a:br>
              <a:rPr lang="en-US" altLang="zh-CN" sz="3600" dirty="0">
                <a:latin typeface="黑体" pitchFamily="49" charset="-122"/>
                <a:ea typeface="黑体" pitchFamily="49" charset="-122"/>
              </a:rPr>
            </a:br>
            <a:br>
              <a:rPr lang="en-US" altLang="zh-CN" sz="3600" dirty="0">
                <a:latin typeface="黑体" pitchFamily="49" charset="-122"/>
                <a:ea typeface="黑体" pitchFamily="49" charset="-122"/>
              </a:rPr>
            </a:br>
            <a:r>
              <a:rPr lang="en-US" altLang="zh-CN" sz="2700" dirty="0">
                <a:latin typeface="黑体" pitchFamily="49" charset="-122"/>
                <a:ea typeface="黑体" pitchFamily="49" charset="-122"/>
              </a:rPr>
              <a:t>2021-11-01</a:t>
            </a:r>
            <a:br>
              <a:rPr lang="en-US" altLang="zh-CN" dirty="0">
                <a:latin typeface="黑体" pitchFamily="49" charset="-122"/>
                <a:ea typeface="黑体" pitchFamily="49" charset="-122"/>
              </a:rPr>
            </a:br>
            <a:br>
              <a:rPr lang="zh-CN" altLang="en-US" sz="2000" dirty="0"/>
            </a:br>
            <a:r>
              <a:rPr lang="en-US" sz="2000" dirty="0"/>
              <a:t> </a:t>
            </a:r>
            <a:br>
              <a:rPr lang="zh-CN" altLang="en-US" sz="2400" dirty="0"/>
            </a:br>
            <a:br>
              <a:rPr lang="zh-CN" altLang="en-US" sz="2400" dirty="0"/>
            </a:br>
            <a:r>
              <a:rPr lang="zh-CN" altLang="en-US" sz="2700" dirty="0">
                <a:latin typeface="华文楷体" pitchFamily="2" charset="-122"/>
                <a:ea typeface="华文楷体" pitchFamily="2" charset="-122"/>
              </a:rPr>
              <a:t> </a:t>
            </a: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212976"/>
            <a:ext cx="2304256" cy="2088232"/>
          </a:xfrm>
        </p:spPr>
      </p:pic>
    </p:spTree>
    <p:extLst>
      <p:ext uri="{BB962C8B-B14F-4D97-AF65-F5344CB8AC3E}">
        <p14:creationId xmlns:p14="http://schemas.microsoft.com/office/powerpoint/2010/main" val="253209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-857280"/>
            <a:ext cx="8229600" cy="1143000"/>
          </a:xfrm>
        </p:spPr>
        <p:txBody>
          <a:bodyPr>
            <a:normAutofit/>
          </a:bodyPr>
          <a:lstStyle/>
          <a:p>
            <a:endParaRPr lang="zh-CN" altLang="en-US" sz="2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首先，请大家发菩提心。我们为了利益天下所有的众生，下定决心要成佛，为了成佛我们现在就如理如法的共修</a:t>
            </a:r>
            <a:r>
              <a:rPr lang="en-US" altLang="zh-CN" sz="1800" dirty="0"/>
              <a:t>.</a:t>
            </a:r>
          </a:p>
          <a:p>
            <a:endParaRPr lang="en-US" altLang="zh-CN" sz="2000" dirty="0"/>
          </a:p>
          <a:p>
            <a:r>
              <a:rPr lang="zh-CN" altLang="en-US" sz="1800" dirty="0">
                <a:latin typeface="黑体" pitchFamily="49" charset="-122"/>
                <a:ea typeface="黑体" pitchFamily="49" charset="-122"/>
              </a:rPr>
              <a:t>学习内容：</a:t>
            </a:r>
            <a:r>
              <a:rPr lang="zh-CN" altLang="en-US" sz="1800" dirty="0"/>
              <a:t>我们今天学习的内容是总结四加行的实修结果，问自己三个问题：放下了什么，得到了什么，改变了什么？以此检验四加行的修行质量，就是是否升起了出离心。</a:t>
            </a:r>
          </a:p>
          <a:p>
            <a:endParaRPr lang="en-US" altLang="zh-CN" sz="1800" dirty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None/>
            </a:pPr>
            <a:r>
              <a:rPr lang="zh-CN" altLang="en-US" sz="1800" dirty="0"/>
              <a:t>一、修行四加行的数量和质量</a:t>
            </a:r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二、三个问题：放下了什么，得到了什么，改变了什么？</a:t>
            </a:r>
            <a:endParaRPr lang="en-US" altLang="zh-TW" sz="1800" dirty="0"/>
          </a:p>
          <a:p>
            <a:pPr marL="514350" indent="-514350">
              <a:buNone/>
            </a:pPr>
            <a:r>
              <a:rPr lang="zh-CN" altLang="en-US" sz="1800" dirty="0"/>
              <a:t>三、修四个加行各自的目标和总目标</a:t>
            </a:r>
            <a:endParaRPr lang="en-US" altLang="zh-CN" sz="1800" dirty="0"/>
          </a:p>
          <a:p>
            <a:pPr marL="514350" indent="-514350">
              <a:buNone/>
            </a:pPr>
            <a:r>
              <a:rPr lang="zh-CN" altLang="en-US" sz="1800" dirty="0"/>
              <a:t>四、修好四加行，打牢学佛的基础</a:t>
            </a:r>
            <a:endParaRPr lang="en-US" altLang="zh-CN" sz="1800" dirty="0"/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altLang="zh-CN" b="1" dirty="0">
              <a:solidFill>
                <a:srgbClr val="C00000"/>
              </a:solidFill>
            </a:endParaRPr>
          </a:p>
          <a:p>
            <a:endParaRPr lang="en-US" b="1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Autofit/>
          </a:bodyPr>
          <a:lstStyle/>
          <a:p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一、修行的数量和质量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4176463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altLang="zh-CN" sz="1800" dirty="0"/>
              <a:t>  </a:t>
            </a:r>
            <a:r>
              <a:rPr lang="zh-CN" altLang="en-US" sz="1800" dirty="0"/>
              <a:t>        慧灯禅修是实修课，学完了就要去修。学了两年了，每个加行要求是</a:t>
            </a:r>
            <a:r>
              <a:rPr lang="en-US" sz="1800" dirty="0"/>
              <a:t>150</a:t>
            </a:r>
            <a:r>
              <a:rPr lang="zh-CN" altLang="en-US" sz="1800" dirty="0"/>
              <a:t>小时，总计</a:t>
            </a:r>
            <a:r>
              <a:rPr lang="en-US" sz="1800" dirty="0"/>
              <a:t>600</a:t>
            </a:r>
            <a:r>
              <a:rPr lang="zh-CN" altLang="en-US" sz="1800" dirty="0"/>
              <a:t>小时，这是时间数量上的要求，更重要的是质量的要求。如果质量上达标，更短时间或者更长时间都是可以的。</a:t>
            </a:r>
            <a:endParaRPr lang="en-US" altLang="zh-CN" sz="1800" dirty="0">
              <a:latin typeface="华文楷体" pitchFamily="2" charset="-122"/>
              <a:ea typeface="华文楷体" pitchFamily="2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二、三个问题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514350" indent="-514350">
              <a:buNone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marL="514350" indent="-514350">
              <a:buNone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放下了什么？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 marL="51435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n-US" altLang="zh-CN" b="1" dirty="0"/>
              <a:t>  </a:t>
            </a:r>
            <a:r>
              <a:rPr lang="zh-CN" altLang="en-US" b="1" dirty="0"/>
              <a:t>放下与放弃：放下</a:t>
            </a:r>
            <a:r>
              <a:rPr lang="zh-CN" altLang="en-US" dirty="0"/>
              <a:t>是内心的放下，就是工作生活还在继续，内心不再执着在乎。执着困扰，让我们很累，生烦恼，修了两年，要问自己放下了多少，烦恼减轻了多少。</a:t>
            </a:r>
            <a:r>
              <a:rPr lang="zh-CN" altLang="en-US" b="1" dirty="0"/>
              <a:t>放弃</a:t>
            </a:r>
            <a:r>
              <a:rPr lang="zh-CN" altLang="en-US" dirty="0"/>
              <a:t>是内心中没有放下，只是各种原因不得不暂时离开、逃避，内心还是在乎。</a:t>
            </a:r>
            <a:endParaRPr lang="en-US" altLang="zh-CN" dirty="0"/>
          </a:p>
          <a:p>
            <a:pPr marL="51435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b="1" dirty="0"/>
              <a:t>  学佛前与学佛后：</a:t>
            </a:r>
            <a:r>
              <a:rPr lang="zh-CN" altLang="en-US" dirty="0"/>
              <a:t>过去没有佛教价值观，认为人活着的的唯一目标是吃喝玩乐，为了满足这一目标，要去创造更多的物质财富，很在乎这些东西，心里只有这一点追求；接受佛教教育之后，明白除了吃喝玩乐，还有更高、更好、更完美的东西去追求。人懂得思考过去，未来，懂得超越自我和轮回。所以佛教说人身难得，其他众生，包括天人，都没有这样的选择。</a:t>
            </a:r>
            <a:endParaRPr lang="en-US" altLang="zh-CN" dirty="0"/>
          </a:p>
          <a:p>
            <a:pPr marL="51435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zh-CN" altLang="en-US" b="1" dirty="0"/>
              <a:t> 生存和生存的目标：</a:t>
            </a:r>
            <a:r>
              <a:rPr lang="zh-CN" altLang="en-US" dirty="0"/>
              <a:t>工作是为了生存，生存又是为了什么呢，如果没有更高精神的追求，所有生存条件具备后，精神会极度空虚。内心中没有目标，现代人的精神疾病就会产生，焦虑症、忧郁症等等。学佛后不会觉得空虚，有更高的目标要完成。修了四加行，前后有什么变化。不可能全部放下，但是放下一些没有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-142900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二、三个问题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642918"/>
            <a:ext cx="8219256" cy="4176463"/>
          </a:xfrm>
        </p:spPr>
        <p:txBody>
          <a:bodyPr>
            <a:normAutofit fontScale="85000" lnSpcReduction="20000"/>
          </a:bodyPr>
          <a:lstStyle/>
          <a:p>
            <a:pPr marL="514350" indent="514350">
              <a:lnSpc>
                <a:spcPct val="170000"/>
              </a:lnSpc>
              <a:spcBef>
                <a:spcPts val="0"/>
              </a:spcBef>
              <a:buNone/>
            </a:pPr>
            <a:endParaRPr lang="en-US" altLang="zh-CN" sz="1600" b="1" dirty="0"/>
          </a:p>
          <a:p>
            <a:pPr>
              <a:lnSpc>
                <a:spcPct val="170000"/>
              </a:lnSpc>
              <a:buNone/>
            </a:pPr>
            <a:r>
              <a:rPr lang="en-US" altLang="zh-CN" sz="1600" b="1" dirty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、得到了什么？</a:t>
            </a:r>
            <a:r>
              <a:rPr lang="zh-CN" altLang="en-US" sz="1600" dirty="0"/>
              <a:t>除了学习佛教知识外，内心当中有没有得到智慧和慈悲心。学佛得到的东西， 是在世俗的学校和教育机构得不到的东西。</a:t>
            </a:r>
            <a:endParaRPr lang="en-US" altLang="zh-CN" sz="1600" dirty="0"/>
          </a:p>
          <a:p>
            <a:pPr>
              <a:buNone/>
            </a:pPr>
            <a:endParaRPr lang="zh-CN" altLang="en-US" sz="1600" dirty="0"/>
          </a:p>
          <a:p>
            <a:pPr lvl="0">
              <a:lnSpc>
                <a:spcPct val="160000"/>
              </a:lnSpc>
              <a:buNone/>
            </a:pPr>
            <a:r>
              <a:rPr lang="en-US" altLang="zh-CN" sz="1600" b="1" dirty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、改变了什么？</a:t>
            </a:r>
            <a:r>
              <a:rPr lang="zh-CN" altLang="en-US" sz="1600" dirty="0"/>
              <a:t>比如以前特别自私，现在也自私，但是比过去好一些；过去根本不懂得关心其他人和众生，现在懂得了要关心别人和其他众生。</a:t>
            </a:r>
            <a:endParaRPr lang="en-US" altLang="zh-CN" sz="1600" dirty="0"/>
          </a:p>
          <a:p>
            <a:pPr indent="342900">
              <a:lnSpc>
                <a:spcPct val="170000"/>
              </a:lnSpc>
              <a:buNone/>
            </a:pPr>
            <a:endParaRPr lang="en-US" altLang="zh-CN" sz="1600" dirty="0"/>
          </a:p>
          <a:p>
            <a:pPr indent="342900">
              <a:lnSpc>
                <a:spcPct val="170000"/>
              </a:lnSpc>
              <a:buNone/>
            </a:pPr>
            <a:r>
              <a:rPr lang="zh-CN" altLang="en-US" sz="1600" dirty="0"/>
              <a:t>就像饿了吃饭，渴了喝水，立即可以解决问题。学佛也是看得见摸得着的实实在在的变化，有变化，说明成功了，没有就失败了。凡是认真去做了的话，每天一小时的思考都会有一定的变化，这就是学佛的成就 。并不是要等到来世，或者更长的时间才能有成果，现在就会有实实在在的成就。</a:t>
            </a:r>
            <a:endParaRPr lang="en-US" altLang="zh-CN" sz="1600" dirty="0"/>
          </a:p>
          <a:p>
            <a:pPr lvl="0" indent="342900">
              <a:lnSpc>
                <a:spcPct val="170000"/>
              </a:lnSpc>
              <a:buNone/>
            </a:pPr>
            <a:r>
              <a:rPr lang="zh-CN" altLang="en-US" sz="1600" dirty="0"/>
              <a:t>总结两年的学佛。学的东西要落实到内心当中，改变内心的观念，树立一个全新的三观，以后学佛就不难了。</a:t>
            </a:r>
          </a:p>
          <a:p>
            <a:pPr indent="342900">
              <a:lnSpc>
                <a:spcPct val="170000"/>
              </a:lnSpc>
              <a:buNone/>
            </a:pPr>
            <a:endParaRPr lang="zh-CN" altLang="en-US" sz="1600" dirty="0"/>
          </a:p>
          <a:p>
            <a:pPr>
              <a:buFont typeface="+mj-ea"/>
              <a:buAutoNum type="arabicPeriod"/>
            </a:pPr>
            <a:endParaRPr lang="en-US" altLang="zh-CN" sz="1600" dirty="0"/>
          </a:p>
          <a:p>
            <a:pPr>
              <a:buFont typeface="+mj-ea"/>
              <a:buAutoNum type="arabicPeriod"/>
            </a:pPr>
            <a:endParaRPr lang="zh-CN" altLang="en-US" sz="1600" dirty="0"/>
          </a:p>
          <a:p>
            <a:pPr>
              <a:buFont typeface="+mj-ea"/>
              <a:buAutoNum type="arabicPeriod"/>
            </a:pPr>
            <a:endParaRPr lang="zh-CN" altLang="en-US" sz="1600" dirty="0"/>
          </a:p>
          <a:p>
            <a:pPr marL="457200" indent="-457200">
              <a:buFont typeface="+mj-ea"/>
              <a:buAutoNum type="arabicPeriod"/>
            </a:pPr>
            <a:endParaRPr lang="zh-CN" altLang="en-US" sz="1600" dirty="0"/>
          </a:p>
          <a:p>
            <a:pPr marL="457200" indent="-457200">
              <a:buFont typeface="+mj-ea"/>
              <a:buAutoNum type="arabicPeriod"/>
            </a:pPr>
            <a:endParaRPr lang="zh-CN" altLang="en-US" sz="1600" dirty="0"/>
          </a:p>
          <a:p>
            <a:pPr marL="0" indent="0">
              <a:buNone/>
            </a:pPr>
            <a:endParaRPr lang="en-US" altLang="zh-CN" sz="2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三、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修四个加行各自的目标和总目标</a:t>
            </a:r>
            <a:endParaRPr lang="zh-CN" altLang="en-US" sz="20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71547"/>
            <a:ext cx="8219256" cy="437367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altLang="zh-CN" sz="1400" dirty="0"/>
          </a:p>
          <a:p>
            <a:pPr>
              <a:buNone/>
            </a:pPr>
            <a:endParaRPr lang="en-US" altLang="zh-CN" sz="1400" dirty="0"/>
          </a:p>
          <a:p>
            <a:pPr indent="342900">
              <a:lnSpc>
                <a:spcPct val="160000"/>
              </a:lnSpc>
              <a:buNone/>
            </a:pPr>
            <a:r>
              <a:rPr lang="zh-CN" altLang="en-US" sz="1800" dirty="0"/>
              <a:t>修人身难得：深深体会到人身很难得，来之不易，要非常珍惜。（了解、对比、珍惜）</a:t>
            </a:r>
            <a:endParaRPr lang="en-US" altLang="zh-CN" sz="1800" dirty="0"/>
          </a:p>
          <a:p>
            <a:pPr lvl="0" indent="342900">
              <a:lnSpc>
                <a:spcPct val="160000"/>
              </a:lnSpc>
              <a:buNone/>
            </a:pPr>
            <a:r>
              <a:rPr lang="zh-CN" altLang="en-US" sz="1800" dirty="0"/>
              <a:t>修无常，之前，所有人都知道自己有一天会死，但没有无常时时会来的观念。通过实修，强烈感觉自己或者他人随时可以发生巨大变化。通过打坐思考深深体会，人身来之不易，又容易失去，今后修行时间不会很多。修了无常，是让我们修行要精进。（一切有为法都是无常，时时精进）</a:t>
            </a:r>
          </a:p>
          <a:p>
            <a:pPr lvl="0" indent="342900">
              <a:lnSpc>
                <a:spcPct val="160000"/>
              </a:lnSpc>
              <a:buNone/>
            </a:pPr>
            <a:r>
              <a:rPr lang="zh-CN" altLang="en-US" sz="1800" dirty="0"/>
              <a:t>修轮回痛苦，通过深入思考，深深体会人间痛苦，还有我们看得到的动物痛苦，其他善恶趣道痛苦通过佛经描述去思考，有些虽然也会有快乐，但是容易变化。明白轮回都是痛苦。强烈想要脱离轮回，追求解脱。（观修的五个结果：忏悔、慈悲、回向、出离心、菩提心）</a:t>
            </a:r>
          </a:p>
          <a:p>
            <a:pPr lvl="0" indent="342900">
              <a:lnSpc>
                <a:spcPct val="160000"/>
              </a:lnSpc>
              <a:buNone/>
            </a:pPr>
            <a:r>
              <a:rPr lang="zh-CN" altLang="en-US" sz="1800" dirty="0"/>
              <a:t>修因果不虚，深深体会到：宇宙中的一切，都和我们之前的因果有密切的关系。快乐痛苦成功失败，都跟因果有关系，明白这个世界有一整套的因果系统。坚信善有善报恶有恶报，从此，更加谨慎取舍因果。只是学到一些因果方面的知识，内心中没有感触和变化，就要重新修。（三个思维方式，两个观修结果）</a:t>
            </a:r>
          </a:p>
          <a:p>
            <a:pPr lvl="0" indent="342900">
              <a:lnSpc>
                <a:spcPct val="160000"/>
              </a:lnSpc>
              <a:buNone/>
            </a:pPr>
            <a:r>
              <a:rPr lang="zh-CN" altLang="en-US" sz="1800" dirty="0"/>
              <a:t>四个外加行都有自己的结果。</a:t>
            </a:r>
          </a:p>
          <a:p>
            <a:pPr lvl="0" indent="342900">
              <a:lnSpc>
                <a:spcPct val="160000"/>
              </a:lnSpc>
              <a:buNone/>
            </a:pPr>
            <a:r>
              <a:rPr lang="zh-CN" altLang="en-US" sz="1800" dirty="0"/>
              <a:t>总结果：出离心。深深体会到人身难得，无常，又充满痛苦，再回到轮回，每个地方都充满痛苦烦恼，不想再轮回了。不仅自己解脱，还要让更多的人、甚至天下众生解脱的心，这样就成功了。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1800" dirty="0"/>
          </a:p>
          <a:p>
            <a:pPr marL="457200" indent="-457200">
              <a:buFont typeface="+mj-lt"/>
              <a:buAutoNum type="arabicPeriod"/>
            </a:pPr>
            <a:endParaRPr lang="zh-CN" altLang="en-US" sz="1800" dirty="0"/>
          </a:p>
          <a:p>
            <a:pPr marL="514350" indent="-514350">
              <a:buNone/>
            </a:pPr>
            <a:endParaRPr lang="en-US" altLang="zh-CN" sz="1800" dirty="0"/>
          </a:p>
          <a:p>
            <a:pPr marL="514350" indent="-514350">
              <a:buNone/>
            </a:pPr>
            <a:endParaRPr lang="en-US" altLang="zh-CN" sz="2000" dirty="0"/>
          </a:p>
          <a:p>
            <a:pPr marL="514350" indent="-514350">
              <a:buNone/>
            </a:pPr>
            <a:endParaRPr lang="en-US" altLang="zh-CN" sz="1400" dirty="0"/>
          </a:p>
          <a:p>
            <a:pPr marL="514350" indent="-514350">
              <a:buNone/>
            </a:pPr>
            <a:endParaRPr lang="en-US" altLang="zh-CN" sz="1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51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8229600" cy="576064"/>
          </a:xfrm>
        </p:spPr>
        <p:txBody>
          <a:bodyPr>
            <a:noAutofit/>
          </a:bodyPr>
          <a:lstStyle/>
          <a:p>
            <a:pPr marL="0" indent="0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四、修好四加行，打牢学佛的基础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4392487"/>
          </a:xfrm>
        </p:spPr>
        <p:txBody>
          <a:bodyPr>
            <a:noAutofit/>
          </a:bodyPr>
          <a:lstStyle/>
          <a:p>
            <a:pPr lvl="0"/>
            <a:r>
              <a:rPr lang="zh-CN" altLang="en-US" sz="1400" dirty="0"/>
              <a:t>如果发现出离心没有，就继续修四前行。自己决定是修四加行还是往前修五加行。</a:t>
            </a:r>
            <a:r>
              <a:rPr lang="en-US" sz="1400" i="1" dirty="0"/>
              <a:t> </a:t>
            </a:r>
            <a:endParaRPr lang="zh-CN" altLang="en-US" sz="1400" dirty="0"/>
          </a:p>
          <a:p>
            <a:r>
              <a:rPr lang="zh-CN" altLang="en-US" sz="1400" dirty="0"/>
              <a:t>没有打好基础，就不要修大圆满，大手印。</a:t>
            </a:r>
            <a:endParaRPr lang="en-US" altLang="zh-CN" sz="1400" dirty="0"/>
          </a:p>
          <a:p>
            <a:r>
              <a:rPr lang="zh-CN" altLang="en-US" sz="1400" dirty="0"/>
              <a:t>这样传法也是不负责任，对实修不但没有帮助，还会有影响。词汇听多了，没有入心的话，修的时候，因为这些文字太熟悉了，书面上理解了，内心中没有感受，没有办法深入。</a:t>
            </a:r>
          </a:p>
          <a:p>
            <a:r>
              <a:rPr lang="zh-CN" altLang="en-US" sz="1400" dirty="0"/>
              <a:t>禅宗，也是这样的。</a:t>
            </a:r>
            <a:endParaRPr lang="en-US" altLang="zh-CN" sz="1400" dirty="0"/>
          </a:p>
          <a:p>
            <a:r>
              <a:rPr lang="zh-CN" altLang="en-US" sz="1400" dirty="0"/>
              <a:t>根基成熟了，内心深处理解了，不需要太多的话，五分钟十分钟，一两句话，就恍然大悟了。</a:t>
            </a:r>
          </a:p>
          <a:p>
            <a:r>
              <a:rPr lang="zh-CN" altLang="en-US" sz="1400" dirty="0"/>
              <a:t>开悟、证悟，不需要看很多书，背很多书。</a:t>
            </a:r>
            <a:endParaRPr lang="en-US" altLang="zh-CN" sz="1400" dirty="0"/>
          </a:p>
          <a:p>
            <a:r>
              <a:rPr lang="zh-CN" altLang="en-US" sz="1400" dirty="0"/>
              <a:t>公案：一个年轻的出家人，佛教经论学的非常好。一天，禅师问他一个问题，他答不上来，翻遍所有佛经没有找到答案。然后他将所有佛经烧掉了，到山里修行三年，种地时，一个瓦片打到后面的树，啪的声音，就开悟了。马上朝问问题的禅师方向磕三个头，洗澡后换衣服，汇报开悟的过程。</a:t>
            </a:r>
          </a:p>
          <a:p>
            <a:r>
              <a:rPr lang="zh-CN" altLang="en-US" sz="1400" dirty="0"/>
              <a:t>大圆满的上师的传记，都是这样开悟的。禅宗的大手印大圆满的开悟也是这样。</a:t>
            </a:r>
          </a:p>
          <a:p>
            <a:r>
              <a:rPr lang="zh-CN" altLang="en-US" sz="1400" dirty="0"/>
              <a:t>根基不成熟，是没有办法开悟的。这时候，我们的重点是打好基础。</a:t>
            </a:r>
            <a:endParaRPr lang="en-US" altLang="zh-CN" sz="1400" dirty="0"/>
          </a:p>
          <a:p>
            <a:r>
              <a:rPr lang="zh-CN" altLang="en-US" sz="1400" dirty="0"/>
              <a:t>现在灌顶也是很容易的。灌顶后，不知道戒律，是非常危险。对于灌顶和传法。不要以为听到了，就可以了。</a:t>
            </a:r>
          </a:p>
          <a:p>
            <a:r>
              <a:rPr lang="zh-CN" altLang="en-US" sz="1400" dirty="0"/>
              <a:t>佛法的修行一定要讲究次第。所以，慧灯禅修两年后，我们要总结。每个人内心的变化只有自己能够知道。反思自己做的不好的地方。自己决定是否往下修。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5517232"/>
            <a:ext cx="1008112" cy="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65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0034" y="357166"/>
            <a:ext cx="8229600" cy="63408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五、自由分享题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468052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US" altLang="zh-CN" sz="2000" dirty="0"/>
          </a:p>
          <a:p>
            <a:pPr marL="457200" indent="-457200">
              <a:buFont typeface="+mj-lt"/>
              <a:buAutoNum type="arabicPeriod"/>
            </a:pPr>
            <a:endParaRPr lang="zh-CN" altLang="en-US" sz="2000" dirty="0"/>
          </a:p>
          <a:p>
            <a:r>
              <a:rPr lang="zh-CN" altLang="en-US" sz="2000" dirty="0"/>
              <a:t>放下了什么？</a:t>
            </a:r>
            <a:endParaRPr lang="en-US" altLang="zh-CN" sz="2000" dirty="0"/>
          </a:p>
          <a:p>
            <a:r>
              <a:rPr lang="zh-CN" altLang="en-US" sz="2000" dirty="0"/>
              <a:t>得到了什么？</a:t>
            </a:r>
            <a:endParaRPr lang="en-US" altLang="zh-CN" sz="2000" dirty="0"/>
          </a:p>
          <a:p>
            <a:r>
              <a:rPr lang="zh-CN" altLang="en-US" sz="2000" dirty="0"/>
              <a:t>改变了什么？</a:t>
            </a:r>
            <a:endParaRPr lang="en-US" altLang="zh-CN" sz="2000" dirty="0"/>
          </a:p>
          <a:p>
            <a:pPr marL="0" lvl="0" indent="0">
              <a:buNone/>
            </a:pPr>
            <a:br>
              <a:rPr lang="zh-CN" altLang="en-US" sz="2000" dirty="0"/>
            </a:b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lvl="0" indent="0">
              <a:buNone/>
            </a:pPr>
            <a:endParaRPr lang="en-US" altLang="zh-CN" sz="2000" dirty="0"/>
          </a:p>
          <a:p>
            <a:pPr marL="0" indent="0">
              <a:buNone/>
            </a:pPr>
            <a:endParaRPr lang="zh-CN" altLang="en-US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589240"/>
            <a:ext cx="1124744" cy="105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69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2920</TotalTime>
  <Words>2130</Words>
  <Application>Microsoft Office PowerPoint</Application>
  <PresentationFormat>On-screen Show (4:3)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黑体</vt:lpstr>
      <vt:lpstr>华文楷体</vt:lpstr>
      <vt:lpstr>华文行楷</vt:lpstr>
      <vt:lpstr>Arial</vt:lpstr>
      <vt:lpstr>Calibri</vt:lpstr>
      <vt:lpstr>Office 主题​​</vt:lpstr>
      <vt:lpstr>  因果不虚视频6（上）  2021-11-01      </vt:lpstr>
      <vt:lpstr>PowerPoint Presentation</vt:lpstr>
      <vt:lpstr>一、修行的数量和质量</vt:lpstr>
      <vt:lpstr>二、三个问题</vt:lpstr>
      <vt:lpstr>二、三个问题</vt:lpstr>
      <vt:lpstr>三、修四个加行各自的目标和总目标</vt:lpstr>
      <vt:lpstr>四、修好四加行，打牢学佛的基础</vt:lpstr>
      <vt:lpstr>五、自由分享题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入座与出座</dc:title>
  <dc:creator>user</dc:creator>
  <cp:lastModifiedBy>che oscar</cp:lastModifiedBy>
  <cp:revision>562</cp:revision>
  <dcterms:created xsi:type="dcterms:W3CDTF">2018-11-11T02:06:39Z</dcterms:created>
  <dcterms:modified xsi:type="dcterms:W3CDTF">2021-10-31T05:15:35Z</dcterms:modified>
</cp:coreProperties>
</file>