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257" r:id="rId3"/>
    <p:sldId id="261" r:id="rId4"/>
    <p:sldId id="262" r:id="rId5"/>
    <p:sldId id="263" r:id="rId6"/>
    <p:sldId id="264" r:id="rId7"/>
    <p:sldId id="270" r:id="rId8"/>
    <p:sldId id="265" r:id="rId9"/>
    <p:sldId id="267" r:id="rId10"/>
    <p:sldId id="273" r:id="rId11"/>
    <p:sldId id="268" r:id="rId12"/>
    <p:sldId id="271" r:id="rId13"/>
    <p:sldId id="272" r:id="rId14"/>
    <p:sldId id="269" r:id="rId15"/>
    <p:sldId id="275" r:id="rId16"/>
    <p:sldId id="276" r:id="rId17"/>
    <p:sldId id="277" r:id="rId18"/>
    <p:sldId id="278" r:id="rId19"/>
    <p:sldId id="280" r:id="rId20"/>
    <p:sldId id="281" r:id="rId21"/>
    <p:sldId id="283" r:id="rId22"/>
    <p:sldId id="289" r:id="rId23"/>
    <p:sldId id="290" r:id="rId24"/>
    <p:sldId id="291" r:id="rId25"/>
    <p:sldId id="284" r:id="rId26"/>
    <p:sldId id="285" r:id="rId27"/>
  </p:sldIdLst>
  <p:sldSz cx="1080135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40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D607"/>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6E3C3D-331C-4A29-87E5-A6AD1567DC9C}" v="3" dt="2020-02-04T06:36:52.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86" y="-2558"/>
      </p:cViewPr>
      <p:guideLst>
        <p:guide orient="horz" pos="2160"/>
        <p:guide pos="3402"/>
      </p:guideLst>
    </p:cSldViewPr>
  </p:slideViewPr>
  <p:notesTextViewPr>
    <p:cViewPr>
      <p:scale>
        <a:sx n="100" d="100"/>
        <a:sy n="100" d="100"/>
      </p:scale>
      <p:origin x="0" y="0"/>
    </p:cViewPr>
  </p:notesTextViewPr>
  <p:notesViewPr>
    <p:cSldViewPr>
      <p:cViewPr varScale="1">
        <p:scale>
          <a:sx n="65" d="100"/>
          <a:sy n="65" d="100"/>
        </p:scale>
        <p:origin x="-230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xmlns="" id="{6352DB56-F730-4280-A4DC-21EE675A62BE}"/>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4099" name="Rectangle 3">
            <a:extLst>
              <a:ext uri="{FF2B5EF4-FFF2-40B4-BE49-F238E27FC236}">
                <a16:creationId xmlns:a16="http://schemas.microsoft.com/office/drawing/2014/main" xmlns="" id="{27890714-3477-482B-A8FC-17D603A56369}"/>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4100" name="Rectangle 4">
            <a:extLst>
              <a:ext uri="{FF2B5EF4-FFF2-40B4-BE49-F238E27FC236}">
                <a16:creationId xmlns:a16="http://schemas.microsoft.com/office/drawing/2014/main" xmlns="" id="{58F74405-78CA-4B1D-9AC3-ABFEE4DD37EC}"/>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4101" name="Rectangle 5">
            <a:extLst>
              <a:ext uri="{FF2B5EF4-FFF2-40B4-BE49-F238E27FC236}">
                <a16:creationId xmlns:a16="http://schemas.microsoft.com/office/drawing/2014/main" xmlns="" id="{3A0BCEF2-C18F-4E2D-9E84-3911D59DA9EE}"/>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D180680-A219-47F1-AC02-3D4B9633C67B}" type="slidenum">
              <a:rPr lang="en-US" altLang="zh-CN"/>
              <a:pPr/>
              <a:t>‹#›</a:t>
            </a:fld>
            <a:endParaRPr lang="en-US" altLang="zh-CN"/>
          </a:p>
        </p:txBody>
      </p:sp>
    </p:spTree>
    <p:extLst>
      <p:ext uri="{BB962C8B-B14F-4D97-AF65-F5344CB8AC3E}">
        <p14:creationId xmlns:p14="http://schemas.microsoft.com/office/powerpoint/2010/main" val="14234821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xmlns="" id="{483FA956-D1D7-452D-A5D7-1E291089F74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zh-CN" altLang="en-US"/>
          </a:p>
        </p:txBody>
      </p:sp>
      <p:sp>
        <p:nvSpPr>
          <p:cNvPr id="3" name="日期占位符 2">
            <a:extLst>
              <a:ext uri="{FF2B5EF4-FFF2-40B4-BE49-F238E27FC236}">
                <a16:creationId xmlns:a16="http://schemas.microsoft.com/office/drawing/2014/main" xmlns="" id="{69439DCB-7299-491E-9397-C11DA6564A9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77220972-249B-4C18-8643-D4BDC69E04C2}" type="datetimeFigureOut">
              <a:rPr lang="zh-CN" altLang="en-US"/>
              <a:pPr>
                <a:defRPr/>
              </a:pPr>
              <a:t>2020/2/5</a:t>
            </a:fld>
            <a:endParaRPr lang="zh-CN" altLang="en-US"/>
          </a:p>
        </p:txBody>
      </p:sp>
      <p:sp>
        <p:nvSpPr>
          <p:cNvPr id="4" name="幻灯片图像占位符 3">
            <a:extLst>
              <a:ext uri="{FF2B5EF4-FFF2-40B4-BE49-F238E27FC236}">
                <a16:creationId xmlns:a16="http://schemas.microsoft.com/office/drawing/2014/main" xmlns="" id="{E3A1BF6E-CC3C-41C7-8010-E57174708C91}"/>
              </a:ext>
            </a:extLst>
          </p:cNvPr>
          <p:cNvSpPr>
            <a:spLocks noGrp="1" noRot="1" noChangeAspect="1"/>
          </p:cNvSpPr>
          <p:nvPr>
            <p:ph type="sldImg" idx="2"/>
          </p:nvPr>
        </p:nvSpPr>
        <p:spPr>
          <a:xfrm>
            <a:off x="728663" y="685800"/>
            <a:ext cx="540067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xmlns="" id="{BA7B946A-6449-4882-85D5-D6E1C7CEFE0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xmlns="" id="{5D8325BF-C901-45FE-96BC-535EAFEA53A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zh-CN" altLang="en-US"/>
          </a:p>
        </p:txBody>
      </p:sp>
      <p:sp>
        <p:nvSpPr>
          <p:cNvPr id="7" name="灯片编号占位符 6">
            <a:extLst>
              <a:ext uri="{FF2B5EF4-FFF2-40B4-BE49-F238E27FC236}">
                <a16:creationId xmlns:a16="http://schemas.microsoft.com/office/drawing/2014/main" xmlns="" id="{AD7686ED-121B-4D5B-A764-C1A7209FB20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E819BAF-7D1B-481E-ACB0-A13C74140A11}" type="slidenum">
              <a:rPr lang="zh-CN" altLang="en-US"/>
              <a:pPr/>
              <a:t>‹#›</a:t>
            </a:fld>
            <a:endParaRPr lang="zh-CN" altLang="en-US"/>
          </a:p>
        </p:txBody>
      </p:sp>
    </p:spTree>
    <p:extLst>
      <p:ext uri="{BB962C8B-B14F-4D97-AF65-F5344CB8AC3E}">
        <p14:creationId xmlns:p14="http://schemas.microsoft.com/office/powerpoint/2010/main" val="193151476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xmlns="" id="{8DF0B770-355E-4689-8C41-88B883246C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xmlns="" id="{FF3A246E-C5EB-41EB-BF14-C946FF26AC6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5124" name="灯片编号占位符 3">
            <a:extLst>
              <a:ext uri="{FF2B5EF4-FFF2-40B4-BE49-F238E27FC236}">
                <a16:creationId xmlns:a16="http://schemas.microsoft.com/office/drawing/2014/main" xmlns="" id="{F8FF0AC3-69A6-4DD4-9373-2B4714153D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331F8F-7BC3-4F36-8286-F86DF72C384B}" type="slidenum">
              <a:rPr lang="zh-CN" altLang="en-US"/>
              <a:pPr eaLnBrk="1" hangingPunct="1"/>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xmlns="" id="{826F40EE-571E-4C91-9336-3D6FD27151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a:extLst>
              <a:ext uri="{FF2B5EF4-FFF2-40B4-BE49-F238E27FC236}">
                <a16:creationId xmlns:a16="http://schemas.microsoft.com/office/drawing/2014/main" xmlns="" id="{808E737E-7EFC-4180-B1B1-C4A1A0875A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148" name="灯片编号占位符 3">
            <a:extLst>
              <a:ext uri="{FF2B5EF4-FFF2-40B4-BE49-F238E27FC236}">
                <a16:creationId xmlns:a16="http://schemas.microsoft.com/office/drawing/2014/main" xmlns="" id="{68161C00-2B41-4EA5-AEA5-8D1D68B144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C3EAD1-0B4F-40FE-B461-339D888D14DE}" type="slidenum">
              <a:rPr lang="zh-CN" altLang="en-US"/>
              <a:pPr eaLnBrk="1" hangingPunct="1"/>
              <a:t>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09625" y="2130425"/>
            <a:ext cx="9182100" cy="1470025"/>
          </a:xfrm>
        </p:spPr>
        <p:txBody>
          <a:bodyPr/>
          <a:lstStyle/>
          <a:p>
            <a:r>
              <a:rPr lang="zh-CN" altLang="en-US"/>
              <a:t>单击此处编辑母版标题样式</a:t>
            </a:r>
          </a:p>
        </p:txBody>
      </p:sp>
      <p:sp>
        <p:nvSpPr>
          <p:cNvPr id="3" name="副标题 2"/>
          <p:cNvSpPr>
            <a:spLocks noGrp="1"/>
          </p:cNvSpPr>
          <p:nvPr>
            <p:ph type="subTitle" idx="1"/>
          </p:nvPr>
        </p:nvSpPr>
        <p:spPr>
          <a:xfrm>
            <a:off x="1620838" y="3886200"/>
            <a:ext cx="7559675"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xmlns="" id="{22D36D5E-5032-46D2-9341-7C661C2877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8CDF03B-D729-4BF8-A4FD-0AC1CF3FAF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F2ED568D-8CA9-4741-8B0E-2CA9C9958D78}"/>
              </a:ext>
            </a:extLst>
          </p:cNvPr>
          <p:cNvSpPr>
            <a:spLocks noGrp="1" noChangeArrowheads="1"/>
          </p:cNvSpPr>
          <p:nvPr>
            <p:ph type="sldNum" sz="quarter" idx="12"/>
          </p:nvPr>
        </p:nvSpPr>
        <p:spPr>
          <a:ln/>
        </p:spPr>
        <p:txBody>
          <a:bodyPr/>
          <a:lstStyle>
            <a:lvl1pPr>
              <a:defRPr/>
            </a:lvl1pPr>
          </a:lstStyle>
          <a:p>
            <a:fld id="{21E5758D-B796-458B-87CA-D930E38BAD33}" type="slidenum">
              <a:rPr lang="en-US" altLang="zh-CN"/>
              <a:pPr/>
              <a:t>‹#›</a:t>
            </a:fld>
            <a:endParaRPr lang="en-US" altLang="zh-CN"/>
          </a:p>
        </p:txBody>
      </p:sp>
    </p:spTree>
    <p:extLst>
      <p:ext uri="{BB962C8B-B14F-4D97-AF65-F5344CB8AC3E}">
        <p14:creationId xmlns:p14="http://schemas.microsoft.com/office/powerpoint/2010/main" val="2821825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0E4C0B19-282D-4552-B1C0-ED63D79434E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1BDD59C4-7EE9-4CFD-8611-37DBE69CF5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D1196D12-D52A-426D-8B27-02064B76C0CD}"/>
              </a:ext>
            </a:extLst>
          </p:cNvPr>
          <p:cNvSpPr>
            <a:spLocks noGrp="1" noChangeArrowheads="1"/>
          </p:cNvSpPr>
          <p:nvPr>
            <p:ph type="sldNum" sz="quarter" idx="12"/>
          </p:nvPr>
        </p:nvSpPr>
        <p:spPr>
          <a:ln/>
        </p:spPr>
        <p:txBody>
          <a:bodyPr/>
          <a:lstStyle>
            <a:lvl1pPr>
              <a:defRPr/>
            </a:lvl1pPr>
          </a:lstStyle>
          <a:p>
            <a:fld id="{5D237FEF-3E82-48A0-99FC-F0E5299E0330}" type="slidenum">
              <a:rPr lang="en-US" altLang="zh-CN"/>
              <a:pPr/>
              <a:t>‹#›</a:t>
            </a:fld>
            <a:endParaRPr lang="en-US" altLang="zh-CN"/>
          </a:p>
        </p:txBody>
      </p:sp>
    </p:spTree>
    <p:extLst>
      <p:ext uri="{BB962C8B-B14F-4D97-AF65-F5344CB8AC3E}">
        <p14:creationId xmlns:p14="http://schemas.microsoft.com/office/powerpoint/2010/main" val="216391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831138" y="274638"/>
            <a:ext cx="2430462"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9750" y="274638"/>
            <a:ext cx="7138988"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978BC79D-E7CB-44E4-B700-6690DFFE86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0B8E4CB6-D162-44C4-8687-DD0A6B86451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7A50FFCB-4692-447C-93C5-D3771B9F4577}"/>
              </a:ext>
            </a:extLst>
          </p:cNvPr>
          <p:cNvSpPr>
            <a:spLocks noGrp="1" noChangeArrowheads="1"/>
          </p:cNvSpPr>
          <p:nvPr>
            <p:ph type="sldNum" sz="quarter" idx="12"/>
          </p:nvPr>
        </p:nvSpPr>
        <p:spPr>
          <a:ln/>
        </p:spPr>
        <p:txBody>
          <a:bodyPr/>
          <a:lstStyle>
            <a:lvl1pPr>
              <a:defRPr/>
            </a:lvl1pPr>
          </a:lstStyle>
          <a:p>
            <a:fld id="{FE5973EA-4914-454A-B458-B77588B717B0}" type="slidenum">
              <a:rPr lang="en-US" altLang="zh-CN"/>
              <a:pPr/>
              <a:t>‹#›</a:t>
            </a:fld>
            <a:endParaRPr lang="en-US" altLang="zh-CN"/>
          </a:p>
        </p:txBody>
      </p:sp>
    </p:spTree>
    <p:extLst>
      <p:ext uri="{BB962C8B-B14F-4D97-AF65-F5344CB8AC3E}">
        <p14:creationId xmlns:p14="http://schemas.microsoft.com/office/powerpoint/2010/main" val="2440712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xmlns="" id="{07E47FDF-51AF-4C4F-AF7C-FE0E19E311F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DAE2B25E-A20A-4E1E-83EE-32206AA1D2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B7326BEF-6F8B-463E-93FA-A688193BACF2}"/>
              </a:ext>
            </a:extLst>
          </p:cNvPr>
          <p:cNvSpPr>
            <a:spLocks noGrp="1" noChangeArrowheads="1"/>
          </p:cNvSpPr>
          <p:nvPr>
            <p:ph type="sldNum" sz="quarter" idx="12"/>
          </p:nvPr>
        </p:nvSpPr>
        <p:spPr>
          <a:ln/>
        </p:spPr>
        <p:txBody>
          <a:bodyPr/>
          <a:lstStyle>
            <a:lvl1pPr>
              <a:defRPr/>
            </a:lvl1pPr>
          </a:lstStyle>
          <a:p>
            <a:fld id="{35A19A4E-7A7F-402B-96D2-FCAFFFB445A2}" type="slidenum">
              <a:rPr lang="en-US" altLang="zh-CN"/>
              <a:pPr/>
              <a:t>‹#›</a:t>
            </a:fld>
            <a:endParaRPr lang="en-US" altLang="zh-CN"/>
          </a:p>
        </p:txBody>
      </p:sp>
    </p:spTree>
    <p:extLst>
      <p:ext uri="{BB962C8B-B14F-4D97-AF65-F5344CB8AC3E}">
        <p14:creationId xmlns:p14="http://schemas.microsoft.com/office/powerpoint/2010/main" val="1029542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52488" y="4406900"/>
            <a:ext cx="91821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52488" y="2906713"/>
            <a:ext cx="9182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xmlns="" id="{8596FEBF-7355-4204-B9F2-2B28C9C6F23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xmlns="" id="{E43A8CE0-5BC7-4C28-85D0-BC6CA07A9AA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xmlns="" id="{3BE6C289-B621-4458-B45F-6CF642E766D8}"/>
              </a:ext>
            </a:extLst>
          </p:cNvPr>
          <p:cNvSpPr>
            <a:spLocks noGrp="1" noChangeArrowheads="1"/>
          </p:cNvSpPr>
          <p:nvPr>
            <p:ph type="sldNum" sz="quarter" idx="12"/>
          </p:nvPr>
        </p:nvSpPr>
        <p:spPr>
          <a:ln/>
        </p:spPr>
        <p:txBody>
          <a:bodyPr/>
          <a:lstStyle>
            <a:lvl1pPr>
              <a:defRPr/>
            </a:lvl1pPr>
          </a:lstStyle>
          <a:p>
            <a:fld id="{77284C25-3133-4080-A7FC-B4AE7F44C0F0}" type="slidenum">
              <a:rPr lang="en-US" altLang="zh-CN"/>
              <a:pPr/>
              <a:t>‹#›</a:t>
            </a:fld>
            <a:endParaRPr lang="en-US" altLang="zh-CN"/>
          </a:p>
        </p:txBody>
      </p:sp>
    </p:spTree>
    <p:extLst>
      <p:ext uri="{BB962C8B-B14F-4D97-AF65-F5344CB8AC3E}">
        <p14:creationId xmlns:p14="http://schemas.microsoft.com/office/powerpoint/2010/main" val="164211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600200"/>
            <a:ext cx="47847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476875" y="1600200"/>
            <a:ext cx="47847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xmlns="" id="{EC5D032A-E1D9-4FE3-BA96-FFEDD667D8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DA03D499-F559-42C1-9C04-7B8BC44911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C7D55260-0B1A-4E07-8BAF-65B918E37560}"/>
              </a:ext>
            </a:extLst>
          </p:cNvPr>
          <p:cNvSpPr>
            <a:spLocks noGrp="1" noChangeArrowheads="1"/>
          </p:cNvSpPr>
          <p:nvPr>
            <p:ph type="sldNum" sz="quarter" idx="12"/>
          </p:nvPr>
        </p:nvSpPr>
        <p:spPr>
          <a:ln/>
        </p:spPr>
        <p:txBody>
          <a:bodyPr/>
          <a:lstStyle>
            <a:lvl1pPr>
              <a:defRPr/>
            </a:lvl1pPr>
          </a:lstStyle>
          <a:p>
            <a:fld id="{29B4C3A5-4FDE-4ED3-BAB1-4A1F97BF127C}" type="slidenum">
              <a:rPr lang="en-US" altLang="zh-CN"/>
              <a:pPr/>
              <a:t>‹#›</a:t>
            </a:fld>
            <a:endParaRPr lang="en-US" altLang="zh-CN"/>
          </a:p>
        </p:txBody>
      </p:sp>
    </p:spTree>
    <p:extLst>
      <p:ext uri="{BB962C8B-B14F-4D97-AF65-F5344CB8AC3E}">
        <p14:creationId xmlns:p14="http://schemas.microsoft.com/office/powerpoint/2010/main" val="860005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39750" y="1535113"/>
            <a:ext cx="47720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39750" y="2174875"/>
            <a:ext cx="47720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486400" y="1535113"/>
            <a:ext cx="47752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486400" y="2174875"/>
            <a:ext cx="47752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xmlns="" id="{4060E30D-04F1-4793-89FF-DA455DD61D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xmlns="" id="{5556AD1E-67F0-4A9D-8BE9-86EBA711BC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xmlns="" id="{73F64C60-C8B7-4CCB-9104-C3CD755DB0D3}"/>
              </a:ext>
            </a:extLst>
          </p:cNvPr>
          <p:cNvSpPr>
            <a:spLocks noGrp="1" noChangeArrowheads="1"/>
          </p:cNvSpPr>
          <p:nvPr>
            <p:ph type="sldNum" sz="quarter" idx="12"/>
          </p:nvPr>
        </p:nvSpPr>
        <p:spPr>
          <a:ln/>
        </p:spPr>
        <p:txBody>
          <a:bodyPr/>
          <a:lstStyle>
            <a:lvl1pPr>
              <a:defRPr/>
            </a:lvl1pPr>
          </a:lstStyle>
          <a:p>
            <a:fld id="{6511595D-E496-4B54-92A7-FA933DF2FE90}" type="slidenum">
              <a:rPr lang="en-US" altLang="zh-CN"/>
              <a:pPr/>
              <a:t>‹#›</a:t>
            </a:fld>
            <a:endParaRPr lang="en-US" altLang="zh-CN"/>
          </a:p>
        </p:txBody>
      </p:sp>
    </p:spTree>
    <p:extLst>
      <p:ext uri="{BB962C8B-B14F-4D97-AF65-F5344CB8AC3E}">
        <p14:creationId xmlns:p14="http://schemas.microsoft.com/office/powerpoint/2010/main" val="21541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xmlns="" id="{D9640F47-557D-4505-9F23-F575F80C992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xmlns="" id="{6D1BCFA3-DF53-49C8-ABA5-C0DA1A9B25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xmlns="" id="{1189A4A6-8109-41FF-8BCF-1ED151808E87}"/>
              </a:ext>
            </a:extLst>
          </p:cNvPr>
          <p:cNvSpPr>
            <a:spLocks noGrp="1" noChangeArrowheads="1"/>
          </p:cNvSpPr>
          <p:nvPr>
            <p:ph type="sldNum" sz="quarter" idx="12"/>
          </p:nvPr>
        </p:nvSpPr>
        <p:spPr>
          <a:ln/>
        </p:spPr>
        <p:txBody>
          <a:bodyPr/>
          <a:lstStyle>
            <a:lvl1pPr>
              <a:defRPr/>
            </a:lvl1pPr>
          </a:lstStyle>
          <a:p>
            <a:fld id="{0A30FB74-218F-4532-9B4E-356BDD29BD73}" type="slidenum">
              <a:rPr lang="en-US" altLang="zh-CN"/>
              <a:pPr/>
              <a:t>‹#›</a:t>
            </a:fld>
            <a:endParaRPr lang="en-US" altLang="zh-CN"/>
          </a:p>
        </p:txBody>
      </p:sp>
    </p:spTree>
    <p:extLst>
      <p:ext uri="{BB962C8B-B14F-4D97-AF65-F5344CB8AC3E}">
        <p14:creationId xmlns:p14="http://schemas.microsoft.com/office/powerpoint/2010/main" val="69681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0A05FD8E-351E-4614-8D5C-58298DC666A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xmlns="" id="{C240BDD2-2827-4072-9890-8D7AA28C48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xmlns="" id="{636B308F-90CA-42AD-9400-5B161B712837}"/>
              </a:ext>
            </a:extLst>
          </p:cNvPr>
          <p:cNvSpPr>
            <a:spLocks noGrp="1" noChangeArrowheads="1"/>
          </p:cNvSpPr>
          <p:nvPr>
            <p:ph type="sldNum" sz="quarter" idx="12"/>
          </p:nvPr>
        </p:nvSpPr>
        <p:spPr>
          <a:ln/>
        </p:spPr>
        <p:txBody>
          <a:bodyPr/>
          <a:lstStyle>
            <a:lvl1pPr>
              <a:defRPr/>
            </a:lvl1pPr>
          </a:lstStyle>
          <a:p>
            <a:fld id="{79FE0F9C-4BF7-49B1-994B-945688DD8433}" type="slidenum">
              <a:rPr lang="en-US" altLang="zh-CN"/>
              <a:pPr/>
              <a:t>‹#›</a:t>
            </a:fld>
            <a:endParaRPr lang="en-US" altLang="zh-CN"/>
          </a:p>
        </p:txBody>
      </p:sp>
    </p:spTree>
    <p:extLst>
      <p:ext uri="{BB962C8B-B14F-4D97-AF65-F5344CB8AC3E}">
        <p14:creationId xmlns:p14="http://schemas.microsoft.com/office/powerpoint/2010/main" val="3863241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9750" y="273050"/>
            <a:ext cx="35544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222750" y="273050"/>
            <a:ext cx="60388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39750" y="1435100"/>
            <a:ext cx="35544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04C6C3C0-DEC4-4D54-A812-3DB3FF296FC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425FFC47-00E2-4E1C-99B2-6B60908E38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9AE00FFB-9819-40CE-A0D4-AE1E98BC7A08}"/>
              </a:ext>
            </a:extLst>
          </p:cNvPr>
          <p:cNvSpPr>
            <a:spLocks noGrp="1" noChangeArrowheads="1"/>
          </p:cNvSpPr>
          <p:nvPr>
            <p:ph type="sldNum" sz="quarter" idx="12"/>
          </p:nvPr>
        </p:nvSpPr>
        <p:spPr>
          <a:ln/>
        </p:spPr>
        <p:txBody>
          <a:bodyPr/>
          <a:lstStyle>
            <a:lvl1pPr>
              <a:defRPr/>
            </a:lvl1pPr>
          </a:lstStyle>
          <a:p>
            <a:fld id="{51CCABFB-75D4-453B-984B-1C3FE0C69FDC}" type="slidenum">
              <a:rPr lang="en-US" altLang="zh-CN"/>
              <a:pPr/>
              <a:t>‹#›</a:t>
            </a:fld>
            <a:endParaRPr lang="en-US" altLang="zh-CN"/>
          </a:p>
        </p:txBody>
      </p:sp>
    </p:spTree>
    <p:extLst>
      <p:ext uri="{BB962C8B-B14F-4D97-AF65-F5344CB8AC3E}">
        <p14:creationId xmlns:p14="http://schemas.microsoft.com/office/powerpoint/2010/main" val="127264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117725" y="4800600"/>
            <a:ext cx="6480175"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117725" y="612775"/>
            <a:ext cx="648017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117725" y="5367338"/>
            <a:ext cx="648017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xmlns="" id="{2B365176-D5E3-4F07-AFC7-88C5ED49D48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xmlns="" id="{51BCA21E-CCE5-40DF-B142-54B721F84EE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xmlns="" id="{1EFF757A-9009-4778-A7A3-9F9DD06A9B9F}"/>
              </a:ext>
            </a:extLst>
          </p:cNvPr>
          <p:cNvSpPr>
            <a:spLocks noGrp="1" noChangeArrowheads="1"/>
          </p:cNvSpPr>
          <p:nvPr>
            <p:ph type="sldNum" sz="quarter" idx="12"/>
          </p:nvPr>
        </p:nvSpPr>
        <p:spPr>
          <a:ln/>
        </p:spPr>
        <p:txBody>
          <a:bodyPr/>
          <a:lstStyle>
            <a:lvl1pPr>
              <a:defRPr/>
            </a:lvl1pPr>
          </a:lstStyle>
          <a:p>
            <a:fld id="{E13E824C-987F-41B1-B002-D9917062AA9D}" type="slidenum">
              <a:rPr lang="en-US" altLang="zh-CN"/>
              <a:pPr/>
              <a:t>‹#›</a:t>
            </a:fld>
            <a:endParaRPr lang="en-US" altLang="zh-CN"/>
          </a:p>
        </p:txBody>
      </p:sp>
    </p:spTree>
    <p:extLst>
      <p:ext uri="{BB962C8B-B14F-4D97-AF65-F5344CB8AC3E}">
        <p14:creationId xmlns:p14="http://schemas.microsoft.com/office/powerpoint/2010/main" val="2253160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26" Type="http://schemas.openxmlformats.org/officeDocument/2006/relationships/image" Target="../media/image14.png"/><Relationship Id="rId3" Type="http://schemas.openxmlformats.org/officeDocument/2006/relationships/slideLayout" Target="../slideLayouts/slideLayout3.xml"/><Relationship Id="rId21" Type="http://schemas.openxmlformats.org/officeDocument/2006/relationships/image" Target="../media/image9.pn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5" Type="http://schemas.openxmlformats.org/officeDocument/2006/relationships/image" Target="../media/image13.png"/><Relationship Id="rId2" Type="http://schemas.openxmlformats.org/officeDocument/2006/relationships/slideLayout" Target="../slideLayouts/slideLayout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2.png"/><Relationship Id="rId5" Type="http://schemas.openxmlformats.org/officeDocument/2006/relationships/slideLayout" Target="../slideLayouts/slideLayout5.xml"/><Relationship Id="rId15" Type="http://schemas.openxmlformats.org/officeDocument/2006/relationships/image" Target="../media/image3.png"/><Relationship Id="rId23" Type="http://schemas.openxmlformats.org/officeDocument/2006/relationships/image" Target="../media/image11.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 Id="rId22" Type="http://schemas.openxmlformats.org/officeDocument/2006/relationships/image" Target="../media/image10.png"/><Relationship Id="rId27"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6609FE4F-AA3B-4F52-ACE4-EF1B7364B865}"/>
              </a:ext>
            </a:extLst>
          </p:cNvPr>
          <p:cNvSpPr>
            <a:spLocks noGrp="1" noChangeArrowheads="1"/>
          </p:cNvSpPr>
          <p:nvPr>
            <p:ph type="title"/>
          </p:nvPr>
        </p:nvSpPr>
        <p:spPr bwMode="auto">
          <a:xfrm>
            <a:off x="539750" y="274638"/>
            <a:ext cx="9721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xmlns="" id="{ABAAC93C-1F35-46C3-8F90-A3DF1AEE08C3}"/>
              </a:ext>
            </a:extLst>
          </p:cNvPr>
          <p:cNvSpPr>
            <a:spLocks noGrp="1" noChangeArrowheads="1"/>
          </p:cNvSpPr>
          <p:nvPr>
            <p:ph type="body" idx="1"/>
          </p:nvPr>
        </p:nvSpPr>
        <p:spPr bwMode="auto">
          <a:xfrm>
            <a:off x="539750" y="1600200"/>
            <a:ext cx="97218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xmlns="" id="{9353AF3F-B492-4138-A8CF-8B9EEFA5212E}"/>
              </a:ext>
            </a:extLst>
          </p:cNvPr>
          <p:cNvSpPr>
            <a:spLocks noGrp="1" noChangeArrowheads="1"/>
          </p:cNvSpPr>
          <p:nvPr>
            <p:ph type="dt" sz="half" idx="2"/>
          </p:nvPr>
        </p:nvSpPr>
        <p:spPr bwMode="auto">
          <a:xfrm>
            <a:off x="539750" y="6245225"/>
            <a:ext cx="25209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ltLang="zh-CN"/>
          </a:p>
        </p:txBody>
      </p:sp>
      <p:sp>
        <p:nvSpPr>
          <p:cNvPr id="1029" name="Rectangle 5">
            <a:extLst>
              <a:ext uri="{FF2B5EF4-FFF2-40B4-BE49-F238E27FC236}">
                <a16:creationId xmlns:a16="http://schemas.microsoft.com/office/drawing/2014/main" xmlns="" id="{68983FB3-6821-4FB6-80E5-8D11913299C3}"/>
              </a:ext>
            </a:extLst>
          </p:cNvPr>
          <p:cNvSpPr>
            <a:spLocks noGrp="1" noChangeArrowheads="1"/>
          </p:cNvSpPr>
          <p:nvPr>
            <p:ph type="ftr" sz="quarter" idx="3"/>
          </p:nvPr>
        </p:nvSpPr>
        <p:spPr bwMode="auto">
          <a:xfrm>
            <a:off x="3690938" y="6245225"/>
            <a:ext cx="34194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ltLang="zh-CN"/>
          </a:p>
        </p:txBody>
      </p:sp>
      <p:sp>
        <p:nvSpPr>
          <p:cNvPr id="1030" name="Rectangle 6">
            <a:extLst>
              <a:ext uri="{FF2B5EF4-FFF2-40B4-BE49-F238E27FC236}">
                <a16:creationId xmlns:a16="http://schemas.microsoft.com/office/drawing/2014/main" xmlns="" id="{883F7226-2317-44BF-A345-D9DEA21D397E}"/>
              </a:ext>
            </a:extLst>
          </p:cNvPr>
          <p:cNvSpPr>
            <a:spLocks noGrp="1" noChangeArrowheads="1"/>
          </p:cNvSpPr>
          <p:nvPr>
            <p:ph type="sldNum" sz="quarter" idx="4"/>
          </p:nvPr>
        </p:nvSpPr>
        <p:spPr bwMode="auto">
          <a:xfrm>
            <a:off x="7740650" y="6245225"/>
            <a:ext cx="252095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35CD1DB-F839-4B96-ACCF-532A46DF7619}" type="slidenum">
              <a:rPr lang="en-US" altLang="zh-CN"/>
              <a:pPr/>
              <a:t>‹#›</a:t>
            </a:fld>
            <a:endParaRPr lang="en-US" altLang="zh-CN"/>
          </a:p>
        </p:txBody>
      </p:sp>
      <p:pic>
        <p:nvPicPr>
          <p:cNvPr id="1031" name="Picture 8" descr="image4">
            <a:extLst>
              <a:ext uri="{FF2B5EF4-FFF2-40B4-BE49-F238E27FC236}">
                <a16:creationId xmlns:a16="http://schemas.microsoft.com/office/drawing/2014/main" xmlns="" id="{3857C4B9-BC3D-45DA-8FBC-D45B6692490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169988"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 descr="image5">
            <a:extLst>
              <a:ext uri="{FF2B5EF4-FFF2-40B4-BE49-F238E27FC236}">
                <a16:creationId xmlns:a16="http://schemas.microsoft.com/office/drawing/2014/main" xmlns="" id="{2DDD2454-32A6-4DB9-9A3D-BBFE9FDFE210}"/>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640888" y="0"/>
            <a:ext cx="12033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image3">
            <a:extLst>
              <a:ext uri="{FF2B5EF4-FFF2-40B4-BE49-F238E27FC236}">
                <a16:creationId xmlns:a16="http://schemas.microsoft.com/office/drawing/2014/main" xmlns="" id="{176ECF58-E4F2-49E1-8CE5-5B18AE4DF11C}"/>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6427788"/>
            <a:ext cx="1080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image6">
            <a:extLst>
              <a:ext uri="{FF2B5EF4-FFF2-40B4-BE49-F238E27FC236}">
                <a16:creationId xmlns:a16="http://schemas.microsoft.com/office/drawing/2014/main" xmlns="" id="{976A31FD-586B-4D65-90F1-BEDB789547E3}"/>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465763" y="5284788"/>
            <a:ext cx="53784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5" name="Group 12">
            <a:extLst>
              <a:ext uri="{FF2B5EF4-FFF2-40B4-BE49-F238E27FC236}">
                <a16:creationId xmlns:a16="http://schemas.microsoft.com/office/drawing/2014/main" xmlns="" id="{831AA76A-2535-41A9-9B6F-B8D1C54FBAF3}"/>
              </a:ext>
            </a:extLst>
          </p:cNvPr>
          <p:cNvGrpSpPr>
            <a:grpSpLocks/>
          </p:cNvGrpSpPr>
          <p:nvPr userDrawn="1"/>
        </p:nvGrpSpPr>
        <p:grpSpPr bwMode="auto">
          <a:xfrm>
            <a:off x="-95250" y="5957888"/>
            <a:ext cx="1327150" cy="1143000"/>
            <a:chOff x="363" y="363"/>
            <a:chExt cx="708" cy="720"/>
          </a:xfrm>
        </p:grpSpPr>
        <p:pic>
          <p:nvPicPr>
            <p:cNvPr id="1046" name="Picture 13" descr="image7">
              <a:extLst>
                <a:ext uri="{FF2B5EF4-FFF2-40B4-BE49-F238E27FC236}">
                  <a16:creationId xmlns:a16="http://schemas.microsoft.com/office/drawing/2014/main" xmlns="" id="{7CB13015-2BF0-4F92-9282-7DB23A2857A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 y="363"/>
              <a:ext cx="708"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7" name="Picture 14" descr="image8">
              <a:extLst>
                <a:ext uri="{FF2B5EF4-FFF2-40B4-BE49-F238E27FC236}">
                  <a16:creationId xmlns:a16="http://schemas.microsoft.com/office/drawing/2014/main" xmlns="" id="{1ED1CD17-6412-44E7-AE89-08D59B8DFF5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7" y="527"/>
              <a:ext cx="31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36" name="Picture 15" descr="image9">
            <a:extLst>
              <a:ext uri="{FF2B5EF4-FFF2-40B4-BE49-F238E27FC236}">
                <a16:creationId xmlns:a16="http://schemas.microsoft.com/office/drawing/2014/main" xmlns="" id="{D4EAD321-1878-401E-992E-8FA901696719}"/>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1063625" y="6170613"/>
            <a:ext cx="2959100"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6" descr="image10">
            <a:extLst>
              <a:ext uri="{FF2B5EF4-FFF2-40B4-BE49-F238E27FC236}">
                <a16:creationId xmlns:a16="http://schemas.microsoft.com/office/drawing/2014/main" xmlns="" id="{231D2F63-7978-44EF-B6A2-A3005122ED4E}"/>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7100888" y="6375400"/>
            <a:ext cx="5302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17" descr="image11">
            <a:extLst>
              <a:ext uri="{FF2B5EF4-FFF2-40B4-BE49-F238E27FC236}">
                <a16:creationId xmlns:a16="http://schemas.microsoft.com/office/drawing/2014/main" xmlns="" id="{F856600F-D820-429E-937C-8523737CEA9F}"/>
              </a:ext>
            </a:extLst>
          </p:cNvPr>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6335713" y="6308725"/>
            <a:ext cx="7889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8" descr="image12">
            <a:extLst>
              <a:ext uri="{FF2B5EF4-FFF2-40B4-BE49-F238E27FC236}">
                <a16:creationId xmlns:a16="http://schemas.microsoft.com/office/drawing/2014/main" xmlns="" id="{CBBAB6A9-6D3B-4CF5-856A-20473CAFEBDD}"/>
              </a:ext>
            </a:extLst>
          </p:cNvPr>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7612063" y="6165850"/>
            <a:ext cx="8651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0" name="Picture 19" descr="image13">
            <a:extLst>
              <a:ext uri="{FF2B5EF4-FFF2-40B4-BE49-F238E27FC236}">
                <a16:creationId xmlns:a16="http://schemas.microsoft.com/office/drawing/2014/main" xmlns="" id="{90DC0D9C-F2B7-49C9-9232-346CCB9FC9FC}"/>
              </a:ext>
            </a:extLst>
          </p:cNvPr>
          <p:cNvPicPr>
            <a:picLocks noChangeAspect="1"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auto">
          <a:xfrm>
            <a:off x="9228138" y="5876925"/>
            <a:ext cx="225425"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1" name="Picture 20" descr="image14">
            <a:extLst>
              <a:ext uri="{FF2B5EF4-FFF2-40B4-BE49-F238E27FC236}">
                <a16:creationId xmlns:a16="http://schemas.microsoft.com/office/drawing/2014/main" xmlns="" id="{A1BB7966-3A80-4558-A267-94A61052FD32}"/>
              </a:ext>
            </a:extLst>
          </p:cNvPr>
          <p:cNvPicPr>
            <a:picLocks noChangeAspect="1" noChangeArrowheads="1"/>
          </p:cNvPicPr>
          <p:nvPr userDrawn="1"/>
        </p:nvPicPr>
        <p:blipFill>
          <a:blip r:embed="rId25">
            <a:extLst>
              <a:ext uri="{28A0092B-C50C-407E-A947-70E740481C1C}">
                <a14:useLocalDpi xmlns:a14="http://schemas.microsoft.com/office/drawing/2010/main" val="0"/>
              </a:ext>
            </a:extLst>
          </a:blip>
          <a:srcRect/>
          <a:stretch>
            <a:fillRect/>
          </a:stretch>
        </p:blipFill>
        <p:spPr bwMode="auto">
          <a:xfrm>
            <a:off x="3700463" y="5357813"/>
            <a:ext cx="12700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2" name="Picture 21" descr="image10">
            <a:extLst>
              <a:ext uri="{FF2B5EF4-FFF2-40B4-BE49-F238E27FC236}">
                <a16:creationId xmlns:a16="http://schemas.microsoft.com/office/drawing/2014/main" xmlns="" id="{3999E60D-8E56-42E4-B3A5-3C1FEC9E9930}"/>
              </a:ext>
            </a:extLst>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8378825" y="6308725"/>
            <a:ext cx="5286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43" name="Group 24">
            <a:extLst>
              <a:ext uri="{FF2B5EF4-FFF2-40B4-BE49-F238E27FC236}">
                <a16:creationId xmlns:a16="http://schemas.microsoft.com/office/drawing/2014/main" xmlns="" id="{B1298892-2C46-4A26-AD7A-78E16BD34F88}"/>
              </a:ext>
            </a:extLst>
          </p:cNvPr>
          <p:cNvGrpSpPr>
            <a:grpSpLocks/>
          </p:cNvGrpSpPr>
          <p:nvPr userDrawn="1"/>
        </p:nvGrpSpPr>
        <p:grpSpPr bwMode="auto">
          <a:xfrm>
            <a:off x="8983663" y="6157913"/>
            <a:ext cx="1282700" cy="511175"/>
            <a:chOff x="4791" y="3883"/>
            <a:chExt cx="684" cy="322"/>
          </a:xfrm>
        </p:grpSpPr>
        <p:pic>
          <p:nvPicPr>
            <p:cNvPr id="1044" name="Picture 22" descr="image2">
              <a:extLst>
                <a:ext uri="{FF2B5EF4-FFF2-40B4-BE49-F238E27FC236}">
                  <a16:creationId xmlns:a16="http://schemas.microsoft.com/office/drawing/2014/main" xmlns="" id="{8E32B57B-DDDC-4AF6-9C4E-67F939E7B1E5}"/>
                </a:ext>
              </a:extLst>
            </p:cNvPr>
            <p:cNvPicPr>
              <a:picLocks noChangeAspect="1" noChangeArrowheads="1"/>
            </p:cNvPicPr>
            <p:nvPr userDrawn="1"/>
          </p:nvPicPr>
          <p:blipFill>
            <a:blip r:embed="rId26">
              <a:extLst>
                <a:ext uri="{28A0092B-C50C-407E-A947-70E740481C1C}">
                  <a14:useLocalDpi xmlns:a14="http://schemas.microsoft.com/office/drawing/2010/main" val="0"/>
                </a:ext>
              </a:extLst>
            </a:blip>
            <a:srcRect/>
            <a:stretch>
              <a:fillRect/>
            </a:stretch>
          </p:blipFill>
          <p:spPr bwMode="auto">
            <a:xfrm>
              <a:off x="4791" y="3883"/>
              <a:ext cx="40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23" descr="image1">
              <a:extLst>
                <a:ext uri="{FF2B5EF4-FFF2-40B4-BE49-F238E27FC236}">
                  <a16:creationId xmlns:a16="http://schemas.microsoft.com/office/drawing/2014/main" xmlns="" id="{B48733B3-F200-4B65-BCF4-B9237DC34191}"/>
                </a:ext>
              </a:extLst>
            </p:cNvPr>
            <p:cNvPicPr>
              <a:picLocks noChangeAspect="1" noChangeArrowheads="1"/>
            </p:cNvPicPr>
            <p:nvPr userDrawn="1"/>
          </p:nvPicPr>
          <p:blipFill>
            <a:blip r:embed="rId27">
              <a:extLst>
                <a:ext uri="{28A0092B-C50C-407E-A947-70E740481C1C}">
                  <a14:useLocalDpi xmlns:a14="http://schemas.microsoft.com/office/drawing/2010/main" val="0"/>
                </a:ext>
              </a:extLst>
            </a:blip>
            <a:srcRect/>
            <a:stretch>
              <a:fillRect/>
            </a:stretch>
          </p:blipFill>
          <p:spPr bwMode="auto">
            <a:xfrm>
              <a:off x="5193" y="3929"/>
              <a:ext cx="28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5">
            <a:extLst>
              <a:ext uri="{FF2B5EF4-FFF2-40B4-BE49-F238E27FC236}">
                <a16:creationId xmlns:a16="http://schemas.microsoft.com/office/drawing/2014/main" xmlns="" id="{32B2DB6C-C71D-4BED-8D50-635D5A3F2524}"/>
              </a:ext>
            </a:extLst>
          </p:cNvPr>
          <p:cNvSpPr>
            <a:spLocks noGrp="1" noChangeArrowheads="1"/>
          </p:cNvSpPr>
          <p:nvPr>
            <p:ph type="ctrTitle"/>
          </p:nvPr>
        </p:nvSpPr>
        <p:spPr>
          <a:xfrm>
            <a:off x="809625" y="484187"/>
            <a:ext cx="9182100" cy="1470025"/>
          </a:xfrm>
        </p:spPr>
        <p:txBody>
          <a:bodyPr/>
          <a:lstStyle/>
          <a:p>
            <a:pPr eaLnBrk="1" hangingPunct="1"/>
            <a:r>
              <a:rPr kumimoji="1" lang="zh-CN" altLang="en-US" dirty="0">
                <a:solidFill>
                  <a:schemeClr val="tx1"/>
                </a:solidFill>
                <a:latin typeface="华文隶书" panose="02010800040101010101" pitchFamily="2" charset="-122"/>
                <a:ea typeface="华文隶书" panose="02010800040101010101" pitchFamily="2" charset="-122"/>
              </a:rPr>
              <a:t>十不善业之二：不与取（偷盗）</a:t>
            </a:r>
            <a:endParaRPr kumimoji="1" lang="zh-TW" altLang="en-US" dirty="0">
              <a:solidFill>
                <a:schemeClr val="tx1"/>
              </a:solidFill>
              <a:latin typeface="华文隶书" panose="02010800040101010101" pitchFamily="2" charset="-122"/>
              <a:ea typeface="华文隶书" panose="02010800040101010101" pitchFamily="2" charset="-122"/>
            </a:endParaRPr>
          </a:p>
        </p:txBody>
      </p:sp>
      <p:sp>
        <p:nvSpPr>
          <p:cNvPr id="2051" name="Rectangle 26">
            <a:extLst>
              <a:ext uri="{FF2B5EF4-FFF2-40B4-BE49-F238E27FC236}">
                <a16:creationId xmlns:a16="http://schemas.microsoft.com/office/drawing/2014/main" xmlns="" id="{01DB5D9A-D327-40FE-988E-34073C26AB83}"/>
              </a:ext>
            </a:extLst>
          </p:cNvPr>
          <p:cNvSpPr>
            <a:spLocks noGrp="1" noChangeArrowheads="1"/>
          </p:cNvSpPr>
          <p:nvPr>
            <p:ph type="subTitle" idx="1"/>
          </p:nvPr>
        </p:nvSpPr>
        <p:spPr>
          <a:xfrm>
            <a:off x="1512243" y="3284984"/>
            <a:ext cx="7559675" cy="1752600"/>
          </a:xfrm>
        </p:spPr>
        <p:txBody>
          <a:bodyPr/>
          <a:lstStyle/>
          <a:p>
            <a:pPr eaLnBrk="1" hangingPunct="1"/>
            <a:endParaRPr lang="zh-TW" altLang="en-US" dirty="0"/>
          </a:p>
        </p:txBody>
      </p:sp>
      <p:pic>
        <p:nvPicPr>
          <p:cNvPr id="3" name="Picture 2" descr="A picture containing young, boy, girl, room&#10;&#10;Description automatically generated">
            <a:extLst>
              <a:ext uri="{FF2B5EF4-FFF2-40B4-BE49-F238E27FC236}">
                <a16:creationId xmlns:a16="http://schemas.microsoft.com/office/drawing/2014/main" xmlns="" id="{2E5094EC-81EE-424D-A538-29EB00431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50" y="2420888"/>
            <a:ext cx="8572500" cy="36480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062B4-3D0B-4180-BEB0-1F6D541E9289}"/>
              </a:ext>
            </a:extLst>
          </p:cNvPr>
          <p:cNvSpPr>
            <a:spLocks noGrp="1"/>
          </p:cNvSpPr>
          <p:nvPr>
            <p:ph type="title"/>
          </p:nvPr>
        </p:nvSpPr>
        <p:spPr>
          <a:xfrm>
            <a:off x="539750" y="274638"/>
            <a:ext cx="9721850" cy="1138138"/>
          </a:xfrm>
        </p:spPr>
        <p:txBody>
          <a:bodyPr/>
          <a:lstStyle/>
          <a:p>
            <a:r>
              <a:rPr lang="en-US" altLang="zh-CN" dirty="0"/>
              <a:t>1</a:t>
            </a:r>
            <a:r>
              <a:rPr lang="zh-CN" altLang="en-US" dirty="0"/>
              <a:t>、不与取的具足条件</a:t>
            </a:r>
            <a:r>
              <a:rPr lang="en-CA" dirty="0"/>
              <a:t/>
            </a:r>
            <a:br>
              <a:rPr lang="en-CA" dirty="0"/>
            </a:br>
            <a:endParaRPr lang="en-CA" dirty="0"/>
          </a:p>
        </p:txBody>
      </p:sp>
      <p:sp>
        <p:nvSpPr>
          <p:cNvPr id="3" name="Content Placeholder 2">
            <a:extLst>
              <a:ext uri="{FF2B5EF4-FFF2-40B4-BE49-F238E27FC236}">
                <a16:creationId xmlns:a16="http://schemas.microsoft.com/office/drawing/2014/main" xmlns="" id="{2418C9EB-5381-438A-AB28-C084319A501D}"/>
              </a:ext>
            </a:extLst>
          </p:cNvPr>
          <p:cNvSpPr>
            <a:spLocks noGrp="1"/>
          </p:cNvSpPr>
          <p:nvPr>
            <p:ph idx="1"/>
          </p:nvPr>
        </p:nvSpPr>
        <p:spPr>
          <a:xfrm>
            <a:off x="539750" y="1052736"/>
            <a:ext cx="9721850" cy="5073427"/>
          </a:xfrm>
        </p:spPr>
        <p:txBody>
          <a:bodyPr/>
          <a:lstStyle/>
          <a:p>
            <a:pPr marL="0" indent="0">
              <a:buNone/>
            </a:pPr>
            <a:r>
              <a:rPr lang="en-US" altLang="zh-CN" sz="2000" dirty="0"/>
              <a:t>【</a:t>
            </a:r>
            <a:r>
              <a:rPr lang="zh-CN" altLang="en-US" sz="2000" dirty="0"/>
              <a:t>正法念处经</a:t>
            </a:r>
            <a:r>
              <a:rPr lang="en-US" altLang="zh-CN" sz="2000" dirty="0"/>
              <a:t>】</a:t>
            </a:r>
            <a:r>
              <a:rPr lang="zh-CN" altLang="en-US" sz="2000" dirty="0"/>
              <a:t>说：</a:t>
            </a:r>
            <a:endParaRPr lang="en-US" altLang="zh-CN" sz="2000" dirty="0"/>
          </a:p>
          <a:p>
            <a:pPr marL="0" indent="0">
              <a:buNone/>
            </a:pPr>
            <a:r>
              <a:rPr lang="zh-CN" altLang="en-US" sz="2000" dirty="0"/>
              <a:t>    </a:t>
            </a:r>
            <a:r>
              <a:rPr lang="zh-CN" altLang="en-US" sz="2000" b="1" dirty="0"/>
              <a:t>“又修行者内心思惟，随顺正法，观察法行，云何偷盗成就满足？</a:t>
            </a:r>
            <a:endParaRPr lang="en-CA" altLang="zh-CN" sz="2000" b="1" dirty="0"/>
          </a:p>
          <a:p>
            <a:pPr marL="0" indent="0">
              <a:buNone/>
            </a:pPr>
            <a:r>
              <a:rPr lang="en-CA" altLang="zh-CN" sz="2000" b="1" dirty="0"/>
              <a:t>     </a:t>
            </a:r>
            <a:r>
              <a:rPr lang="zh-CN" altLang="en-US" sz="2000" b="1" dirty="0"/>
              <a:t>云何偷盗得果报少？”</a:t>
            </a:r>
            <a:endParaRPr lang="en-CA" sz="2000" b="1" dirty="0"/>
          </a:p>
          <a:p>
            <a:r>
              <a:rPr lang="zh-CN" altLang="en-US" sz="2000" dirty="0"/>
              <a:t>世尊又说：修行者内心思维，我怎样才能随顺正法，观察自身的一切行为，什么合乎法，什么不合法，哪一种是偷盗成就满足？哪一种偷盗的果报轻微？</a:t>
            </a:r>
            <a:endParaRPr lang="en-CA" sz="2000" dirty="0"/>
          </a:p>
          <a:p>
            <a:r>
              <a:rPr lang="zh-CN" altLang="en-US" sz="2000" b="1" dirty="0"/>
              <a:t>“彼见闻知，或天眼见，他物他摄，自意盗取，如是偷盗成就满足。”</a:t>
            </a:r>
            <a:endParaRPr lang="en-CA" sz="2000" b="1" dirty="0"/>
          </a:p>
          <a:p>
            <a:r>
              <a:rPr lang="zh-CN" altLang="en-US" sz="2000" dirty="0"/>
              <a:t>我们见到、听到、知道，或者以天眼见到，如果是属于他人的财物，有人有意地去盗取，这就叫做偷盗满足。</a:t>
            </a:r>
            <a:endParaRPr lang="en-CA" sz="2000" dirty="0"/>
          </a:p>
          <a:p>
            <a:r>
              <a:rPr lang="zh-CN" altLang="en-US" sz="2000" b="1" dirty="0"/>
              <a:t>“何业具足？若人偷盗，彼偷盗人若诳惑他，屏处思量，作欺诳事，斗秤治物，作恶业行，如是种种此业具足。”</a:t>
            </a:r>
            <a:endParaRPr lang="en-CA" sz="2000" b="1" dirty="0"/>
          </a:p>
          <a:p>
            <a:r>
              <a:rPr lang="en-CA" sz="2000" dirty="0"/>
              <a:t> </a:t>
            </a:r>
            <a:r>
              <a:rPr lang="zh-CN" altLang="en-US" sz="2000" dirty="0"/>
              <a:t>怎样的业行是具足偷盗呢？如果有人偷盗，这偷盗的人为了诳惑他人在暗处思量：我怎样做这欺骗的事？或者短斤少两，或者假冒伪劣，怎么才能蒙骗对方窃取到财富？这样故意恶心做偷盗的恶行，就叫做具足盗业。</a:t>
            </a:r>
            <a:endParaRPr lang="en-CA" sz="2000" dirty="0"/>
          </a:p>
          <a:p>
            <a:endParaRPr lang="en-CA" dirty="0"/>
          </a:p>
        </p:txBody>
      </p:sp>
    </p:spTree>
    <p:extLst>
      <p:ext uri="{BB962C8B-B14F-4D97-AF65-F5344CB8AC3E}">
        <p14:creationId xmlns:p14="http://schemas.microsoft.com/office/powerpoint/2010/main" val="133002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DC60E9-BEA3-4621-872F-0AC5606B8A56}"/>
              </a:ext>
            </a:extLst>
          </p:cNvPr>
          <p:cNvSpPr>
            <a:spLocks noGrp="1"/>
          </p:cNvSpPr>
          <p:nvPr>
            <p:ph type="title"/>
          </p:nvPr>
        </p:nvSpPr>
        <p:spPr>
          <a:xfrm>
            <a:off x="539750" y="3291681"/>
            <a:ext cx="9721850" cy="1143000"/>
          </a:xfrm>
        </p:spPr>
        <p:txBody>
          <a:bodyPr/>
          <a:lstStyle/>
          <a:p>
            <a:endParaRPr lang="en-CA"/>
          </a:p>
        </p:txBody>
      </p:sp>
      <p:sp>
        <p:nvSpPr>
          <p:cNvPr id="3" name="Content Placeholder 2">
            <a:extLst>
              <a:ext uri="{FF2B5EF4-FFF2-40B4-BE49-F238E27FC236}">
                <a16:creationId xmlns:a16="http://schemas.microsoft.com/office/drawing/2014/main" xmlns="" id="{535CCED5-1CD4-4648-920E-FCCF81C49F1C}"/>
              </a:ext>
            </a:extLst>
          </p:cNvPr>
          <p:cNvSpPr>
            <a:spLocks noGrp="1"/>
          </p:cNvSpPr>
          <p:nvPr>
            <p:ph idx="1"/>
          </p:nvPr>
        </p:nvSpPr>
        <p:spPr>
          <a:xfrm>
            <a:off x="539750" y="476672"/>
            <a:ext cx="9721850" cy="5649491"/>
          </a:xfrm>
        </p:spPr>
        <p:txBody>
          <a:bodyPr/>
          <a:lstStyle/>
          <a:p>
            <a:pPr marL="0" indent="0">
              <a:buNone/>
            </a:pPr>
            <a:endParaRPr lang="en-US" altLang="zh-CN" sz="2000" dirty="0"/>
          </a:p>
          <a:p>
            <a:pPr marL="0" indent="0">
              <a:buNone/>
            </a:pPr>
            <a:r>
              <a:rPr lang="en-US" altLang="zh-CN" sz="2000" dirty="0"/>
              <a:t>【</a:t>
            </a:r>
            <a:r>
              <a:rPr lang="zh-CN" altLang="en-US" sz="2000" b="1" dirty="0"/>
              <a:t>云何成业？若他摄物，知已盗取，如是成业。何业具足？作已随喜，乐行多作，向他赞说，又复教他善戒者盗，此业具足。</a:t>
            </a:r>
            <a:r>
              <a:rPr lang="en-US" altLang="zh-CN" sz="2000" dirty="0"/>
              <a:t>】</a:t>
            </a:r>
            <a:endParaRPr lang="en-CA" sz="2000" dirty="0"/>
          </a:p>
          <a:p>
            <a:pPr marL="0" indent="0">
              <a:buNone/>
            </a:pPr>
            <a:r>
              <a:rPr lang="zh-CN" altLang="en-US" sz="2000" dirty="0"/>
              <a:t>怎么算是成就了盗业呢？属于他人的财物，明明知道，却以各种手段来盗取或窃取，这就成了盗业。</a:t>
            </a:r>
            <a:endParaRPr lang="en-CA" altLang="zh-CN" sz="2000" dirty="0"/>
          </a:p>
          <a:p>
            <a:pPr marL="0" indent="0">
              <a:buNone/>
            </a:pPr>
            <a:r>
              <a:rPr lang="zh-CN" altLang="en-US" sz="2000" dirty="0"/>
              <a:t>怎样的业行是具足盗业呢？如果别人偷盗随喜他，或者自己偷盗后洋洋自得，随喜自己，有一种欲乐，还想以后多干点。而且还向他人显摆自夸，教唆那些本来没有偷盗恶行的人也去偷，或者让持戒的人去偷盗，这就叫做具足盗业。总之，就是偷盗以后自己随喜赞叹等，或者不断地欢喜去做，增强了盗业的势能，使它得以成熟。</a:t>
            </a:r>
            <a:endParaRPr lang="en-CA" sz="2000" dirty="0"/>
          </a:p>
          <a:p>
            <a:pPr marL="0" indent="0">
              <a:buNone/>
            </a:pPr>
            <a:r>
              <a:rPr lang="zh-CN" altLang="en-US" sz="2000" dirty="0"/>
              <a:t>                                 以上资料来自益西彭措堪布</a:t>
            </a:r>
            <a:r>
              <a:rPr lang="en-US" altLang="zh-CN" sz="2000" dirty="0"/>
              <a:t>【</a:t>
            </a:r>
            <a:r>
              <a:rPr lang="zh-CN" altLang="en-US" sz="2000" dirty="0"/>
              <a:t>正法念处经讲记</a:t>
            </a:r>
            <a:r>
              <a:rPr lang="en-US" altLang="zh-CN" sz="2000" dirty="0"/>
              <a:t>】</a:t>
            </a:r>
          </a:p>
          <a:p>
            <a:pPr marL="0" indent="0">
              <a:buNone/>
            </a:pPr>
            <a:endParaRPr lang="en-US" sz="2000" dirty="0"/>
          </a:p>
          <a:p>
            <a:pPr marL="0" indent="0">
              <a:buNone/>
            </a:pPr>
            <a:r>
              <a:rPr lang="zh-CN" altLang="en-US" sz="2000" dirty="0"/>
              <a:t>不与取也像杀生一样，具有罪业的四种分支，这在</a:t>
            </a:r>
            <a:r>
              <a:rPr lang="en-US" altLang="zh-CN" sz="2000" dirty="0"/>
              <a:t>《</a:t>
            </a:r>
            <a:r>
              <a:rPr lang="zh-CN" altLang="en-US" sz="2000" dirty="0"/>
              <a:t>三戒论</a:t>
            </a:r>
            <a:r>
              <a:rPr lang="en-US" altLang="zh-CN" sz="2000" dirty="0"/>
              <a:t>》</a:t>
            </a:r>
            <a:r>
              <a:rPr lang="zh-CN" altLang="en-US" sz="2000" dirty="0"/>
              <a:t>等论中也讲过。因此，我们甚至仅仅给猎人、强盗等少许口粮，也将分毫不差地得到他们杀生或不与取的罪业。所以，干坏事的人，最好不要去帮助他，也不要从人力、财力等各方面支持他，否则，就会给自己带来不好的果报。索达吉堪布</a:t>
            </a:r>
            <a:r>
              <a:rPr lang="en-US" altLang="zh-CN" sz="2000" dirty="0"/>
              <a:t>【</a:t>
            </a:r>
            <a:r>
              <a:rPr lang="zh-CN" altLang="en-US" sz="2000" dirty="0"/>
              <a:t>大圆满前行广释</a:t>
            </a:r>
            <a:r>
              <a:rPr lang="en-US" altLang="zh-CN" sz="2000" dirty="0"/>
              <a:t>4】</a:t>
            </a:r>
            <a:endParaRPr lang="en-CA" sz="2000" dirty="0"/>
          </a:p>
          <a:p>
            <a:endParaRPr lang="en-CA" dirty="0"/>
          </a:p>
        </p:txBody>
      </p:sp>
    </p:spTree>
    <p:extLst>
      <p:ext uri="{BB962C8B-B14F-4D97-AF65-F5344CB8AC3E}">
        <p14:creationId xmlns:p14="http://schemas.microsoft.com/office/powerpoint/2010/main" val="2595466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464A67-5416-465C-AEC8-1D191ADFFA71}"/>
              </a:ext>
            </a:extLst>
          </p:cNvPr>
          <p:cNvSpPr>
            <a:spLocks noGrp="1"/>
          </p:cNvSpPr>
          <p:nvPr>
            <p:ph type="title"/>
          </p:nvPr>
        </p:nvSpPr>
        <p:spPr>
          <a:xfrm>
            <a:off x="539750" y="3429000"/>
            <a:ext cx="9721850" cy="1143000"/>
          </a:xfrm>
        </p:spPr>
        <p:txBody>
          <a:bodyPr/>
          <a:lstStyle/>
          <a:p>
            <a:endParaRPr lang="en-CA"/>
          </a:p>
        </p:txBody>
      </p:sp>
      <p:sp>
        <p:nvSpPr>
          <p:cNvPr id="3" name="Content Placeholder 2">
            <a:extLst>
              <a:ext uri="{FF2B5EF4-FFF2-40B4-BE49-F238E27FC236}">
                <a16:creationId xmlns:a16="http://schemas.microsoft.com/office/drawing/2014/main" xmlns="" id="{765B2E91-93F7-46EE-B8C1-F8947BF64991}"/>
              </a:ext>
            </a:extLst>
          </p:cNvPr>
          <p:cNvSpPr>
            <a:spLocks noGrp="1"/>
          </p:cNvSpPr>
          <p:nvPr>
            <p:ph idx="1"/>
          </p:nvPr>
        </p:nvSpPr>
        <p:spPr>
          <a:xfrm>
            <a:off x="539750" y="332656"/>
            <a:ext cx="9721850" cy="5793507"/>
          </a:xfrm>
        </p:spPr>
        <p:txBody>
          <a:bodyPr/>
          <a:lstStyle/>
          <a:p>
            <a:r>
              <a:rPr lang="zh-CN" altLang="en-US" sz="2000" dirty="0"/>
              <a:t>宗喀巴大师在</a:t>
            </a:r>
            <a:r>
              <a:rPr lang="en-US" altLang="zh-CN" sz="2000" dirty="0"/>
              <a:t>【</a:t>
            </a:r>
            <a:r>
              <a:rPr lang="zh-CN" altLang="en-US" sz="2000" dirty="0"/>
              <a:t>菩提道次第广论</a:t>
            </a:r>
            <a:r>
              <a:rPr lang="en-US" altLang="zh-CN" sz="2000" dirty="0"/>
              <a:t>】</a:t>
            </a:r>
            <a:r>
              <a:rPr lang="zh-CN" altLang="en-US" sz="2000" dirty="0"/>
              <a:t>中对此作了非常严格的分析：</a:t>
            </a:r>
            <a:endParaRPr lang="en-CA" altLang="zh-CN" sz="2000" dirty="0"/>
          </a:p>
          <a:p>
            <a:endParaRPr lang="en-CA" sz="2000" dirty="0"/>
          </a:p>
          <a:p>
            <a:pPr marL="0" lvl="0" indent="0">
              <a:buNone/>
            </a:pPr>
            <a:r>
              <a:rPr lang="en-CA" altLang="zh-CN" sz="2000" dirty="0"/>
              <a:t>A</a:t>
            </a:r>
            <a:r>
              <a:rPr lang="zh-CN" altLang="en-US" sz="2000" dirty="0"/>
              <a:t>、对象：</a:t>
            </a:r>
            <a:endParaRPr lang="en-CA" sz="2000" dirty="0"/>
          </a:p>
          <a:p>
            <a:r>
              <a:rPr lang="en-US" altLang="zh-CN" sz="2000" dirty="0"/>
              <a:t>【</a:t>
            </a:r>
            <a:r>
              <a:rPr lang="zh-CN" altLang="en-US" sz="2000" b="1" dirty="0"/>
              <a:t>不与取。事者，谓随一种他所摄物。</a:t>
            </a:r>
            <a:r>
              <a:rPr lang="en-US" altLang="zh-CN" sz="2000" dirty="0"/>
              <a:t>】</a:t>
            </a:r>
            <a:endParaRPr lang="en-CA" sz="2000" dirty="0"/>
          </a:p>
          <a:p>
            <a:r>
              <a:rPr lang="en-CA" sz="2000" dirty="0"/>
              <a:t> </a:t>
            </a:r>
            <a:r>
              <a:rPr lang="zh-CN" altLang="en-US" sz="2000" dirty="0"/>
              <a:t>不与取的事，是任何他人摄持的财物。</a:t>
            </a:r>
            <a:endParaRPr lang="en-CA" sz="2000" dirty="0"/>
          </a:p>
          <a:p>
            <a:pPr marL="0" lvl="0" indent="0">
              <a:buNone/>
            </a:pPr>
            <a:endParaRPr lang="en-CA" altLang="zh-CN" sz="2000" dirty="0"/>
          </a:p>
          <a:p>
            <a:pPr marL="0" lvl="0" indent="0">
              <a:buNone/>
            </a:pPr>
            <a:r>
              <a:rPr lang="en-CA" altLang="zh-CN" sz="2000" dirty="0"/>
              <a:t>B</a:t>
            </a:r>
            <a:r>
              <a:rPr lang="zh-CN" altLang="en-US" sz="2000" dirty="0"/>
              <a:t>、意乐（动机）</a:t>
            </a:r>
            <a:endParaRPr lang="en-CA" sz="2000" dirty="0"/>
          </a:p>
          <a:p>
            <a:r>
              <a:rPr lang="en-CA" sz="2000" dirty="0"/>
              <a:t> </a:t>
            </a:r>
            <a:r>
              <a:rPr lang="en-US" altLang="zh-CN" sz="2000" dirty="0"/>
              <a:t>【</a:t>
            </a:r>
            <a:r>
              <a:rPr lang="zh-CN" altLang="en-US" sz="2000" b="1" dirty="0"/>
              <a:t>意乐分三：想与烦恼俱如前说。等起者，谓虽未许，令离彼欲。</a:t>
            </a:r>
            <a:r>
              <a:rPr lang="en-US" altLang="zh-CN" sz="2000" dirty="0"/>
              <a:t>】</a:t>
            </a:r>
            <a:endParaRPr lang="en-CA" sz="2000" dirty="0"/>
          </a:p>
          <a:p>
            <a:r>
              <a:rPr lang="zh-CN" altLang="en-US" sz="2000" dirty="0"/>
              <a:t>不与取的意乐分三：</a:t>
            </a:r>
            <a:endParaRPr lang="en-CA" sz="2000" dirty="0"/>
          </a:p>
          <a:p>
            <a:r>
              <a:rPr lang="zh-CN" altLang="en-US" sz="2000" dirty="0"/>
              <a:t>一、想：于事无误想；</a:t>
            </a:r>
            <a:endParaRPr lang="en-CA" sz="2000" dirty="0"/>
          </a:p>
          <a:p>
            <a:r>
              <a:rPr lang="zh-CN" altLang="en-US" sz="2000" dirty="0"/>
              <a:t>二、烦恼：贪嗔痴中任何一种；</a:t>
            </a:r>
            <a:endParaRPr lang="en-CA" sz="2000" dirty="0"/>
          </a:p>
          <a:p>
            <a:r>
              <a:rPr lang="zh-CN" altLang="en-US" sz="2000" dirty="0"/>
              <a:t>三、等起：在没有得到物主许可的情况下，令财物远离彼处的欲。</a:t>
            </a:r>
            <a:endParaRPr lang="en-US" altLang="zh-CN" sz="2000" dirty="0"/>
          </a:p>
          <a:p>
            <a:pPr marL="0" indent="0">
              <a:buNone/>
            </a:pPr>
            <a:endParaRPr lang="en-CA" sz="2000" dirty="0"/>
          </a:p>
          <a:p>
            <a:pPr marL="0" indent="0">
              <a:buNone/>
            </a:pPr>
            <a:r>
              <a:rPr lang="en-CA" sz="2000" dirty="0"/>
              <a:t> </a:t>
            </a:r>
          </a:p>
          <a:p>
            <a:endParaRPr lang="en-CA" sz="2000" dirty="0"/>
          </a:p>
        </p:txBody>
      </p:sp>
    </p:spTree>
    <p:extLst>
      <p:ext uri="{BB962C8B-B14F-4D97-AF65-F5344CB8AC3E}">
        <p14:creationId xmlns:p14="http://schemas.microsoft.com/office/powerpoint/2010/main" val="298801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8BB1AA-C2C7-4F0D-A98D-873AC7414F2A}"/>
              </a:ext>
            </a:extLst>
          </p:cNvPr>
          <p:cNvSpPr>
            <a:spLocks noGrp="1"/>
          </p:cNvSpPr>
          <p:nvPr>
            <p:ph type="title"/>
          </p:nvPr>
        </p:nvSpPr>
        <p:spPr>
          <a:xfrm>
            <a:off x="432123" y="2924944"/>
            <a:ext cx="9721850" cy="1143000"/>
          </a:xfrm>
        </p:spPr>
        <p:txBody>
          <a:bodyPr/>
          <a:lstStyle/>
          <a:p>
            <a:endParaRPr lang="en-CA"/>
          </a:p>
        </p:txBody>
      </p:sp>
      <p:sp>
        <p:nvSpPr>
          <p:cNvPr id="3" name="Content Placeholder 2">
            <a:extLst>
              <a:ext uri="{FF2B5EF4-FFF2-40B4-BE49-F238E27FC236}">
                <a16:creationId xmlns:a16="http://schemas.microsoft.com/office/drawing/2014/main" xmlns="" id="{7201A956-6CBF-44EE-9E2D-A896F29222BB}"/>
              </a:ext>
            </a:extLst>
          </p:cNvPr>
          <p:cNvSpPr>
            <a:spLocks noGrp="1"/>
          </p:cNvSpPr>
          <p:nvPr>
            <p:ph idx="1"/>
          </p:nvPr>
        </p:nvSpPr>
        <p:spPr>
          <a:xfrm>
            <a:off x="539750" y="260648"/>
            <a:ext cx="9721850" cy="5865515"/>
          </a:xfrm>
        </p:spPr>
        <p:txBody>
          <a:bodyPr/>
          <a:lstStyle/>
          <a:p>
            <a:pPr marL="0" lvl="0" indent="0">
              <a:buNone/>
            </a:pPr>
            <a:endParaRPr lang="en-CA" altLang="zh-CN" sz="2000" dirty="0">
              <a:solidFill>
                <a:srgbClr val="000000"/>
              </a:solidFill>
            </a:endParaRPr>
          </a:p>
          <a:p>
            <a:pPr marL="0" lvl="0" indent="0">
              <a:buNone/>
            </a:pPr>
            <a:r>
              <a:rPr lang="en-CA" altLang="zh-CN" sz="2000" dirty="0">
                <a:solidFill>
                  <a:srgbClr val="000000"/>
                </a:solidFill>
              </a:rPr>
              <a:t>C</a:t>
            </a:r>
            <a:r>
              <a:rPr lang="zh-CN" altLang="en-US" sz="2000" dirty="0">
                <a:solidFill>
                  <a:srgbClr val="000000"/>
                </a:solidFill>
              </a:rPr>
              <a:t>、行为（加行）</a:t>
            </a:r>
            <a:endParaRPr lang="en-CA" altLang="zh-CN" sz="2000" dirty="0">
              <a:solidFill>
                <a:srgbClr val="000000"/>
              </a:solidFill>
            </a:endParaRPr>
          </a:p>
          <a:p>
            <a:pPr marL="0" lvl="0" indent="0">
              <a:buNone/>
            </a:pPr>
            <a:endParaRPr lang="en-CA" sz="2000" dirty="0">
              <a:solidFill>
                <a:srgbClr val="000000"/>
              </a:solidFill>
            </a:endParaRPr>
          </a:p>
          <a:p>
            <a:pPr lvl="0"/>
            <a:r>
              <a:rPr lang="en-US" altLang="zh-CN" sz="2000" dirty="0">
                <a:solidFill>
                  <a:srgbClr val="000000"/>
                </a:solidFill>
              </a:rPr>
              <a:t>【</a:t>
            </a:r>
            <a:r>
              <a:rPr lang="zh-CN" altLang="en-US" sz="2000" b="1" dirty="0">
                <a:solidFill>
                  <a:srgbClr val="000000"/>
                </a:solidFill>
              </a:rPr>
              <a:t>加行中，能加行者如前。加行体者，谓若力劫，若暗窃盗，任何悉同。此复若于债及寄存，以诸矫诈欺惑方便，不与而取，或为自义，或为他义，或为令他耗损等故，所作悉同成不与取。</a:t>
            </a:r>
            <a:r>
              <a:rPr lang="en-US" altLang="zh-CN" sz="2000" dirty="0">
                <a:solidFill>
                  <a:srgbClr val="000000"/>
                </a:solidFill>
              </a:rPr>
              <a:t>】</a:t>
            </a:r>
            <a:endParaRPr lang="en-CA" sz="2000" dirty="0">
              <a:solidFill>
                <a:srgbClr val="000000"/>
              </a:solidFill>
            </a:endParaRPr>
          </a:p>
          <a:p>
            <a:pPr lvl="0"/>
            <a:r>
              <a:rPr lang="zh-CN" altLang="en-US" sz="2000" dirty="0">
                <a:solidFill>
                  <a:srgbClr val="000000"/>
                </a:solidFill>
              </a:rPr>
              <a:t>不与取的加行中，“能加行”是自作或教他作；“加行的体性”，是以势力劫夺或暗中盗窃，任何一种都属于不与取。而且，对债务及他人寄存之物，以种种狡诈欺惑的方法行不与取，或为自利，或为他利，或为使他人损耗等，所做都成为不与取。总之，有权威不与取、盗窃不与取、欺诳不与取三种。</a:t>
            </a:r>
            <a:endParaRPr lang="en-CA" altLang="zh-CN" sz="2000" dirty="0">
              <a:solidFill>
                <a:srgbClr val="000000"/>
              </a:solidFill>
            </a:endParaRPr>
          </a:p>
          <a:p>
            <a:pPr lvl="0"/>
            <a:endParaRPr lang="en-CA" sz="2000" dirty="0">
              <a:solidFill>
                <a:srgbClr val="000000"/>
              </a:solidFill>
            </a:endParaRPr>
          </a:p>
          <a:p>
            <a:endParaRPr lang="en-CA" dirty="0"/>
          </a:p>
        </p:txBody>
      </p:sp>
    </p:spTree>
    <p:extLst>
      <p:ext uri="{BB962C8B-B14F-4D97-AF65-F5344CB8AC3E}">
        <p14:creationId xmlns:p14="http://schemas.microsoft.com/office/powerpoint/2010/main" val="853248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B4FA7-0280-49D0-B1EC-AA77C56ACA3D}"/>
              </a:ext>
            </a:extLst>
          </p:cNvPr>
          <p:cNvSpPr>
            <a:spLocks noGrp="1"/>
          </p:cNvSpPr>
          <p:nvPr>
            <p:ph type="title"/>
          </p:nvPr>
        </p:nvSpPr>
        <p:spPr>
          <a:xfrm>
            <a:off x="288107" y="2696744"/>
            <a:ext cx="9721850" cy="1143000"/>
          </a:xfrm>
        </p:spPr>
        <p:txBody>
          <a:bodyPr/>
          <a:lstStyle/>
          <a:p>
            <a:endParaRPr lang="en-CA" dirty="0"/>
          </a:p>
        </p:txBody>
      </p:sp>
      <p:sp>
        <p:nvSpPr>
          <p:cNvPr id="3" name="Content Placeholder 2">
            <a:extLst>
              <a:ext uri="{FF2B5EF4-FFF2-40B4-BE49-F238E27FC236}">
                <a16:creationId xmlns:a16="http://schemas.microsoft.com/office/drawing/2014/main" xmlns="" id="{711CD9DB-04A5-4D32-80FB-E57295BCC52C}"/>
              </a:ext>
            </a:extLst>
          </p:cNvPr>
          <p:cNvSpPr>
            <a:spLocks noGrp="1"/>
          </p:cNvSpPr>
          <p:nvPr>
            <p:ph idx="1"/>
          </p:nvPr>
        </p:nvSpPr>
        <p:spPr>
          <a:xfrm>
            <a:off x="539750" y="404664"/>
            <a:ext cx="9721850" cy="5721499"/>
          </a:xfrm>
        </p:spPr>
        <p:txBody>
          <a:bodyPr/>
          <a:lstStyle/>
          <a:p>
            <a:pPr lvl="0"/>
            <a:endParaRPr lang="en-CA" altLang="zh-CN" sz="2000" dirty="0"/>
          </a:p>
          <a:p>
            <a:pPr lvl="0"/>
            <a:r>
              <a:rPr lang="en-CA" altLang="zh-CN" sz="2000" dirty="0"/>
              <a:t>D</a:t>
            </a:r>
            <a:r>
              <a:rPr lang="zh-CN" altLang="en-US" sz="2000" dirty="0"/>
              <a:t>、结果</a:t>
            </a:r>
            <a:endParaRPr lang="en-CA" sz="2000" dirty="0"/>
          </a:p>
          <a:p>
            <a:endParaRPr lang="en-US" altLang="zh-CN" sz="2000" dirty="0"/>
          </a:p>
          <a:p>
            <a:r>
              <a:rPr lang="en-US" altLang="zh-CN" sz="2000" dirty="0"/>
              <a:t>【</a:t>
            </a:r>
            <a:r>
              <a:rPr lang="zh-CN" altLang="en-US" sz="2000" b="1" dirty="0"/>
              <a:t>究竟者，</a:t>
            </a:r>
            <a:r>
              <a:rPr lang="en-US" altLang="zh-CN" sz="2000" b="1" dirty="0"/>
              <a:t>《</a:t>
            </a:r>
            <a:r>
              <a:rPr lang="zh-CN" altLang="en-US" sz="2000" b="1" dirty="0"/>
              <a:t>摄分</a:t>
            </a:r>
            <a:r>
              <a:rPr lang="en-US" altLang="zh-CN" sz="2000" b="1" dirty="0"/>
              <a:t>》</a:t>
            </a:r>
            <a:r>
              <a:rPr lang="zh-CN" altLang="en-US" sz="2000" b="1" dirty="0"/>
              <a:t>中说：“移离本处。”于此义中，虽多异说，然从物处，移于余处，惟是一例，犹如田等无处可移，然亦皆须安立究竟，是故应以发起得心。</a:t>
            </a:r>
            <a:r>
              <a:rPr lang="en-US" altLang="zh-CN" sz="2000" dirty="0"/>
              <a:t>】</a:t>
            </a:r>
            <a:endParaRPr lang="en-CA" sz="2000" dirty="0"/>
          </a:p>
          <a:p>
            <a:r>
              <a:rPr lang="zh-CN" altLang="en-US" sz="2000" dirty="0"/>
              <a:t>不与取究竟，</a:t>
            </a:r>
            <a:r>
              <a:rPr lang="en-US" altLang="zh-CN" sz="2000" dirty="0"/>
              <a:t>《</a:t>
            </a:r>
            <a:r>
              <a:rPr lang="zh-CN" altLang="en-US" sz="2000" dirty="0"/>
              <a:t>摄抉择分</a:t>
            </a:r>
            <a:r>
              <a:rPr lang="en-US" altLang="zh-CN" sz="2000" dirty="0"/>
              <a:t>》</a:t>
            </a:r>
            <a:r>
              <a:rPr lang="zh-CN" altLang="en-US" sz="2000" dirty="0"/>
              <a:t>中说：“移离财物的本处。”对此，虽有多种不同的解释，但从财物所在之处移到他处只是一种情况。比如田地等无处可移，但也须要安立不与取究竟。因此，应当以发起得心作为不与取的究竟。</a:t>
            </a:r>
            <a:endParaRPr lang="en-CA" sz="2000" dirty="0"/>
          </a:p>
          <a:p>
            <a:r>
              <a:rPr lang="en-US" altLang="zh-CN" sz="2000" dirty="0"/>
              <a:t>【</a:t>
            </a:r>
            <a:r>
              <a:rPr lang="zh-CN" altLang="en-US" sz="2000" b="1" dirty="0"/>
              <a:t>此复若是教劫、教盗，彼生即可。譬如：遣使往杀他人，自虽不知，然他何时死，其教杀者，即生本罪。</a:t>
            </a:r>
            <a:r>
              <a:rPr lang="en-US" altLang="zh-CN" sz="2000" dirty="0"/>
              <a:t>】</a:t>
            </a:r>
            <a:endParaRPr lang="en-CA" sz="2000" dirty="0"/>
          </a:p>
          <a:p>
            <a:r>
              <a:rPr lang="zh-CN" altLang="en-US" sz="2000" dirty="0"/>
              <a:t>而且，如果是教唆他人抢劫或盗窃，在被指使者生起得心的时候，便是教者不与取究竟。比如派人行杀，自己虽不知道被害者何时死亡，但被害者何时断命根，教杀者当即生起根本罪。</a:t>
            </a:r>
            <a:endParaRPr lang="en-CA" sz="2000" dirty="0"/>
          </a:p>
          <a:p>
            <a:r>
              <a:rPr lang="zh-CN" altLang="en-US" sz="2000" dirty="0"/>
              <a:t>（以上资料来自益西彭措堪布</a:t>
            </a:r>
            <a:r>
              <a:rPr lang="en-US" altLang="zh-CN" sz="2000" dirty="0"/>
              <a:t>【</a:t>
            </a:r>
            <a:r>
              <a:rPr lang="zh-CN" altLang="en-US" sz="2000" dirty="0"/>
              <a:t>菩提道次第广论讲记</a:t>
            </a:r>
            <a:r>
              <a:rPr lang="en-US" altLang="zh-CN" sz="2000" dirty="0"/>
              <a:t>】</a:t>
            </a:r>
            <a:r>
              <a:rPr lang="zh-CN" altLang="en-US" sz="2000" dirty="0"/>
              <a:t>）</a:t>
            </a:r>
            <a:endParaRPr lang="en-CA" sz="2000" dirty="0"/>
          </a:p>
          <a:p>
            <a:endParaRPr lang="en-CA" sz="2000" dirty="0"/>
          </a:p>
        </p:txBody>
      </p:sp>
    </p:spTree>
    <p:extLst>
      <p:ext uri="{BB962C8B-B14F-4D97-AF65-F5344CB8AC3E}">
        <p14:creationId xmlns:p14="http://schemas.microsoft.com/office/powerpoint/2010/main" val="303484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27F3D1-17A0-4A0B-A156-D6F999B41E9F}"/>
              </a:ext>
            </a:extLst>
          </p:cNvPr>
          <p:cNvSpPr>
            <a:spLocks noGrp="1"/>
          </p:cNvSpPr>
          <p:nvPr>
            <p:ph type="title"/>
          </p:nvPr>
        </p:nvSpPr>
        <p:spPr>
          <a:xfrm>
            <a:off x="539750" y="2996952"/>
            <a:ext cx="9721850" cy="1143000"/>
          </a:xfrm>
        </p:spPr>
        <p:txBody>
          <a:bodyPr/>
          <a:lstStyle/>
          <a:p>
            <a:endParaRPr lang="en-CA"/>
          </a:p>
        </p:txBody>
      </p:sp>
      <p:sp>
        <p:nvSpPr>
          <p:cNvPr id="3" name="Content Placeholder 2">
            <a:extLst>
              <a:ext uri="{FF2B5EF4-FFF2-40B4-BE49-F238E27FC236}">
                <a16:creationId xmlns:a16="http://schemas.microsoft.com/office/drawing/2014/main" xmlns="" id="{2326A4BB-BA3F-4C16-BC4B-CE381B5D2D05}"/>
              </a:ext>
            </a:extLst>
          </p:cNvPr>
          <p:cNvSpPr>
            <a:spLocks noGrp="1"/>
          </p:cNvSpPr>
          <p:nvPr>
            <p:ph idx="1"/>
          </p:nvPr>
        </p:nvSpPr>
        <p:spPr>
          <a:xfrm>
            <a:off x="539750" y="260648"/>
            <a:ext cx="9721850" cy="5865515"/>
          </a:xfrm>
        </p:spPr>
        <p:txBody>
          <a:bodyPr/>
          <a:lstStyle/>
          <a:p>
            <a:pPr marL="0" lvl="0" indent="0">
              <a:buNone/>
            </a:pPr>
            <a:endParaRPr lang="en-US" altLang="zh-CN" sz="2000" dirty="0"/>
          </a:p>
          <a:p>
            <a:pPr marL="0" lvl="0" indent="0">
              <a:buNone/>
            </a:pPr>
            <a:r>
              <a:rPr lang="en-US" altLang="zh-CN" sz="2000" dirty="0"/>
              <a:t>3</a:t>
            </a:r>
            <a:r>
              <a:rPr lang="zh-CN" altLang="en-US" sz="2000" dirty="0"/>
              <a:t>、不与取的不具足</a:t>
            </a:r>
            <a:endParaRPr lang="en-CA" altLang="zh-CN" sz="2000" dirty="0"/>
          </a:p>
          <a:p>
            <a:pPr marL="0" lvl="0" indent="0">
              <a:buNone/>
            </a:pPr>
            <a:endParaRPr lang="en-CA" sz="2000" dirty="0"/>
          </a:p>
          <a:p>
            <a:r>
              <a:rPr lang="en-US" altLang="zh-CN" sz="2000" dirty="0"/>
              <a:t>【</a:t>
            </a:r>
            <a:r>
              <a:rPr lang="zh-CN" altLang="en-US" sz="2000" b="1" dirty="0"/>
              <a:t>若是王法；为饶益尊父母、病人、缘觉、罗汉、阿那含人、斯陀含人、须陀洹等；若为病急；若为饥急，彼为饶益，如是偷盗得果报少，盗业不具。</a:t>
            </a:r>
            <a:r>
              <a:rPr lang="en-US" altLang="zh-CN" sz="2000" dirty="0"/>
              <a:t>】</a:t>
            </a:r>
            <a:endParaRPr lang="en-CA" sz="2000" dirty="0"/>
          </a:p>
          <a:p>
            <a:r>
              <a:rPr lang="zh-CN" altLang="en-US" sz="2000" dirty="0"/>
              <a:t>如果偷盗是被国家王法所定，也就是法律政策决定的，或者为了饶益帮助父母、病人、缘觉、罗汉、三果、二果、初果等圣人，或者为了救助病急、饥饿急的人，这样偷盗得的果报少，不具足盗业。</a:t>
            </a:r>
            <a:endParaRPr lang="en-CA" sz="2000" dirty="0"/>
          </a:p>
          <a:p>
            <a:r>
              <a:rPr lang="en-US" altLang="zh-CN" sz="2000" dirty="0"/>
              <a:t>【</a:t>
            </a:r>
            <a:r>
              <a:rPr lang="zh-CN" altLang="en-US" sz="2000" b="1" dirty="0"/>
              <a:t>又复偷盗得果报少？谓偷盗已专心忏悔，既忏悔已后更不作；遮他偷盗，教不盗戒，示其善道，令住善法远离偷盗，如是盗业不具足满。</a:t>
            </a:r>
            <a:r>
              <a:rPr lang="en-US" altLang="zh-CN" sz="2000" dirty="0"/>
              <a:t>】</a:t>
            </a:r>
            <a:endParaRPr lang="en-CA" sz="2000" dirty="0"/>
          </a:p>
          <a:p>
            <a:r>
              <a:rPr lang="zh-CN" altLang="en-US" sz="2000" dirty="0"/>
              <a:t>又有一种情况偷盗得果报轻微，也就是说，偷盗后专心忏悔，忏悔后再不偷盗，或者遮止他人偷盗，教导人持不盗戒，为人指示善恶之道，使人住在善法中，远离偷盗，这样一来，盗业的势能就不具足圆满了。</a:t>
            </a:r>
            <a:endParaRPr lang="en-CA" sz="2000" dirty="0"/>
          </a:p>
          <a:p>
            <a:endParaRPr lang="en-CA" dirty="0"/>
          </a:p>
        </p:txBody>
      </p:sp>
    </p:spTree>
    <p:extLst>
      <p:ext uri="{BB962C8B-B14F-4D97-AF65-F5344CB8AC3E}">
        <p14:creationId xmlns:p14="http://schemas.microsoft.com/office/powerpoint/2010/main" val="214514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CC27A6-9A39-459F-B3EA-C6F9177EBB02}"/>
              </a:ext>
            </a:extLst>
          </p:cNvPr>
          <p:cNvSpPr>
            <a:spLocks noGrp="1"/>
          </p:cNvSpPr>
          <p:nvPr>
            <p:ph type="title"/>
          </p:nvPr>
        </p:nvSpPr>
        <p:spPr>
          <a:xfrm>
            <a:off x="567461" y="3789040"/>
            <a:ext cx="9721850" cy="1143000"/>
          </a:xfrm>
        </p:spPr>
        <p:txBody>
          <a:bodyPr/>
          <a:lstStyle/>
          <a:p>
            <a:endParaRPr lang="en-CA" dirty="0"/>
          </a:p>
        </p:txBody>
      </p:sp>
      <p:sp>
        <p:nvSpPr>
          <p:cNvPr id="3" name="Content Placeholder 2">
            <a:extLst>
              <a:ext uri="{FF2B5EF4-FFF2-40B4-BE49-F238E27FC236}">
                <a16:creationId xmlns:a16="http://schemas.microsoft.com/office/drawing/2014/main" xmlns="" id="{B9BC366C-A19F-4F40-9587-3F92F08F97D8}"/>
              </a:ext>
            </a:extLst>
          </p:cNvPr>
          <p:cNvSpPr>
            <a:spLocks noGrp="1"/>
          </p:cNvSpPr>
          <p:nvPr>
            <p:ph idx="1"/>
          </p:nvPr>
        </p:nvSpPr>
        <p:spPr>
          <a:xfrm>
            <a:off x="539750" y="332656"/>
            <a:ext cx="9721850" cy="5793507"/>
          </a:xfrm>
        </p:spPr>
        <p:txBody>
          <a:bodyPr/>
          <a:lstStyle/>
          <a:p>
            <a:endParaRPr lang="en-CA" altLang="zh-CN" sz="2000" dirty="0"/>
          </a:p>
          <a:p>
            <a:r>
              <a:rPr lang="zh-CN" altLang="en-US" sz="2000" dirty="0"/>
              <a:t>为什么前面的行为不与取具足，后面的行为不具足呢？</a:t>
            </a:r>
            <a:endParaRPr lang="en-CA" sz="2000" dirty="0"/>
          </a:p>
          <a:p>
            <a:r>
              <a:rPr lang="zh-CN" altLang="en-US" sz="2000" dirty="0"/>
              <a:t>前面业轻，是做了以后有后悔心，以防护心截断未来相续之流，而且往后从相反方面来做，教导别人遮止盗业，教导别人指示他善道等等，这些就叫盗业不具足。相反方面，造了盗业没有惭愧而且随喜自己，特别想多做，又向别人炫耀，这就是在心里支持盗业，或者教给善持戒者偷盗的手段等等，这样就会具足圆满盗业的势能了。</a:t>
            </a:r>
            <a:endParaRPr lang="en-CA" sz="2000" dirty="0"/>
          </a:p>
          <a:p>
            <a:r>
              <a:rPr lang="en-US" altLang="zh-CN" sz="2000" dirty="0"/>
              <a:t>【</a:t>
            </a:r>
            <a:r>
              <a:rPr lang="zh-CN" altLang="en-US" sz="2000" b="1" dirty="0"/>
              <a:t>如是三业具足不减，余偷盗业得果报少，而不决定。</a:t>
            </a:r>
            <a:r>
              <a:rPr lang="en-US" altLang="zh-CN" sz="2000" dirty="0"/>
              <a:t>】</a:t>
            </a:r>
            <a:endParaRPr lang="en-CA" sz="2000" dirty="0"/>
          </a:p>
          <a:p>
            <a:r>
              <a:rPr lang="zh-CN" altLang="en-US" sz="2000" dirty="0"/>
              <a:t>像这样初中后三业具足，果报就不能减轻。其他盗业的果报就比较轻，不决定受业报。</a:t>
            </a:r>
            <a:endParaRPr lang="en-CA" sz="2000" dirty="0"/>
          </a:p>
          <a:p>
            <a:r>
              <a:rPr lang="zh-CN" altLang="en-US" sz="2000" dirty="0"/>
              <a:t>（以上资料来自益西彭措堪布</a:t>
            </a:r>
            <a:r>
              <a:rPr lang="en-US" altLang="zh-CN" sz="2000" dirty="0"/>
              <a:t>【</a:t>
            </a:r>
            <a:r>
              <a:rPr lang="zh-CN" altLang="en-US" sz="2000" dirty="0"/>
              <a:t>正法念处经讲记</a:t>
            </a:r>
            <a:r>
              <a:rPr lang="en-US" altLang="zh-CN" sz="2000" dirty="0"/>
              <a:t>】</a:t>
            </a:r>
            <a:r>
              <a:rPr lang="zh-CN" altLang="en-US" sz="2000" dirty="0"/>
              <a:t>）</a:t>
            </a:r>
            <a:endParaRPr lang="en-CA" sz="2000" dirty="0"/>
          </a:p>
          <a:p>
            <a:endParaRPr lang="en-CA" dirty="0"/>
          </a:p>
        </p:txBody>
      </p:sp>
    </p:spTree>
    <p:extLst>
      <p:ext uri="{BB962C8B-B14F-4D97-AF65-F5344CB8AC3E}">
        <p14:creationId xmlns:p14="http://schemas.microsoft.com/office/powerpoint/2010/main" val="3838633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7F77D-AE19-4976-93A8-6FA42E185CD7}"/>
              </a:ext>
            </a:extLst>
          </p:cNvPr>
          <p:cNvSpPr>
            <a:spLocks noGrp="1"/>
          </p:cNvSpPr>
          <p:nvPr>
            <p:ph type="title"/>
          </p:nvPr>
        </p:nvSpPr>
        <p:spPr>
          <a:xfrm flipV="1">
            <a:off x="539750" y="3599304"/>
            <a:ext cx="9721850" cy="45719"/>
          </a:xfrm>
        </p:spPr>
        <p:txBody>
          <a:bodyPr/>
          <a:lstStyle/>
          <a:p>
            <a:endParaRPr lang="en-CA" dirty="0"/>
          </a:p>
        </p:txBody>
      </p:sp>
      <p:sp>
        <p:nvSpPr>
          <p:cNvPr id="3" name="Content Placeholder 2">
            <a:extLst>
              <a:ext uri="{FF2B5EF4-FFF2-40B4-BE49-F238E27FC236}">
                <a16:creationId xmlns:a16="http://schemas.microsoft.com/office/drawing/2014/main" xmlns="" id="{8158596E-6A28-4E45-BBAA-4E9E8C97E63E}"/>
              </a:ext>
            </a:extLst>
          </p:cNvPr>
          <p:cNvSpPr>
            <a:spLocks noGrp="1"/>
          </p:cNvSpPr>
          <p:nvPr>
            <p:ph idx="1"/>
          </p:nvPr>
        </p:nvSpPr>
        <p:spPr>
          <a:xfrm>
            <a:off x="539750" y="188640"/>
            <a:ext cx="9721850" cy="5937523"/>
          </a:xfrm>
        </p:spPr>
        <p:txBody>
          <a:bodyPr/>
          <a:lstStyle/>
          <a:p>
            <a:pPr marL="0" lvl="0" indent="0">
              <a:buNone/>
            </a:pPr>
            <a:r>
              <a:rPr lang="en-US" altLang="zh-CN" sz="2800" dirty="0"/>
              <a:t>4</a:t>
            </a:r>
            <a:r>
              <a:rPr lang="zh-CN" altLang="en-US" sz="2800" dirty="0"/>
              <a:t>、不与取的种类</a:t>
            </a:r>
            <a:endParaRPr lang="en-CA" sz="2800" dirty="0"/>
          </a:p>
          <a:p>
            <a:pPr marL="0" indent="0">
              <a:buNone/>
            </a:pPr>
            <a:r>
              <a:rPr lang="en-CA" sz="2800" dirty="0"/>
              <a:t> </a:t>
            </a:r>
          </a:p>
          <a:p>
            <a:pPr marL="0" indent="0">
              <a:buNone/>
            </a:pPr>
            <a:r>
              <a:rPr lang="zh-CN" altLang="en-US" sz="2800" dirty="0"/>
              <a:t>（不与取）分三：</a:t>
            </a:r>
            <a:endParaRPr lang="en-CA" altLang="zh-CN" sz="2800" dirty="0"/>
          </a:p>
          <a:p>
            <a:pPr marL="0" indent="0">
              <a:buNone/>
            </a:pPr>
            <a:endParaRPr lang="en-CA" sz="2800" dirty="0"/>
          </a:p>
          <a:p>
            <a:r>
              <a:rPr lang="en-CA" sz="2800" dirty="0"/>
              <a:t>A</a:t>
            </a:r>
            <a:r>
              <a:rPr lang="zh-CN" altLang="en-US" sz="2800" dirty="0"/>
              <a:t>、权威不与取；</a:t>
            </a:r>
            <a:endParaRPr lang="en-CA" altLang="zh-CN" sz="2800" dirty="0"/>
          </a:p>
          <a:p>
            <a:endParaRPr lang="en-CA" sz="2800" dirty="0"/>
          </a:p>
          <a:p>
            <a:r>
              <a:rPr lang="en-CA" sz="2800" dirty="0"/>
              <a:t>B</a:t>
            </a:r>
            <a:r>
              <a:rPr lang="zh-CN" altLang="en-US" sz="2800" dirty="0"/>
              <a:t>、盗窃不与取；</a:t>
            </a:r>
            <a:endParaRPr lang="en-CA" altLang="zh-CN" sz="2800" dirty="0"/>
          </a:p>
          <a:p>
            <a:endParaRPr lang="en-CA" sz="2800" dirty="0"/>
          </a:p>
          <a:p>
            <a:r>
              <a:rPr lang="en-CA" sz="2800" dirty="0"/>
              <a:t>C</a:t>
            </a:r>
            <a:r>
              <a:rPr lang="zh-CN" altLang="en-US" sz="2800" dirty="0"/>
              <a:t>、欺诳不与取。</a:t>
            </a:r>
            <a:endParaRPr lang="en-CA" sz="2800" dirty="0"/>
          </a:p>
          <a:p>
            <a:endParaRPr lang="en-CA" dirty="0"/>
          </a:p>
        </p:txBody>
      </p:sp>
    </p:spTree>
    <p:extLst>
      <p:ext uri="{BB962C8B-B14F-4D97-AF65-F5344CB8AC3E}">
        <p14:creationId xmlns:p14="http://schemas.microsoft.com/office/powerpoint/2010/main" val="368247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C7FB1-3F14-429D-B1F7-B0659D5EF5E8}"/>
              </a:ext>
            </a:extLst>
          </p:cNvPr>
          <p:cNvSpPr>
            <a:spLocks noGrp="1"/>
          </p:cNvSpPr>
          <p:nvPr>
            <p:ph type="title"/>
          </p:nvPr>
        </p:nvSpPr>
        <p:spPr>
          <a:xfrm>
            <a:off x="569435" y="2720181"/>
            <a:ext cx="9721850" cy="1143000"/>
          </a:xfrm>
        </p:spPr>
        <p:txBody>
          <a:bodyPr/>
          <a:lstStyle/>
          <a:p>
            <a:endParaRPr lang="en-CA"/>
          </a:p>
        </p:txBody>
      </p:sp>
      <p:sp>
        <p:nvSpPr>
          <p:cNvPr id="3" name="Content Placeholder 2">
            <a:extLst>
              <a:ext uri="{FF2B5EF4-FFF2-40B4-BE49-F238E27FC236}">
                <a16:creationId xmlns:a16="http://schemas.microsoft.com/office/drawing/2014/main" xmlns="" id="{571E4AA7-F845-45A6-B72D-4604D9139409}"/>
              </a:ext>
            </a:extLst>
          </p:cNvPr>
          <p:cNvSpPr>
            <a:spLocks noGrp="1"/>
          </p:cNvSpPr>
          <p:nvPr>
            <p:ph idx="1"/>
          </p:nvPr>
        </p:nvSpPr>
        <p:spPr>
          <a:xfrm>
            <a:off x="539750" y="404664"/>
            <a:ext cx="9721850" cy="5721499"/>
          </a:xfrm>
        </p:spPr>
        <p:txBody>
          <a:bodyPr/>
          <a:lstStyle/>
          <a:p>
            <a:r>
              <a:rPr lang="en-CA" sz="2000" dirty="0"/>
              <a:t>A</a:t>
            </a:r>
            <a:r>
              <a:rPr lang="zh-CN" altLang="en-US" sz="2000" dirty="0"/>
              <a:t>、权威不与取：</a:t>
            </a:r>
            <a:endParaRPr lang="en-CA" sz="2000" dirty="0"/>
          </a:p>
          <a:p>
            <a:r>
              <a:rPr lang="zh-CN" altLang="en-US" sz="2000" dirty="0"/>
              <a:t>像国王之类势力强大的人，不是依靠合法税收，而是以非法暴力强取豪夺他人的资源、矿产、土地等，或动用军队明目张胆地掠夺。诸如此类的不与取，叫做权威不与取，或势力不与取。</a:t>
            </a:r>
            <a:endParaRPr lang="en-CA" sz="2000" dirty="0"/>
          </a:p>
          <a:p>
            <a:r>
              <a:rPr lang="en-CA" sz="2000" dirty="0"/>
              <a:t> </a:t>
            </a:r>
          </a:p>
          <a:p>
            <a:r>
              <a:rPr lang="en-CA" sz="2000" dirty="0"/>
              <a:t>B</a:t>
            </a:r>
            <a:r>
              <a:rPr lang="zh-CN" altLang="en-US" sz="2000" dirty="0"/>
              <a:t>、盗窃不与取</a:t>
            </a:r>
            <a:endParaRPr lang="en-CA" sz="2000" dirty="0"/>
          </a:p>
          <a:p>
            <a:r>
              <a:rPr lang="zh-CN" altLang="en-US" sz="2000" dirty="0"/>
              <a:t>诸如盗贼一类的人趁着主人没有看见而在暗地鬼鬼祟祟窃取饮食财物据为己有，这叫做盗窃不与取。</a:t>
            </a:r>
            <a:endParaRPr lang="en-CA" sz="2000" dirty="0"/>
          </a:p>
          <a:p>
            <a:r>
              <a:rPr lang="zh-CN" altLang="en-US" sz="2000" dirty="0"/>
              <a:t>“</a:t>
            </a:r>
            <a:r>
              <a:rPr lang="zh-CN" altLang="en-US" sz="2000" b="1" dirty="0"/>
              <a:t>盗窃他人财产即是不与取，其同分为以缓和的方式令他人给予财物；</a:t>
            </a:r>
            <a:r>
              <a:rPr lang="zh-CN" altLang="en-US" sz="2000" dirty="0"/>
              <a:t>”</a:t>
            </a:r>
            <a:endParaRPr lang="en-CA" altLang="zh-CN" sz="2000" dirty="0"/>
          </a:p>
          <a:p>
            <a:r>
              <a:rPr lang="en-CA" altLang="zh-CN" sz="2000" dirty="0"/>
              <a:t>                                               </a:t>
            </a:r>
            <a:r>
              <a:rPr lang="zh-CN" altLang="en-US" sz="2000" dirty="0"/>
              <a:t>（龙钦巴尊者</a:t>
            </a:r>
            <a:r>
              <a:rPr lang="en-US" altLang="zh-CN" sz="2000" dirty="0"/>
              <a:t>【</a:t>
            </a:r>
            <a:r>
              <a:rPr lang="zh-CN" altLang="en-US" sz="2000" dirty="0"/>
              <a:t>大圆满心性休息大车疏</a:t>
            </a:r>
            <a:r>
              <a:rPr lang="en-US" altLang="zh-CN" sz="2000" dirty="0"/>
              <a:t>】</a:t>
            </a:r>
            <a:r>
              <a:rPr lang="zh-CN" altLang="en-US" sz="2000" dirty="0"/>
              <a:t>）</a:t>
            </a:r>
            <a:endParaRPr lang="en-CA" sz="2000" dirty="0"/>
          </a:p>
          <a:p>
            <a:r>
              <a:rPr lang="en-CA" sz="2000" dirty="0"/>
              <a:t> C</a:t>
            </a:r>
            <a:r>
              <a:rPr lang="zh-CN" altLang="en-US" sz="2000" dirty="0"/>
              <a:t>、欺诳不与取</a:t>
            </a:r>
            <a:endParaRPr lang="en-CA" sz="2000" dirty="0"/>
          </a:p>
          <a:p>
            <a:r>
              <a:rPr lang="zh-CN" altLang="en-US" sz="2000" dirty="0"/>
              <a:t>在经商贸易等过程中，为了欺骗对方而以口说谎话、短斤少两、非法秤斗等手段获取对方的财物，这叫做欺诳不与取。</a:t>
            </a:r>
            <a:endParaRPr lang="en-CA" sz="2000" dirty="0"/>
          </a:p>
          <a:p>
            <a:pPr marL="0" indent="0">
              <a:buNone/>
            </a:pPr>
            <a:r>
              <a:rPr lang="en-CA" sz="2000" dirty="0"/>
              <a:t> </a:t>
            </a:r>
          </a:p>
          <a:p>
            <a:endParaRPr lang="en-CA" dirty="0"/>
          </a:p>
        </p:txBody>
      </p:sp>
    </p:spTree>
    <p:extLst>
      <p:ext uri="{BB962C8B-B14F-4D97-AF65-F5344CB8AC3E}">
        <p14:creationId xmlns:p14="http://schemas.microsoft.com/office/powerpoint/2010/main" val="1719087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8E00E8-3A3E-4D8C-967B-A190ABFDFCB5}"/>
              </a:ext>
            </a:extLst>
          </p:cNvPr>
          <p:cNvSpPr>
            <a:spLocks noGrp="1"/>
          </p:cNvSpPr>
          <p:nvPr>
            <p:ph type="title"/>
          </p:nvPr>
        </p:nvSpPr>
        <p:spPr/>
        <p:txBody>
          <a:bodyPr/>
          <a:lstStyle/>
          <a:p>
            <a:r>
              <a:rPr lang="zh-CN" altLang="en-US" dirty="0"/>
              <a:t>二、不与取的果报</a:t>
            </a:r>
            <a:endParaRPr lang="en-CA" dirty="0"/>
          </a:p>
        </p:txBody>
      </p:sp>
      <p:sp>
        <p:nvSpPr>
          <p:cNvPr id="3" name="Content Placeholder 2">
            <a:extLst>
              <a:ext uri="{FF2B5EF4-FFF2-40B4-BE49-F238E27FC236}">
                <a16:creationId xmlns:a16="http://schemas.microsoft.com/office/drawing/2014/main" xmlns="" id="{6FEB9B48-823C-4652-B882-8E421B58D13D}"/>
              </a:ext>
            </a:extLst>
          </p:cNvPr>
          <p:cNvSpPr>
            <a:spLocks noGrp="1"/>
          </p:cNvSpPr>
          <p:nvPr>
            <p:ph idx="1"/>
          </p:nvPr>
        </p:nvSpPr>
        <p:spPr/>
        <p:txBody>
          <a:bodyPr/>
          <a:lstStyle/>
          <a:p>
            <a:r>
              <a:rPr lang="en-CA" sz="2400" dirty="0"/>
              <a:t>1</a:t>
            </a:r>
            <a:r>
              <a:rPr lang="zh-CN" altLang="en-US" sz="2400" dirty="0"/>
              <a:t>、不与取的异熟果：</a:t>
            </a:r>
            <a:endParaRPr lang="en-CA" sz="2400" dirty="0"/>
          </a:p>
          <a:p>
            <a:r>
              <a:rPr lang="zh-CN" altLang="en-US" sz="2400" dirty="0"/>
              <a:t>无论是十不善业中的任意一种，如果是以嗔心所导致的，就会堕入地狱；如果是以贪心的驱使而造成的，就会投生为饿鬼；如果是在 痴心的状态中进行的，就会转为旁生。万一堕落到那些恶趣中，就必然要感受各自的痛苦。</a:t>
            </a:r>
            <a:endParaRPr lang="en-CA" sz="2400" dirty="0"/>
          </a:p>
          <a:p>
            <a:r>
              <a:rPr lang="en-CA" sz="2400" dirty="0"/>
              <a:t> </a:t>
            </a:r>
            <a:r>
              <a:rPr lang="zh-CN" altLang="en-US" sz="2400" dirty="0"/>
              <a:t>或者说，按照烦恼的程度以及动机的大小而分为上中下三品。所谓上品恶业是指贪嗔痴极其粗重，并且长期积累，以这样的滔天罪恶就会下堕地狱；造中品恶业的人会投身饿鬼；积累下品恶业的人则转为旁生。</a:t>
            </a:r>
            <a:endParaRPr lang="en-CA" sz="2400" dirty="0"/>
          </a:p>
          <a:p>
            <a:pPr marL="0" indent="0">
              <a:buNone/>
            </a:pPr>
            <a:endParaRPr lang="en-CA" dirty="0"/>
          </a:p>
        </p:txBody>
      </p:sp>
    </p:spTree>
    <p:extLst>
      <p:ext uri="{BB962C8B-B14F-4D97-AF65-F5344CB8AC3E}">
        <p14:creationId xmlns:p14="http://schemas.microsoft.com/office/powerpoint/2010/main" val="407578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xmlns="" id="{EB09F79F-2DF7-4916-A2F2-379F6722AC35}"/>
              </a:ext>
            </a:extLst>
          </p:cNvPr>
          <p:cNvSpPr>
            <a:spLocks noGrp="1" noChangeArrowheads="1"/>
          </p:cNvSpPr>
          <p:nvPr>
            <p:ph type="title"/>
          </p:nvPr>
        </p:nvSpPr>
        <p:spPr>
          <a:xfrm flipV="1">
            <a:off x="10586021" y="245071"/>
            <a:ext cx="45719" cy="175169"/>
          </a:xfrm>
        </p:spPr>
        <p:txBody>
          <a:bodyPr/>
          <a:lstStyle/>
          <a:p>
            <a:pPr eaLnBrk="1" hangingPunct="1"/>
            <a:endParaRPr lang="zh-TW" altLang="en-US" dirty="0"/>
          </a:p>
        </p:txBody>
      </p:sp>
      <p:sp>
        <p:nvSpPr>
          <p:cNvPr id="3075" name="Rectangle 3">
            <a:extLst>
              <a:ext uri="{FF2B5EF4-FFF2-40B4-BE49-F238E27FC236}">
                <a16:creationId xmlns:a16="http://schemas.microsoft.com/office/drawing/2014/main" xmlns="" id="{42699F58-5F10-41AD-B3CA-508266AC1ABD}"/>
              </a:ext>
            </a:extLst>
          </p:cNvPr>
          <p:cNvSpPr>
            <a:spLocks noGrp="1" noChangeArrowheads="1"/>
          </p:cNvSpPr>
          <p:nvPr>
            <p:ph type="body" idx="1"/>
          </p:nvPr>
        </p:nvSpPr>
        <p:spPr>
          <a:xfrm>
            <a:off x="864171" y="332656"/>
            <a:ext cx="9721850" cy="6009531"/>
          </a:xfrm>
        </p:spPr>
        <p:txBody>
          <a:bodyPr/>
          <a:lstStyle/>
          <a:p>
            <a:pPr marL="0" indent="0">
              <a:buNone/>
            </a:pPr>
            <a:r>
              <a:rPr lang="zh-CN" altLang="en-US" sz="3600" dirty="0"/>
              <a:t>目录</a:t>
            </a:r>
            <a:endParaRPr lang="en-CA" sz="3600" dirty="0"/>
          </a:p>
          <a:p>
            <a:pPr marL="0" indent="0">
              <a:buNone/>
            </a:pPr>
            <a:r>
              <a:rPr lang="zh-CN" altLang="en-US" sz="2400" dirty="0"/>
              <a:t>一、上次共修内容回顾：</a:t>
            </a:r>
            <a:endParaRPr lang="en-CA" altLang="zh-CN" sz="2400" dirty="0"/>
          </a:p>
          <a:p>
            <a:pPr marL="0" indent="0">
              <a:buNone/>
            </a:pPr>
            <a:r>
              <a:rPr lang="en-CA" altLang="zh-CN" sz="2400" dirty="0"/>
              <a:t>        </a:t>
            </a:r>
            <a:r>
              <a:rPr lang="zh-CN" altLang="en-US" sz="2400" dirty="0"/>
              <a:t>杀生的具体思维方式</a:t>
            </a:r>
            <a:endParaRPr lang="en-CA" sz="2400" dirty="0"/>
          </a:p>
          <a:p>
            <a:pPr marL="0" lvl="0" indent="0">
              <a:buNone/>
            </a:pPr>
            <a:r>
              <a:rPr lang="zh-CN" altLang="en-US" sz="2400" dirty="0"/>
              <a:t>二、何为不与取（偷盗）</a:t>
            </a:r>
            <a:endParaRPr lang="en-CA" sz="2400" dirty="0"/>
          </a:p>
          <a:p>
            <a:pPr marL="0" lvl="0" indent="0">
              <a:buNone/>
            </a:pPr>
            <a:r>
              <a:rPr lang="en-US" altLang="zh-CN" sz="2400" dirty="0"/>
              <a:t>      1</a:t>
            </a:r>
            <a:r>
              <a:rPr lang="zh-CN" altLang="en-US" sz="2400" dirty="0"/>
              <a:t>、不与取的定义</a:t>
            </a:r>
            <a:endParaRPr lang="en-CA" sz="2400" dirty="0"/>
          </a:p>
          <a:p>
            <a:pPr marL="0" lvl="0" indent="0">
              <a:buNone/>
            </a:pPr>
            <a:r>
              <a:rPr lang="en-US" altLang="zh-CN" sz="2400" dirty="0"/>
              <a:t>      2</a:t>
            </a:r>
            <a:r>
              <a:rPr lang="zh-CN" altLang="en-US" sz="2400" dirty="0"/>
              <a:t>、不与取的具足条件</a:t>
            </a:r>
            <a:endParaRPr lang="en-CA" sz="2400" dirty="0"/>
          </a:p>
          <a:p>
            <a:pPr marL="0" lvl="0" indent="0">
              <a:buNone/>
            </a:pPr>
            <a:r>
              <a:rPr lang="en-US" altLang="zh-CN" sz="2400" dirty="0"/>
              <a:t>      3</a:t>
            </a:r>
            <a:r>
              <a:rPr lang="zh-CN" altLang="en-US" sz="2400" dirty="0"/>
              <a:t>、不与取的不具足</a:t>
            </a:r>
            <a:endParaRPr lang="en-CA" sz="2400" dirty="0"/>
          </a:p>
          <a:p>
            <a:pPr marL="0" lvl="0" indent="0">
              <a:buNone/>
            </a:pPr>
            <a:r>
              <a:rPr lang="en-US" altLang="zh-CN" sz="2400" dirty="0"/>
              <a:t>      4</a:t>
            </a:r>
            <a:r>
              <a:rPr lang="zh-CN" altLang="en-US" sz="2400" dirty="0"/>
              <a:t>、不与取的种类</a:t>
            </a:r>
            <a:endParaRPr lang="en-CA" sz="2400" dirty="0"/>
          </a:p>
          <a:p>
            <a:pPr marL="0" lvl="0" indent="0">
              <a:buNone/>
            </a:pPr>
            <a:r>
              <a:rPr lang="zh-CN" altLang="en-US" sz="2400" dirty="0"/>
              <a:t>三、不与取的果报</a:t>
            </a:r>
            <a:endParaRPr lang="en-CA" sz="2400" dirty="0"/>
          </a:p>
          <a:p>
            <a:pPr marL="0" lvl="0" indent="0">
              <a:buNone/>
            </a:pPr>
            <a:r>
              <a:rPr lang="zh-CN" altLang="en-US" sz="2400" dirty="0"/>
              <a:t>四、忏悔与对治</a:t>
            </a:r>
            <a:endParaRPr lang="en-CA" sz="2400" dirty="0"/>
          </a:p>
          <a:p>
            <a:pPr eaLnBrk="1" hangingPunct="1"/>
            <a:endParaRPr lang="zh-TW"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67DA55-5A8D-4699-B8F2-B4DA862434A0}"/>
              </a:ext>
            </a:extLst>
          </p:cNvPr>
          <p:cNvSpPr>
            <a:spLocks noGrp="1"/>
          </p:cNvSpPr>
          <p:nvPr>
            <p:ph type="title"/>
          </p:nvPr>
        </p:nvSpPr>
        <p:spPr>
          <a:xfrm>
            <a:off x="648147" y="260648"/>
            <a:ext cx="10009882" cy="1143000"/>
          </a:xfrm>
        </p:spPr>
        <p:txBody>
          <a:bodyPr/>
          <a:lstStyle/>
          <a:p>
            <a:r>
              <a:rPr lang="en-CA" sz="3200" dirty="0"/>
              <a:t/>
            </a:r>
            <a:br>
              <a:rPr lang="en-CA" sz="3200" dirty="0"/>
            </a:br>
            <a:r>
              <a:rPr lang="en-CA" sz="3200" dirty="0"/>
              <a:t>2</a:t>
            </a:r>
            <a:r>
              <a:rPr lang="zh-CN" altLang="en-US" sz="3200" dirty="0"/>
              <a:t>、不与取的等流果</a:t>
            </a:r>
            <a:r>
              <a:rPr lang="en-CA" sz="3200" dirty="0"/>
              <a:t/>
            </a:r>
            <a:br>
              <a:rPr lang="en-CA" sz="3200" dirty="0"/>
            </a:br>
            <a:endParaRPr lang="en-CA" sz="3200" dirty="0"/>
          </a:p>
        </p:txBody>
      </p:sp>
      <p:sp>
        <p:nvSpPr>
          <p:cNvPr id="3" name="Content Placeholder 2">
            <a:extLst>
              <a:ext uri="{FF2B5EF4-FFF2-40B4-BE49-F238E27FC236}">
                <a16:creationId xmlns:a16="http://schemas.microsoft.com/office/drawing/2014/main" xmlns="" id="{1EB6EFA4-D17A-4E5C-A56D-4256E52E89B7}"/>
              </a:ext>
            </a:extLst>
          </p:cNvPr>
          <p:cNvSpPr>
            <a:spLocks noGrp="1"/>
          </p:cNvSpPr>
          <p:nvPr>
            <p:ph idx="1"/>
          </p:nvPr>
        </p:nvSpPr>
        <p:spPr/>
        <p:txBody>
          <a:bodyPr/>
          <a:lstStyle/>
          <a:p>
            <a:r>
              <a:rPr lang="zh-CN" altLang="en-US" sz="2000" dirty="0"/>
              <a:t>所谓的等流果，是指</a:t>
            </a:r>
            <a:r>
              <a:rPr lang="zh-CN" altLang="en-US" sz="2000" b="1" dirty="0"/>
              <a:t>从异熟果所牵引沦落的恶趣中解脱出来以后获得人身时</a:t>
            </a:r>
            <a:r>
              <a:rPr lang="zh-CN" altLang="en-US" sz="2000" dirty="0"/>
              <a:t>所感受的报应。当然，在恶趣中也有许多等同与各自业因 的各种痛苦。等流果分为同行等流果、感受等流果两种。</a:t>
            </a:r>
            <a:endParaRPr lang="en-CA" sz="2000" dirty="0"/>
          </a:p>
          <a:p>
            <a:pPr lvl="0"/>
            <a:r>
              <a:rPr lang="en-CA" altLang="zh-CN" sz="2000" dirty="0"/>
              <a:t>A</a:t>
            </a:r>
            <a:r>
              <a:rPr lang="zh-CN" altLang="en-US" sz="2000" dirty="0"/>
              <a:t>、不与取的同行等流果</a:t>
            </a:r>
            <a:endParaRPr lang="en-CA" sz="2000" dirty="0"/>
          </a:p>
          <a:p>
            <a:r>
              <a:rPr lang="zh-CN" altLang="en-US" sz="2000" dirty="0"/>
              <a:t>所谓的同行等流果就是说今世与前世所造的业相同。如果前世是以杀业为生的人现世也喜欢杀生，如果前世是以不与取为业的人现世也喜欢偷盗等。</a:t>
            </a:r>
            <a:endParaRPr lang="en-CA" sz="2000" dirty="0"/>
          </a:p>
          <a:p>
            <a:r>
              <a:rPr lang="zh-CN" altLang="en-US" sz="2000" dirty="0"/>
              <a:t>从幼年时起，人们由于各自前世业力所感就表现出明显的不同，有些人喜欢残杀众生， 有些人喜欢偷鸡摸狗，有些人对此毫无兴趣而热衷于行善修福，这都是前世作业旧习的惯性 因果或者是等流果所致。如经云：</a:t>
            </a:r>
            <a:r>
              <a:rPr lang="en-CA" sz="2000" dirty="0"/>
              <a:t>“</a:t>
            </a:r>
            <a:r>
              <a:rPr lang="zh-CN" altLang="en-US" sz="2000" dirty="0"/>
              <a:t>过去生何处，当视今此身，未来生何处，当视今此身。</a:t>
            </a:r>
            <a:r>
              <a:rPr lang="en-CA" sz="2000" dirty="0"/>
              <a:t>”</a:t>
            </a:r>
            <a:r>
              <a:rPr lang="zh-CN" altLang="en-US" sz="2000" dirty="0"/>
              <a:t>不仅仅是人，动物也是如此，比如，鹞鹰或豺狼等喜爱杀生，老鼠喜欢偷盗，这些都是各自前世所造恶业的同行等流果。</a:t>
            </a:r>
            <a:endParaRPr lang="en-CA" sz="2000" dirty="0"/>
          </a:p>
          <a:p>
            <a:endParaRPr lang="en-CA" dirty="0"/>
          </a:p>
        </p:txBody>
      </p:sp>
    </p:spTree>
    <p:extLst>
      <p:ext uri="{BB962C8B-B14F-4D97-AF65-F5344CB8AC3E}">
        <p14:creationId xmlns:p14="http://schemas.microsoft.com/office/powerpoint/2010/main" val="1883228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32D363-7F0A-45E9-9A5D-EAE9092EDF52}"/>
              </a:ext>
            </a:extLst>
          </p:cNvPr>
          <p:cNvSpPr>
            <a:spLocks noGrp="1"/>
          </p:cNvSpPr>
          <p:nvPr>
            <p:ph type="title"/>
          </p:nvPr>
        </p:nvSpPr>
        <p:spPr>
          <a:xfrm flipV="1">
            <a:off x="10009187" y="2564904"/>
            <a:ext cx="648072" cy="144016"/>
          </a:xfrm>
        </p:spPr>
        <p:txBody>
          <a:bodyPr/>
          <a:lstStyle/>
          <a:p>
            <a:endParaRPr lang="en-CA" dirty="0"/>
          </a:p>
        </p:txBody>
      </p:sp>
      <p:sp>
        <p:nvSpPr>
          <p:cNvPr id="3" name="Content Placeholder 2">
            <a:extLst>
              <a:ext uri="{FF2B5EF4-FFF2-40B4-BE49-F238E27FC236}">
                <a16:creationId xmlns:a16="http://schemas.microsoft.com/office/drawing/2014/main" xmlns="" id="{70013354-4210-4E85-8328-B530F05F3763}"/>
              </a:ext>
            </a:extLst>
          </p:cNvPr>
          <p:cNvSpPr>
            <a:spLocks noGrp="1"/>
          </p:cNvSpPr>
          <p:nvPr>
            <p:ph idx="1"/>
          </p:nvPr>
        </p:nvSpPr>
        <p:spPr>
          <a:xfrm>
            <a:off x="539750" y="692696"/>
            <a:ext cx="9721850" cy="5433467"/>
          </a:xfrm>
        </p:spPr>
        <p:txBody>
          <a:bodyPr/>
          <a:lstStyle/>
          <a:p>
            <a:pPr lvl="0"/>
            <a:r>
              <a:rPr lang="en-CA" altLang="zh-CN" sz="2000" dirty="0"/>
              <a:t>B</a:t>
            </a:r>
            <a:r>
              <a:rPr lang="zh-CN" altLang="en-US" sz="2000" dirty="0"/>
              <a:t>、不与取的感受等流果</a:t>
            </a:r>
            <a:endParaRPr lang="en-CA" altLang="zh-CN" sz="2000" dirty="0"/>
          </a:p>
          <a:p>
            <a:pPr lvl="0"/>
            <a:endParaRPr lang="en-CA" sz="2000" dirty="0"/>
          </a:p>
          <a:p>
            <a:r>
              <a:rPr lang="zh-CN" altLang="en-US" sz="2000" dirty="0"/>
              <a:t>十不善中每一种不善业都有两种感受等流果。</a:t>
            </a:r>
            <a:endParaRPr lang="en-CA" altLang="zh-CN" sz="2000" dirty="0"/>
          </a:p>
          <a:p>
            <a:r>
              <a:rPr lang="zh-CN" altLang="en-US" sz="2000" dirty="0"/>
              <a:t>龙钦巴尊者说：</a:t>
            </a:r>
            <a:endParaRPr lang="en-CA" sz="2000" dirty="0"/>
          </a:p>
          <a:p>
            <a:r>
              <a:rPr lang="zh-CN" altLang="en-US" sz="2000" b="1" dirty="0"/>
              <a:t>佛说感受等流果， 虽已获得诸善趣，</a:t>
            </a:r>
            <a:endParaRPr lang="en-CA" sz="2000" b="1" dirty="0"/>
          </a:p>
          <a:p>
            <a:r>
              <a:rPr lang="zh-CN" altLang="en-US" sz="2000" b="1" dirty="0"/>
              <a:t>亦成短寿多病者，资具贫乏敌共用</a:t>
            </a:r>
            <a:r>
              <a:rPr lang="en-CA" sz="2000" b="1" dirty="0"/>
              <a:t>…</a:t>
            </a:r>
          </a:p>
          <a:p>
            <a:pPr marL="0" indent="0">
              <a:buNone/>
            </a:pPr>
            <a:endParaRPr lang="en-CA" sz="2000" dirty="0"/>
          </a:p>
          <a:p>
            <a:r>
              <a:rPr lang="zh-CN" altLang="en-US" sz="2000" dirty="0"/>
              <a:t>不与取的感受等流果之一：</a:t>
            </a:r>
            <a:r>
              <a:rPr lang="zh-CN" altLang="en-US" sz="2000" b="1" dirty="0"/>
              <a:t>贫乏</a:t>
            </a:r>
            <a:endParaRPr lang="en-CA" sz="2000" b="1" dirty="0"/>
          </a:p>
          <a:p>
            <a:r>
              <a:rPr lang="zh-CN" altLang="en-US" sz="2000" dirty="0"/>
              <a:t>前世偷盗就会感得今生受用非常贫乏，</a:t>
            </a:r>
            <a:endParaRPr lang="en-CA" sz="2000" dirty="0"/>
          </a:p>
          <a:p>
            <a:endParaRPr lang="en-CA" altLang="zh-CN" sz="2000" dirty="0"/>
          </a:p>
          <a:p>
            <a:r>
              <a:rPr lang="zh-CN" altLang="en-US" sz="2000" dirty="0"/>
              <a:t>不与取的感受等流果之二：</a:t>
            </a:r>
            <a:r>
              <a:rPr lang="zh-CN" altLang="en-US" sz="2000" b="1" dirty="0"/>
              <a:t>与敌共用</a:t>
            </a:r>
            <a:endParaRPr lang="en-CA" sz="2000" b="1" dirty="0"/>
          </a:p>
          <a:p>
            <a:r>
              <a:rPr lang="en-CA" sz="2000" dirty="0"/>
              <a:t> </a:t>
            </a:r>
            <a:r>
              <a:rPr lang="zh-CN" altLang="en-US" sz="2000" dirty="0"/>
              <a:t>即便有一点点财产，也是被强夺或偷走等等，被与敌人共同享用。</a:t>
            </a:r>
            <a:endParaRPr lang="en-CA" sz="2000" dirty="0"/>
          </a:p>
          <a:p>
            <a:endParaRPr lang="en-CA" dirty="0"/>
          </a:p>
        </p:txBody>
      </p:sp>
    </p:spTree>
    <p:extLst>
      <p:ext uri="{BB962C8B-B14F-4D97-AF65-F5344CB8AC3E}">
        <p14:creationId xmlns:p14="http://schemas.microsoft.com/office/powerpoint/2010/main" val="2816055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7413937-8B3F-465C-ACD0-A35A34AE9E19}"/>
              </a:ext>
            </a:extLst>
          </p:cNvPr>
          <p:cNvSpPr txBox="1"/>
          <p:nvPr/>
        </p:nvSpPr>
        <p:spPr>
          <a:xfrm>
            <a:off x="1080195" y="620688"/>
            <a:ext cx="8640960" cy="4062651"/>
          </a:xfrm>
          <a:prstGeom prst="rect">
            <a:avLst/>
          </a:prstGeom>
          <a:noFill/>
        </p:spPr>
        <p:txBody>
          <a:bodyPr wrap="square" rtlCol="0">
            <a:spAutoFit/>
          </a:bodyPr>
          <a:lstStyle/>
          <a:p>
            <a:r>
              <a:rPr lang="zh-CN" altLang="en-US" sz="2000" dirty="0"/>
              <a:t>现在一贫如洗的那些人，与其勤勤恳恳、兢兢业业劳作，下了大如山王般的功夫，还不如积累微微火星般的福德好。</a:t>
            </a:r>
            <a:endParaRPr lang="en-CA" altLang="zh-CN" sz="2000" dirty="0"/>
          </a:p>
          <a:p>
            <a:r>
              <a:rPr lang="zh-CN" altLang="en-US" sz="2000" dirty="0"/>
              <a:t>事实上，如果自己没有以往昔布施果而发财致富的福分，就算是今生费尽九牛二虎之力也不会有什么收益效果。看 看大多数明抢明夺的土匪以及暗偷暗盗的窃贼 每次所获的赃物，如果他们经常性获得那么多， 恐怕整个大地也难以容纳，可事实上，那些以光天化日强抢以及趁人不备暗偷度日的人们， 最终却往往因为山穷水尽而落得个饿死的下场。那些商人或享用信财之人等，无论谋取了何等丰厚的财利也没有得到什么益处，这种现 象随处可见。 </a:t>
            </a:r>
            <a:endParaRPr lang="en-CA" altLang="zh-CN" sz="2000" dirty="0"/>
          </a:p>
          <a:p>
            <a:r>
              <a:rPr lang="zh-CN" altLang="en-US" sz="2000" dirty="0"/>
              <a:t>如果自身具备往昔布施的果报，那么不费吹灰之力，也会拥有一生用不完的财物。如果 你实在想财富源源不断滚滚而来，就必须勤奋努力上供下施。本来在这个业力之地的南赡部 洲，前半生造业，大多数后半生就会成熟果报， 倘若遇到一个殊胜的福田，那么转眼之间也会得到好报。 </a:t>
            </a:r>
            <a:endParaRPr lang="en-CA" altLang="zh-CN" sz="2000" dirty="0"/>
          </a:p>
          <a:p>
            <a:endParaRPr lang="en-CA" dirty="0"/>
          </a:p>
        </p:txBody>
      </p:sp>
    </p:spTree>
    <p:extLst>
      <p:ext uri="{BB962C8B-B14F-4D97-AF65-F5344CB8AC3E}">
        <p14:creationId xmlns:p14="http://schemas.microsoft.com/office/powerpoint/2010/main" val="324608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8C93FD9-9243-4DCD-9FEF-7DBBBF9FB1A1}"/>
              </a:ext>
            </a:extLst>
          </p:cNvPr>
          <p:cNvSpPr txBox="1"/>
          <p:nvPr/>
        </p:nvSpPr>
        <p:spPr>
          <a:xfrm>
            <a:off x="1224211" y="692696"/>
            <a:ext cx="8424936" cy="4062651"/>
          </a:xfrm>
          <a:prstGeom prst="rect">
            <a:avLst/>
          </a:prstGeom>
          <a:noFill/>
        </p:spPr>
        <p:txBody>
          <a:bodyPr wrap="square" rtlCol="0">
            <a:spAutoFit/>
          </a:bodyPr>
          <a:lstStyle/>
          <a:p>
            <a:endParaRPr lang="en-CA" altLang="zh-CN" sz="2000" dirty="0"/>
          </a:p>
          <a:p>
            <a:r>
              <a:rPr lang="zh-CN" altLang="en-US" sz="2000" dirty="0"/>
              <a:t>可以说，为了发财而挖空心思使用欺骗手段来经商或者一门心思干些偷盗等勾当的人， 心里所想与身体所行往往都是相反，最终的结果只会是在数劫之中也脱离不了饿鬼处。今生今世也是同样，到头来或者以业力感召而变得越来越穷、越来越惨；或者拥有微乎其微的财产也没有权力享用；或者，由自己吝啬的原因而导致自己越是富裕就越发觉得贫困寒酸、一无所有；或者他的财产反而成了恶业之因等等。 有些人虽然拥有财产但却没有派上用场，简直 就成了饿鬼守护宝藏一样。</a:t>
            </a:r>
            <a:endParaRPr lang="en-CA" altLang="zh-CN" sz="2000" dirty="0"/>
          </a:p>
          <a:p>
            <a:r>
              <a:rPr lang="zh-CN" altLang="en-US" sz="2000" dirty="0"/>
              <a:t>因此，对于外表上看起来似乎财力十足的那些富翁，如果好好观 察，他们的财产如果没有能用在作为今生与来 世幸福之因的正法上和丰衣足食的生活问题 上，那么他们比穷人更可怜！而且他们现在就已经感受了饿鬼的等流果，这完全是不清净布 施的报应。</a:t>
            </a:r>
            <a:endParaRPr lang="en-CA" sz="2000" dirty="0"/>
          </a:p>
          <a:p>
            <a:endParaRPr lang="en-CA" dirty="0"/>
          </a:p>
        </p:txBody>
      </p:sp>
    </p:spTree>
    <p:extLst>
      <p:ext uri="{BB962C8B-B14F-4D97-AF65-F5344CB8AC3E}">
        <p14:creationId xmlns:p14="http://schemas.microsoft.com/office/powerpoint/2010/main" val="177320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5EE6E36-0BE2-4DBC-8C21-CE25386A24B5}"/>
              </a:ext>
            </a:extLst>
          </p:cNvPr>
          <p:cNvSpPr txBox="1"/>
          <p:nvPr/>
        </p:nvSpPr>
        <p:spPr>
          <a:xfrm>
            <a:off x="1008187" y="1124744"/>
            <a:ext cx="8568952" cy="4431983"/>
          </a:xfrm>
          <a:prstGeom prst="rect">
            <a:avLst/>
          </a:prstGeom>
          <a:noFill/>
        </p:spPr>
        <p:txBody>
          <a:bodyPr wrap="square" rtlCol="0">
            <a:spAutoFit/>
          </a:bodyPr>
          <a:lstStyle/>
          <a:p>
            <a:r>
              <a:rPr lang="en-CA" sz="2400" dirty="0"/>
              <a:t>3</a:t>
            </a:r>
            <a:r>
              <a:rPr lang="zh-CN" altLang="en-US" sz="2400" dirty="0"/>
              <a:t>、不与取的增上果</a:t>
            </a:r>
            <a:endParaRPr lang="en-CA" sz="2400" dirty="0"/>
          </a:p>
          <a:p>
            <a:r>
              <a:rPr lang="zh-CN" altLang="en-US" sz="2400" dirty="0"/>
              <a:t>造不与取的恶业，转生在庄稼常 遭受霜冻冰雹的袭击、树木不结果实、饥荒时有发生的地方；</a:t>
            </a:r>
            <a:endParaRPr lang="en-CA" sz="2400" dirty="0"/>
          </a:p>
          <a:p>
            <a:endParaRPr lang="en-CA" sz="2400" dirty="0"/>
          </a:p>
          <a:p>
            <a:r>
              <a:rPr lang="en-CA" sz="2400" dirty="0"/>
              <a:t>4</a:t>
            </a:r>
            <a:r>
              <a:rPr lang="zh-CN" altLang="en-US" sz="2400" dirty="0"/>
              <a:t>、不与取的士用果</a:t>
            </a:r>
            <a:endParaRPr lang="en-CA" sz="2400" dirty="0"/>
          </a:p>
          <a:p>
            <a:r>
              <a:rPr lang="zh-CN" altLang="en-US" sz="2400" dirty="0"/>
              <a:t>龙钦巴尊者说：</a:t>
            </a:r>
            <a:endParaRPr lang="en-CA" sz="2400" dirty="0"/>
          </a:p>
          <a:p>
            <a:r>
              <a:rPr lang="zh-CN" altLang="en-US" sz="2400" b="1" dirty="0"/>
              <a:t>不善业之士用果，所作增上生痛苦。</a:t>
            </a:r>
            <a:r>
              <a:rPr lang="en-US" altLang="zh-CN" sz="2400" dirty="0"/>
              <a:t>【</a:t>
            </a:r>
            <a:r>
              <a:rPr lang="zh-CN" altLang="en-US" sz="2400" dirty="0"/>
              <a:t>大圆满心性休息大车疏</a:t>
            </a:r>
            <a:r>
              <a:rPr lang="en-US" altLang="zh-CN" sz="2400" dirty="0"/>
              <a:t>】</a:t>
            </a:r>
            <a:endParaRPr lang="en-CA" sz="2400" dirty="0"/>
          </a:p>
          <a:p>
            <a:r>
              <a:rPr lang="zh-CN" altLang="en-US" sz="2400" dirty="0"/>
              <a:t>喻如感疾病等苦而误服药等，此为士用果。</a:t>
            </a:r>
            <a:endParaRPr lang="en-CA" sz="2400" dirty="0"/>
          </a:p>
          <a:p>
            <a:r>
              <a:rPr lang="zh-CN" altLang="en-US" sz="2400" dirty="0"/>
              <a:t>所谓的士用果，就是指造任何恶业都将与日俱增，世世代代辗转延续漫漫无边的痛苦， 恶业越来越向上增长，依此终将漂泊在茫茫无 际的轮回之中。</a:t>
            </a:r>
            <a:endParaRPr lang="en-CA" sz="2400" dirty="0"/>
          </a:p>
          <a:p>
            <a:endParaRPr lang="en-CA" dirty="0"/>
          </a:p>
        </p:txBody>
      </p:sp>
    </p:spTree>
    <p:extLst>
      <p:ext uri="{BB962C8B-B14F-4D97-AF65-F5344CB8AC3E}">
        <p14:creationId xmlns:p14="http://schemas.microsoft.com/office/powerpoint/2010/main" val="2763667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525162-B9EB-4301-80E2-46503FB11A5E}"/>
              </a:ext>
            </a:extLst>
          </p:cNvPr>
          <p:cNvSpPr>
            <a:spLocks noGrp="1"/>
          </p:cNvSpPr>
          <p:nvPr>
            <p:ph type="title"/>
          </p:nvPr>
        </p:nvSpPr>
        <p:spPr/>
        <p:txBody>
          <a:bodyPr/>
          <a:lstStyle/>
          <a:p>
            <a:pPr lvl="0"/>
            <a:r>
              <a:rPr lang="en-CA" altLang="zh-CN" dirty="0"/>
              <a:t/>
            </a:r>
            <a:br>
              <a:rPr lang="en-CA" altLang="zh-CN" dirty="0"/>
            </a:br>
            <a:r>
              <a:rPr lang="en-CA" altLang="zh-CN" dirty="0"/>
              <a:t/>
            </a:r>
            <a:br>
              <a:rPr lang="en-CA" altLang="zh-CN" dirty="0"/>
            </a:br>
            <a:r>
              <a:rPr lang="zh-CN" altLang="en-US" dirty="0"/>
              <a:t>三、我应该怎么办（忏悔）</a:t>
            </a:r>
            <a:r>
              <a:rPr lang="en-CA" dirty="0"/>
              <a:t/>
            </a:r>
            <a:br>
              <a:rPr lang="en-CA" dirty="0"/>
            </a:br>
            <a:r>
              <a:rPr lang="en-CA" dirty="0"/>
              <a:t> </a:t>
            </a:r>
            <a:br>
              <a:rPr lang="en-CA" dirty="0"/>
            </a:br>
            <a:endParaRPr lang="en-CA" dirty="0"/>
          </a:p>
        </p:txBody>
      </p:sp>
      <p:sp>
        <p:nvSpPr>
          <p:cNvPr id="3" name="Content Placeholder 2">
            <a:extLst>
              <a:ext uri="{FF2B5EF4-FFF2-40B4-BE49-F238E27FC236}">
                <a16:creationId xmlns:a16="http://schemas.microsoft.com/office/drawing/2014/main" xmlns="" id="{5F005445-E96B-4A74-B3CD-79FEE934FD37}"/>
              </a:ext>
            </a:extLst>
          </p:cNvPr>
          <p:cNvSpPr>
            <a:spLocks noGrp="1"/>
          </p:cNvSpPr>
          <p:nvPr>
            <p:ph idx="1"/>
          </p:nvPr>
        </p:nvSpPr>
        <p:spPr/>
        <p:txBody>
          <a:bodyPr/>
          <a:lstStyle/>
          <a:p>
            <a:pPr marL="457200" lvl="1" indent="0">
              <a:buNone/>
            </a:pPr>
            <a:r>
              <a:rPr lang="en-US" altLang="zh-CN" sz="2400" dirty="0"/>
              <a:t>1</a:t>
            </a:r>
            <a:r>
              <a:rPr lang="zh-CN" altLang="en-US" sz="2400" dirty="0"/>
              <a:t>、发誓以后不再有不与取行为；</a:t>
            </a:r>
            <a:endParaRPr lang="en-CA" sz="2400" dirty="0"/>
          </a:p>
          <a:p>
            <a:pPr marL="457200" lvl="1" indent="0">
              <a:buNone/>
            </a:pPr>
            <a:endParaRPr lang="en-US" altLang="zh-CN" sz="2400" dirty="0"/>
          </a:p>
          <a:p>
            <a:pPr marL="457200" lvl="1" indent="0">
              <a:buNone/>
            </a:pPr>
            <a:r>
              <a:rPr lang="en-US" altLang="zh-CN" sz="2400" dirty="0"/>
              <a:t>2</a:t>
            </a:r>
            <a:r>
              <a:rPr lang="zh-CN" altLang="en-US" sz="2400" dirty="0"/>
              <a:t>、至心忏悔以前的不与取不善行；</a:t>
            </a:r>
            <a:endParaRPr lang="en-CA" sz="2400" dirty="0"/>
          </a:p>
          <a:p>
            <a:pPr marL="457200" lvl="1" indent="0">
              <a:buNone/>
            </a:pPr>
            <a:r>
              <a:rPr lang="zh-CN" altLang="en-US" sz="2400" dirty="0"/>
              <a:t>     小因生大果，果报成熟的时候是没有办法补救的；在果报起现行之前，我们现在都来得及忏悔。</a:t>
            </a:r>
            <a:endParaRPr lang="en-CA" sz="2400" dirty="0"/>
          </a:p>
          <a:p>
            <a:pPr marL="457200" lvl="1" indent="0">
              <a:buNone/>
            </a:pPr>
            <a:r>
              <a:rPr lang="zh-CN" altLang="en-US" sz="2400" dirty="0"/>
              <a:t>     没有办法回忆的，从无始以来所造的所有的不与取不善行，全部忏悔。</a:t>
            </a:r>
            <a:endParaRPr lang="en-CA" sz="2400" dirty="0"/>
          </a:p>
          <a:p>
            <a:endParaRPr lang="en-CA" dirty="0"/>
          </a:p>
        </p:txBody>
      </p:sp>
    </p:spTree>
    <p:extLst>
      <p:ext uri="{BB962C8B-B14F-4D97-AF65-F5344CB8AC3E}">
        <p14:creationId xmlns:p14="http://schemas.microsoft.com/office/powerpoint/2010/main" val="4260852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7D2E1C-83D5-4B3D-932B-265E3E856DB2}"/>
              </a:ext>
            </a:extLst>
          </p:cNvPr>
          <p:cNvSpPr>
            <a:spLocks noGrp="1"/>
          </p:cNvSpPr>
          <p:nvPr>
            <p:ph type="title"/>
          </p:nvPr>
        </p:nvSpPr>
        <p:spPr/>
        <p:txBody>
          <a:bodyPr/>
          <a:lstStyle/>
          <a:p>
            <a:r>
              <a:rPr lang="zh-CN" altLang="en-US" dirty="0"/>
              <a:t>思考题</a:t>
            </a:r>
            <a:endParaRPr lang="en-CA" dirty="0"/>
          </a:p>
        </p:txBody>
      </p:sp>
      <p:sp>
        <p:nvSpPr>
          <p:cNvPr id="3" name="Content Placeholder 2">
            <a:extLst>
              <a:ext uri="{FF2B5EF4-FFF2-40B4-BE49-F238E27FC236}">
                <a16:creationId xmlns:a16="http://schemas.microsoft.com/office/drawing/2014/main" xmlns="" id="{6372CA03-A5D4-4D5B-981C-6EE347385DB5}"/>
              </a:ext>
            </a:extLst>
          </p:cNvPr>
          <p:cNvSpPr>
            <a:spLocks noGrp="1"/>
          </p:cNvSpPr>
          <p:nvPr>
            <p:ph idx="1"/>
          </p:nvPr>
        </p:nvSpPr>
        <p:spPr/>
        <p:txBody>
          <a:bodyPr/>
          <a:lstStyle/>
          <a:p>
            <a:pPr marL="0" lvl="0" indent="0">
              <a:buNone/>
            </a:pPr>
            <a:r>
              <a:rPr lang="en-US" altLang="zh-CN" sz="2000" dirty="0"/>
              <a:t>1</a:t>
            </a:r>
            <a:r>
              <a:rPr lang="zh-CN" altLang="en-US" sz="2000" dirty="0"/>
              <a:t>、何为不与取？一个行为要具足哪些条件才是具足了不与取的不善行？</a:t>
            </a:r>
            <a:endParaRPr lang="en-CA" sz="2000" dirty="0"/>
          </a:p>
          <a:p>
            <a:pPr marL="0" lvl="0" indent="0">
              <a:buNone/>
            </a:pPr>
            <a:r>
              <a:rPr lang="en-US" altLang="zh-CN" sz="2000" dirty="0"/>
              <a:t>2</a:t>
            </a:r>
            <a:r>
              <a:rPr lang="zh-CN" altLang="en-US" sz="2000" dirty="0"/>
              <a:t>、何种行为是不具足的不与取？请举例说明。</a:t>
            </a:r>
            <a:endParaRPr lang="en-CA" sz="2000" dirty="0"/>
          </a:p>
          <a:p>
            <a:pPr marL="0" lvl="0" indent="0">
              <a:buNone/>
            </a:pPr>
            <a:r>
              <a:rPr lang="en-US" altLang="zh-CN" sz="2000" dirty="0"/>
              <a:t>3</a:t>
            </a:r>
            <a:r>
              <a:rPr lang="zh-CN" altLang="en-US" sz="2000" dirty="0"/>
              <a:t>、不与取的四种果报各自是什么？</a:t>
            </a:r>
            <a:endParaRPr lang="en-CA" sz="2000" dirty="0"/>
          </a:p>
          <a:p>
            <a:pPr marL="0" lvl="0" indent="0">
              <a:buNone/>
            </a:pPr>
            <a:r>
              <a:rPr lang="en-US" altLang="zh-CN" sz="2000" dirty="0"/>
              <a:t>4</a:t>
            </a:r>
            <a:r>
              <a:rPr lang="zh-CN" altLang="en-US" sz="2000" dirty="0"/>
              <a:t>、有一个人正在烧菜时发现自己家里没有盐了，就赶紧跑到邻居家去借盐。推开邻居家门后发现邻居家没人，因为两家关系很好，这又是太小的事情了，他就直接跑到邻居家厨房里取了一勺盐回去烧菜了。</a:t>
            </a:r>
            <a:endParaRPr lang="en-CA" sz="2000" dirty="0"/>
          </a:p>
          <a:p>
            <a:pPr marL="0" indent="0">
              <a:buNone/>
            </a:pPr>
            <a:r>
              <a:rPr lang="zh-CN" altLang="en-US" sz="2000" dirty="0"/>
              <a:t>请问你觉得他在这件事情上有作盗业吗？为什么？</a:t>
            </a:r>
            <a:endParaRPr lang="en-CA" sz="2000" dirty="0"/>
          </a:p>
          <a:p>
            <a:pPr marL="0" indent="0">
              <a:buNone/>
            </a:pPr>
            <a:r>
              <a:rPr lang="en-CA" sz="2000" dirty="0"/>
              <a:t>5</a:t>
            </a:r>
            <a:r>
              <a:rPr lang="zh-CN" altLang="en-US" sz="2000" dirty="0"/>
              <a:t>、大圆满前行中说“不与取”的绝大多数篇幅都是在说经商的问题，并且总结说：“可见，在经商过程中，十不善业中除了邪见和邪淫以外全部已经直接具足。”</a:t>
            </a:r>
            <a:endParaRPr lang="en-CA" sz="2000" dirty="0"/>
          </a:p>
          <a:p>
            <a:pPr marL="0" indent="0">
              <a:buNone/>
            </a:pPr>
            <a:r>
              <a:rPr lang="zh-CN" altLang="en-US" sz="2000" dirty="0"/>
              <a:t>可是在现代社会里面，绝大多数的工作岗位都是工商业，即使我们在海外不像国内那样去进行底线竞争，但是祖师所说的问题依然存在。现实生活中我们应该如何做呢？</a:t>
            </a:r>
            <a:endParaRPr lang="en-CA" sz="2000" dirty="0"/>
          </a:p>
          <a:p>
            <a:endParaRPr lang="en-CA" dirty="0"/>
          </a:p>
        </p:txBody>
      </p:sp>
    </p:spTree>
    <p:extLst>
      <p:ext uri="{BB962C8B-B14F-4D97-AF65-F5344CB8AC3E}">
        <p14:creationId xmlns:p14="http://schemas.microsoft.com/office/powerpoint/2010/main" val="301337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08DB96-CE35-421F-BF91-545C00663E90}"/>
              </a:ext>
            </a:extLst>
          </p:cNvPr>
          <p:cNvSpPr>
            <a:spLocks noGrp="1"/>
          </p:cNvSpPr>
          <p:nvPr>
            <p:ph type="title"/>
          </p:nvPr>
        </p:nvSpPr>
        <p:spPr>
          <a:xfrm>
            <a:off x="539750" y="274638"/>
            <a:ext cx="9721850" cy="3946450"/>
          </a:xfrm>
        </p:spPr>
        <p:txBody>
          <a:bodyPr/>
          <a:lstStyle/>
          <a:p>
            <a:r>
              <a:rPr lang="zh-CN" altLang="en-US" sz="3200" dirty="0"/>
              <a:t>一、上次共修内容回顾：</a:t>
            </a:r>
            <a:r>
              <a:rPr lang="en-CA" altLang="zh-CN" sz="3200" dirty="0"/>
              <a:t/>
            </a:r>
            <a:br>
              <a:rPr lang="en-CA" altLang="zh-CN" sz="3200" dirty="0"/>
            </a:br>
            <a:r>
              <a:rPr lang="zh-CN" altLang="en-US" sz="3200" dirty="0"/>
              <a:t>不杀生的具体思维方法</a:t>
            </a:r>
            <a:r>
              <a:rPr lang="en-CA" sz="3200" dirty="0"/>
              <a:t/>
            </a:r>
            <a:br>
              <a:rPr lang="en-CA" sz="3200" dirty="0"/>
            </a:br>
            <a:endParaRPr lang="en-CA" sz="3200" dirty="0"/>
          </a:p>
        </p:txBody>
      </p:sp>
    </p:spTree>
    <p:extLst>
      <p:ext uri="{BB962C8B-B14F-4D97-AF65-F5344CB8AC3E}">
        <p14:creationId xmlns:p14="http://schemas.microsoft.com/office/powerpoint/2010/main" val="21168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AD265F-9164-4CA4-A8EC-3CB37114A403}"/>
              </a:ext>
            </a:extLst>
          </p:cNvPr>
          <p:cNvSpPr>
            <a:spLocks noGrp="1"/>
          </p:cNvSpPr>
          <p:nvPr>
            <p:ph type="title"/>
          </p:nvPr>
        </p:nvSpPr>
        <p:spPr/>
        <p:txBody>
          <a:bodyPr/>
          <a:lstStyle/>
          <a:p>
            <a:r>
              <a:rPr lang="en-US" altLang="zh-CN" dirty="0"/>
              <a:t>1</a:t>
            </a:r>
            <a:r>
              <a:rPr lang="zh-CN" altLang="en-US" dirty="0"/>
              <a:t>、什么是杀生</a:t>
            </a:r>
            <a:endParaRPr lang="en-CA" dirty="0"/>
          </a:p>
        </p:txBody>
      </p:sp>
      <p:sp>
        <p:nvSpPr>
          <p:cNvPr id="3" name="Content Placeholder 2">
            <a:extLst>
              <a:ext uri="{FF2B5EF4-FFF2-40B4-BE49-F238E27FC236}">
                <a16:creationId xmlns:a16="http://schemas.microsoft.com/office/drawing/2014/main" xmlns="" id="{5CDAA91D-180E-4570-BB7B-4FD692E34898}"/>
              </a:ext>
            </a:extLst>
          </p:cNvPr>
          <p:cNvSpPr>
            <a:spLocks noGrp="1"/>
          </p:cNvSpPr>
          <p:nvPr>
            <p:ph idx="1"/>
          </p:nvPr>
        </p:nvSpPr>
        <p:spPr/>
        <p:txBody>
          <a:bodyPr/>
          <a:lstStyle/>
          <a:p>
            <a:r>
              <a:rPr lang="en-CA" dirty="0"/>
              <a:t>4</a:t>
            </a:r>
            <a:r>
              <a:rPr lang="zh-CN" altLang="en-US" dirty="0"/>
              <a:t>个条件：</a:t>
            </a:r>
            <a:endParaRPr lang="en-CA" dirty="0"/>
          </a:p>
          <a:p>
            <a:r>
              <a:rPr lang="zh-CN" altLang="en-US" dirty="0"/>
              <a:t>确认对方是一个生命</a:t>
            </a:r>
            <a:endParaRPr lang="en-CA" dirty="0"/>
          </a:p>
          <a:p>
            <a:r>
              <a:rPr lang="zh-CN" altLang="en-US" dirty="0"/>
              <a:t>想杀死对方的动机</a:t>
            </a:r>
            <a:endParaRPr lang="en-CA" dirty="0"/>
          </a:p>
          <a:p>
            <a:r>
              <a:rPr lang="zh-CN" altLang="en-US" dirty="0"/>
              <a:t>杀生的行为</a:t>
            </a:r>
            <a:endParaRPr lang="en-CA" dirty="0"/>
          </a:p>
          <a:p>
            <a:r>
              <a:rPr lang="zh-CN" altLang="en-US" dirty="0"/>
              <a:t>导致对方生命的结束</a:t>
            </a:r>
            <a:endParaRPr lang="en-CA" dirty="0"/>
          </a:p>
          <a:p>
            <a:endParaRPr lang="en-CA" dirty="0"/>
          </a:p>
        </p:txBody>
      </p:sp>
    </p:spTree>
    <p:extLst>
      <p:ext uri="{BB962C8B-B14F-4D97-AF65-F5344CB8AC3E}">
        <p14:creationId xmlns:p14="http://schemas.microsoft.com/office/powerpoint/2010/main" val="3101548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B4E41-A54B-4611-B169-A017466FE80F}"/>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xmlns="" id="{5DFDAAB4-9779-4A22-ABBB-73A3995AFB68}"/>
              </a:ext>
            </a:extLst>
          </p:cNvPr>
          <p:cNvSpPr>
            <a:spLocks noGrp="1"/>
          </p:cNvSpPr>
          <p:nvPr>
            <p:ph idx="1"/>
          </p:nvPr>
        </p:nvSpPr>
        <p:spPr>
          <a:xfrm>
            <a:off x="539750" y="116632"/>
            <a:ext cx="9721850" cy="6009531"/>
          </a:xfrm>
        </p:spPr>
        <p:txBody>
          <a:bodyPr/>
          <a:lstStyle/>
          <a:p>
            <a:r>
              <a:rPr lang="en-US" altLang="zh-CN" dirty="0"/>
              <a:t>2</a:t>
            </a:r>
            <a:r>
              <a:rPr lang="zh-CN" altLang="en-US" dirty="0"/>
              <a:t>、杀生的四个果报：</a:t>
            </a:r>
            <a:endParaRPr lang="en-CA" dirty="0"/>
          </a:p>
          <a:p>
            <a:pPr marL="0" indent="0">
              <a:buNone/>
            </a:pPr>
            <a:r>
              <a:rPr lang="en-US" altLang="zh-CN" sz="2000" dirty="0"/>
              <a:t>     </a:t>
            </a:r>
          </a:p>
          <a:p>
            <a:pPr marL="0" indent="0">
              <a:buNone/>
            </a:pPr>
            <a:r>
              <a:rPr lang="zh-CN" altLang="en-US" sz="2000" dirty="0"/>
              <a:t>异熟果：原因是让被杀的生命感受到极大的痛苦</a:t>
            </a:r>
            <a:r>
              <a:rPr lang="zh-CN" altLang="en-US" sz="2000" b="1" dirty="0"/>
              <a:t>，</a:t>
            </a:r>
            <a:r>
              <a:rPr lang="zh-CN" altLang="en-US" sz="2000" dirty="0"/>
              <a:t>这种痛苦将成熟在</a:t>
            </a:r>
            <a:endParaRPr lang="en-CA" altLang="zh-CN" sz="2000" dirty="0"/>
          </a:p>
          <a:p>
            <a:pPr marL="0" indent="0">
              <a:buNone/>
            </a:pPr>
            <a:r>
              <a:rPr lang="zh-CN" altLang="en-US" sz="2000" dirty="0"/>
              <a:t>     我们自己身上或者精神上。</a:t>
            </a:r>
            <a:endParaRPr lang="en-CA" sz="2000" dirty="0"/>
          </a:p>
          <a:p>
            <a:r>
              <a:rPr lang="zh-CN" altLang="en-US" sz="2000" dirty="0"/>
              <a:t>长期</a:t>
            </a:r>
            <a:r>
              <a:rPr lang="en-GB" sz="2000" dirty="0"/>
              <a:t>/</a:t>
            </a:r>
            <a:r>
              <a:rPr lang="zh-CN" altLang="en-US" sz="2000" dirty="0"/>
              <a:t>强大的烦恼推动（嗔恨，欲望）</a:t>
            </a:r>
            <a:r>
              <a:rPr lang="en-US" sz="2000" dirty="0"/>
              <a:t>——</a:t>
            </a:r>
            <a:r>
              <a:rPr lang="zh-CN" altLang="en-US" sz="2000" dirty="0"/>
              <a:t>地狱</a:t>
            </a:r>
            <a:endParaRPr lang="en-CA" sz="2000" dirty="0"/>
          </a:p>
          <a:p>
            <a:r>
              <a:rPr lang="zh-CN" altLang="en-US" sz="2000" dirty="0"/>
              <a:t>持续不长</a:t>
            </a:r>
            <a:r>
              <a:rPr lang="en-US" sz="2000" dirty="0"/>
              <a:t>/</a:t>
            </a:r>
            <a:r>
              <a:rPr lang="zh-CN" altLang="en-US" sz="2000" dirty="0"/>
              <a:t>中等强度的烦恼推动</a:t>
            </a:r>
            <a:r>
              <a:rPr lang="en-US" sz="2000" dirty="0"/>
              <a:t>——</a:t>
            </a:r>
            <a:r>
              <a:rPr lang="zh-CN" altLang="en-US" sz="2000" dirty="0"/>
              <a:t>饿鬼</a:t>
            </a:r>
            <a:endParaRPr lang="en-CA" sz="2000" dirty="0"/>
          </a:p>
          <a:p>
            <a:r>
              <a:rPr lang="zh-CN" altLang="en-US" sz="2000" dirty="0"/>
              <a:t>短暂</a:t>
            </a:r>
            <a:r>
              <a:rPr lang="en-US" sz="2000" dirty="0"/>
              <a:t>/</a:t>
            </a:r>
            <a:r>
              <a:rPr lang="zh-CN" altLang="en-US" sz="2000" dirty="0"/>
              <a:t>轻微的烦恼推动</a:t>
            </a:r>
            <a:r>
              <a:rPr lang="en-US" sz="2000" dirty="0"/>
              <a:t>——</a:t>
            </a:r>
            <a:r>
              <a:rPr lang="zh-CN" altLang="en-US" sz="2000" dirty="0"/>
              <a:t>旁生</a:t>
            </a:r>
            <a:endParaRPr lang="en-CA" altLang="zh-CN" sz="2000" dirty="0"/>
          </a:p>
          <a:p>
            <a:endParaRPr lang="en-CA" altLang="zh-CN" sz="2000" dirty="0"/>
          </a:p>
          <a:p>
            <a:pPr marL="0" indent="0">
              <a:buNone/>
            </a:pPr>
            <a:r>
              <a:rPr lang="zh-CN" altLang="en-US" sz="2000" dirty="0"/>
              <a:t>等流果：因和果具有相似性。善有善报，恶有恶报。</a:t>
            </a:r>
            <a:endParaRPr lang="en-CA" sz="2000" dirty="0"/>
          </a:p>
          <a:p>
            <a:r>
              <a:rPr lang="zh-CN" altLang="en-US" sz="2000" dirty="0"/>
              <a:t>因为提前结束了其他众生的生命，成熟于个人的身体：</a:t>
            </a:r>
            <a:endParaRPr lang="en-CA" sz="2000" dirty="0"/>
          </a:p>
          <a:p>
            <a:r>
              <a:rPr lang="zh-CN" altLang="en-US" sz="2000" dirty="0"/>
              <a:t>感受等流果：地狱受苦，或，旁生</a:t>
            </a:r>
            <a:r>
              <a:rPr lang="en-GB" sz="2000" dirty="0"/>
              <a:t>/</a:t>
            </a:r>
            <a:r>
              <a:rPr lang="zh-CN" altLang="en-US" sz="2000" dirty="0"/>
              <a:t>人：命短多病；</a:t>
            </a:r>
            <a:endParaRPr lang="en-CA" sz="2000" dirty="0"/>
          </a:p>
          <a:p>
            <a:r>
              <a:rPr lang="zh-CN" altLang="en-US" sz="2000" dirty="0"/>
              <a:t>同行等流果：旁生</a:t>
            </a:r>
            <a:r>
              <a:rPr lang="en-GB" sz="2000" dirty="0"/>
              <a:t>/</a:t>
            </a:r>
            <a:r>
              <a:rPr lang="zh-CN" altLang="en-US" sz="2000" dirty="0"/>
              <a:t>人：天生喜欢杀生。</a:t>
            </a:r>
            <a:endParaRPr lang="en-CA" altLang="zh-CN" sz="2000" dirty="0"/>
          </a:p>
          <a:p>
            <a:endParaRPr lang="en-CA" sz="2000" dirty="0"/>
          </a:p>
          <a:p>
            <a:endParaRPr lang="en-CA" dirty="0"/>
          </a:p>
        </p:txBody>
      </p:sp>
    </p:spTree>
    <p:extLst>
      <p:ext uri="{BB962C8B-B14F-4D97-AF65-F5344CB8AC3E}">
        <p14:creationId xmlns:p14="http://schemas.microsoft.com/office/powerpoint/2010/main" val="122359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D0A7F0-488F-49C8-8A95-2510ADB878CA}"/>
              </a:ext>
            </a:extLst>
          </p:cNvPr>
          <p:cNvSpPr>
            <a:spLocks noGrp="1"/>
          </p:cNvSpPr>
          <p:nvPr>
            <p:ph type="title"/>
          </p:nvPr>
        </p:nvSpPr>
        <p:spPr>
          <a:xfrm>
            <a:off x="539750" y="1268760"/>
            <a:ext cx="9721850" cy="148878"/>
          </a:xfrm>
        </p:spPr>
        <p:txBody>
          <a:bodyPr/>
          <a:lstStyle/>
          <a:p>
            <a:endParaRPr lang="en-CA"/>
          </a:p>
        </p:txBody>
      </p:sp>
      <p:sp>
        <p:nvSpPr>
          <p:cNvPr id="3" name="Content Placeholder 2">
            <a:extLst>
              <a:ext uri="{FF2B5EF4-FFF2-40B4-BE49-F238E27FC236}">
                <a16:creationId xmlns:a16="http://schemas.microsoft.com/office/drawing/2014/main" xmlns="" id="{AA6371DD-08EA-4F3E-A4D2-75367E81DB30}"/>
              </a:ext>
            </a:extLst>
          </p:cNvPr>
          <p:cNvSpPr>
            <a:spLocks noGrp="1"/>
          </p:cNvSpPr>
          <p:nvPr>
            <p:ph idx="1"/>
          </p:nvPr>
        </p:nvSpPr>
        <p:spPr>
          <a:xfrm>
            <a:off x="539750" y="332656"/>
            <a:ext cx="9721850" cy="5793507"/>
          </a:xfrm>
        </p:spPr>
        <p:txBody>
          <a:bodyPr/>
          <a:lstStyle/>
          <a:p>
            <a:pPr marL="0" lvl="0" indent="0">
              <a:buNone/>
            </a:pPr>
            <a:endParaRPr lang="en-CA" altLang="zh-CN" sz="2000" dirty="0">
              <a:solidFill>
                <a:srgbClr val="000000"/>
              </a:solidFill>
            </a:endParaRPr>
          </a:p>
          <a:p>
            <a:pPr marL="0" lvl="0" indent="0">
              <a:buNone/>
            </a:pPr>
            <a:r>
              <a:rPr lang="zh-CN" altLang="en-US" sz="2000" dirty="0">
                <a:solidFill>
                  <a:srgbClr val="000000"/>
                </a:solidFill>
              </a:rPr>
              <a:t>增上果：因为毁掉了一个生命的光辉</a:t>
            </a:r>
            <a:r>
              <a:rPr lang="zh-CN" altLang="en-US" sz="2000" b="1" dirty="0">
                <a:solidFill>
                  <a:srgbClr val="000000"/>
                </a:solidFill>
              </a:rPr>
              <a:t>，</a:t>
            </a:r>
            <a:r>
              <a:rPr lang="zh-CN" altLang="en-US" sz="2000" dirty="0">
                <a:solidFill>
                  <a:srgbClr val="000000"/>
                </a:solidFill>
              </a:rPr>
              <a:t>果报将成熟于环境；</a:t>
            </a:r>
            <a:endParaRPr lang="en-CA" sz="2000" dirty="0">
              <a:solidFill>
                <a:srgbClr val="000000"/>
              </a:solidFill>
            </a:endParaRPr>
          </a:p>
          <a:p>
            <a:pPr lvl="0"/>
            <a:r>
              <a:rPr lang="zh-CN" altLang="en-US" sz="2000" dirty="0">
                <a:solidFill>
                  <a:srgbClr val="000000"/>
                </a:solidFill>
              </a:rPr>
              <a:t>投生到自然灾害频繁的地方，经常生命受威胁，没有安全感。</a:t>
            </a:r>
            <a:endParaRPr lang="en-CA" altLang="zh-CN" sz="2000" dirty="0">
              <a:solidFill>
                <a:srgbClr val="000000"/>
              </a:solidFill>
            </a:endParaRPr>
          </a:p>
          <a:p>
            <a:pPr marL="0" lvl="0" indent="0">
              <a:buNone/>
            </a:pPr>
            <a:endParaRPr lang="en-CA" altLang="zh-CN" sz="2000" dirty="0">
              <a:solidFill>
                <a:srgbClr val="000000"/>
              </a:solidFill>
            </a:endParaRPr>
          </a:p>
          <a:p>
            <a:pPr marL="0" lvl="0" indent="0">
              <a:buNone/>
            </a:pPr>
            <a:r>
              <a:rPr lang="zh-CN" altLang="en-US" sz="2000" dirty="0">
                <a:solidFill>
                  <a:srgbClr val="000000"/>
                </a:solidFill>
              </a:rPr>
              <a:t>士用果：杀生的业如果不忏悔，业果会不断增长，</a:t>
            </a:r>
            <a:endParaRPr lang="en-CA" altLang="zh-CN" sz="2000" dirty="0">
              <a:solidFill>
                <a:srgbClr val="000000"/>
              </a:solidFill>
            </a:endParaRPr>
          </a:p>
          <a:p>
            <a:pPr marL="0" lvl="0" indent="0">
              <a:buNone/>
            </a:pPr>
            <a:r>
              <a:rPr lang="en-CA" altLang="zh-CN" sz="2000" dirty="0">
                <a:solidFill>
                  <a:srgbClr val="000000"/>
                </a:solidFill>
              </a:rPr>
              <a:t>     </a:t>
            </a:r>
            <a:r>
              <a:rPr lang="zh-CN" altLang="en-US" sz="2000" dirty="0">
                <a:solidFill>
                  <a:srgbClr val="000000"/>
                </a:solidFill>
              </a:rPr>
              <a:t>在无尽的轮回中，生生世世延续无边的痛苦。</a:t>
            </a:r>
            <a:endParaRPr lang="en-CA" sz="2000" dirty="0">
              <a:solidFill>
                <a:srgbClr val="000000"/>
              </a:solidFill>
            </a:endParaRPr>
          </a:p>
          <a:p>
            <a:pPr marL="0" indent="0">
              <a:buNone/>
            </a:pPr>
            <a:endParaRPr lang="en-CA" altLang="zh-CN" dirty="0"/>
          </a:p>
          <a:p>
            <a:pPr marL="0" indent="0">
              <a:buNone/>
            </a:pPr>
            <a:r>
              <a:rPr lang="zh-CN" altLang="en-US" sz="2000" dirty="0"/>
              <a:t>三、我应该怎么办（忏悔）</a:t>
            </a:r>
            <a:endParaRPr lang="en-CA" sz="2000" dirty="0"/>
          </a:p>
          <a:p>
            <a:pPr lvl="1"/>
            <a:r>
              <a:rPr lang="zh-CN" altLang="en-US" sz="2000" dirty="0"/>
              <a:t>发誓不再杀生；</a:t>
            </a:r>
            <a:endParaRPr lang="en-CA" sz="2000" dirty="0"/>
          </a:p>
          <a:p>
            <a:pPr lvl="1"/>
            <a:r>
              <a:rPr lang="zh-CN" altLang="en-US" sz="2000" dirty="0"/>
              <a:t>至心忏悔；</a:t>
            </a:r>
            <a:endParaRPr lang="en-CA" sz="2000" dirty="0"/>
          </a:p>
          <a:p>
            <a:pPr lvl="1"/>
            <a:r>
              <a:rPr lang="zh-CN" altLang="en-US" sz="2000" dirty="0"/>
              <a:t>小因生大果，果报成熟的时候是没有办法补救的；</a:t>
            </a:r>
            <a:endParaRPr lang="en-CA" sz="2000" dirty="0"/>
          </a:p>
          <a:p>
            <a:pPr lvl="1"/>
            <a:r>
              <a:rPr lang="zh-CN" altLang="en-US" sz="2000" dirty="0"/>
              <a:t>在果报起现行之前，我们现在都来得及忏悔。</a:t>
            </a:r>
            <a:endParaRPr lang="en-CA" sz="2000" dirty="0"/>
          </a:p>
          <a:p>
            <a:pPr lvl="1"/>
            <a:r>
              <a:rPr lang="zh-CN" altLang="en-US" sz="2000" dirty="0"/>
              <a:t>没有办法回忆的，从无始以来所造的所有的杀生，全部忏悔</a:t>
            </a:r>
            <a:endParaRPr lang="en-CA" sz="2000" dirty="0"/>
          </a:p>
          <a:p>
            <a:endParaRPr lang="en-CA" dirty="0"/>
          </a:p>
        </p:txBody>
      </p:sp>
    </p:spTree>
    <p:extLst>
      <p:ext uri="{BB962C8B-B14F-4D97-AF65-F5344CB8AC3E}">
        <p14:creationId xmlns:p14="http://schemas.microsoft.com/office/powerpoint/2010/main" val="315224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76E6F9-D342-4A83-904A-81A86F313F16}"/>
              </a:ext>
            </a:extLst>
          </p:cNvPr>
          <p:cNvSpPr>
            <a:spLocks noGrp="1"/>
          </p:cNvSpPr>
          <p:nvPr>
            <p:ph type="ctrTitle"/>
          </p:nvPr>
        </p:nvSpPr>
        <p:spPr/>
        <p:txBody>
          <a:bodyPr/>
          <a:lstStyle/>
          <a:p>
            <a:r>
              <a:rPr lang="zh-CN" altLang="en-US" dirty="0"/>
              <a:t>十不善业之二：不与取</a:t>
            </a:r>
            <a:endParaRPr lang="en-CA" dirty="0"/>
          </a:p>
        </p:txBody>
      </p:sp>
      <p:sp>
        <p:nvSpPr>
          <p:cNvPr id="3" name="Subtitle 2">
            <a:extLst>
              <a:ext uri="{FF2B5EF4-FFF2-40B4-BE49-F238E27FC236}">
                <a16:creationId xmlns:a16="http://schemas.microsoft.com/office/drawing/2014/main" xmlns="" id="{3B2875FE-CC21-4A73-9257-26F328A366FC}"/>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4081179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DA2058-A83E-42F9-9D76-CCAD41CF596A}"/>
              </a:ext>
            </a:extLst>
          </p:cNvPr>
          <p:cNvSpPr>
            <a:spLocks noGrp="1"/>
          </p:cNvSpPr>
          <p:nvPr>
            <p:ph type="title"/>
          </p:nvPr>
        </p:nvSpPr>
        <p:spPr>
          <a:xfrm>
            <a:off x="648147" y="1850458"/>
            <a:ext cx="9721850" cy="1143000"/>
          </a:xfrm>
        </p:spPr>
        <p:txBody>
          <a:bodyPr/>
          <a:lstStyle/>
          <a:p>
            <a:endParaRPr lang="en-CA"/>
          </a:p>
        </p:txBody>
      </p:sp>
      <p:sp>
        <p:nvSpPr>
          <p:cNvPr id="3" name="Content Placeholder 2">
            <a:extLst>
              <a:ext uri="{FF2B5EF4-FFF2-40B4-BE49-F238E27FC236}">
                <a16:creationId xmlns:a16="http://schemas.microsoft.com/office/drawing/2014/main" xmlns="" id="{40DDCAB7-701B-48D3-A836-D1A3FCB9D98F}"/>
              </a:ext>
            </a:extLst>
          </p:cNvPr>
          <p:cNvSpPr>
            <a:spLocks noGrp="1"/>
          </p:cNvSpPr>
          <p:nvPr>
            <p:ph idx="1"/>
          </p:nvPr>
        </p:nvSpPr>
        <p:spPr>
          <a:xfrm>
            <a:off x="648147" y="303490"/>
            <a:ext cx="9721850" cy="5357758"/>
          </a:xfrm>
        </p:spPr>
        <p:txBody>
          <a:bodyPr/>
          <a:lstStyle/>
          <a:p>
            <a:r>
              <a:rPr lang="zh-CN" altLang="en-US" dirty="0"/>
              <a:t>首先我们先看上师的教言</a:t>
            </a:r>
            <a:r>
              <a:rPr lang="en-CA" dirty="0"/>
              <a:t>:</a:t>
            </a:r>
          </a:p>
          <a:p>
            <a:r>
              <a:rPr lang="en-CA" dirty="0"/>
              <a:t> </a:t>
            </a:r>
          </a:p>
          <a:p>
            <a:pPr marL="0" indent="0">
              <a:buNone/>
            </a:pPr>
            <a:r>
              <a:rPr lang="zh-CN" altLang="en-US" sz="2000" dirty="0"/>
              <a:t>完整的杀生要具备上述四个条件，不与取也同样。譬如，在看到别人的钱财起了贪心而想去偷时，明明知道这是别人的钱财，就叫了知对境。如果以为钱财是他人的，但实际上却是自己的，就不具备第一个条件，不是完整的偷盗，也没有太大的罪过。譬如，你看到某物，将它误认为是一只鸡，想打死它，而实际上那不是一种生命，而是其他的东西或是鸡的尸体，这也不具备第一个条件。因为有杀生的动机，起心动念已经有了，不是没有任何过失，但并不严重。</a:t>
            </a:r>
            <a:endParaRPr lang="en-CA" sz="2000" dirty="0"/>
          </a:p>
          <a:p>
            <a:pPr marL="0" indent="0">
              <a:buNone/>
            </a:pPr>
            <a:r>
              <a:rPr lang="en-CA" sz="2000" dirty="0"/>
              <a:t> </a:t>
            </a:r>
          </a:p>
          <a:p>
            <a:r>
              <a:rPr lang="zh-CN" altLang="en-US" sz="2000" dirty="0"/>
              <a:t>不与取的四个条件是：第一，他人的财物；第二，有欲偷动机；第三，设法去拿；第四，觉得从此以后这些财物就是我的了，这样的想法就叫结果。</a:t>
            </a:r>
            <a:endParaRPr lang="en-CA" sz="2000" dirty="0"/>
          </a:p>
          <a:p>
            <a:pPr marL="0" indent="0">
              <a:buNone/>
            </a:pPr>
            <a:r>
              <a:rPr lang="en-CA" sz="2000" dirty="0"/>
              <a:t> </a:t>
            </a:r>
          </a:p>
          <a:p>
            <a:r>
              <a:rPr lang="zh-CN" altLang="en-US" sz="2000" dirty="0"/>
              <a:t>不与取也可细分，细节还是要看</a:t>
            </a:r>
            <a:r>
              <a:rPr lang="en-US" altLang="zh-CN" sz="2000" dirty="0"/>
              <a:t>《</a:t>
            </a:r>
            <a:r>
              <a:rPr lang="zh-CN" altLang="en-US" sz="2000" dirty="0"/>
              <a:t>普贤上师言教</a:t>
            </a:r>
            <a:r>
              <a:rPr lang="en-US" altLang="zh-CN" sz="2000" dirty="0"/>
              <a:t>》</a:t>
            </a:r>
            <a:r>
              <a:rPr lang="zh-CN" altLang="en-US" sz="2000" dirty="0"/>
              <a:t>。</a:t>
            </a:r>
            <a:endParaRPr lang="en-CA" sz="2000" dirty="0"/>
          </a:p>
          <a:p>
            <a:endParaRPr lang="en-CA" dirty="0"/>
          </a:p>
        </p:txBody>
      </p:sp>
    </p:spTree>
    <p:extLst>
      <p:ext uri="{BB962C8B-B14F-4D97-AF65-F5344CB8AC3E}">
        <p14:creationId xmlns:p14="http://schemas.microsoft.com/office/powerpoint/2010/main" val="3071115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729CF-AF64-4511-8FC6-2DB99C53DF4F}"/>
              </a:ext>
            </a:extLst>
          </p:cNvPr>
          <p:cNvSpPr>
            <a:spLocks noGrp="1"/>
          </p:cNvSpPr>
          <p:nvPr>
            <p:ph type="title"/>
          </p:nvPr>
        </p:nvSpPr>
        <p:spPr>
          <a:xfrm>
            <a:off x="360115" y="743910"/>
            <a:ext cx="9721850" cy="1143000"/>
          </a:xfrm>
        </p:spPr>
        <p:txBody>
          <a:bodyPr/>
          <a:lstStyle/>
          <a:p>
            <a:r>
              <a:rPr lang="zh-CN" altLang="en-US" dirty="0"/>
              <a:t>一、何为不与取</a:t>
            </a:r>
            <a:r>
              <a:rPr lang="en-CA" dirty="0"/>
              <a:t/>
            </a:r>
            <a:br>
              <a:rPr lang="en-CA" dirty="0"/>
            </a:br>
            <a:endParaRPr lang="en-CA" dirty="0"/>
          </a:p>
        </p:txBody>
      </p:sp>
      <p:sp>
        <p:nvSpPr>
          <p:cNvPr id="3" name="Content Placeholder 2">
            <a:extLst>
              <a:ext uri="{FF2B5EF4-FFF2-40B4-BE49-F238E27FC236}">
                <a16:creationId xmlns:a16="http://schemas.microsoft.com/office/drawing/2014/main" xmlns="" id="{5501AB4F-ACB0-41D9-8B0E-35E76EC0BDD9}"/>
              </a:ext>
            </a:extLst>
          </p:cNvPr>
          <p:cNvSpPr>
            <a:spLocks noGrp="1"/>
          </p:cNvSpPr>
          <p:nvPr>
            <p:ph idx="1"/>
          </p:nvPr>
        </p:nvSpPr>
        <p:spPr/>
        <p:txBody>
          <a:bodyPr/>
          <a:lstStyle/>
          <a:p>
            <a:pPr marL="0" indent="0">
              <a:buNone/>
            </a:pPr>
            <a:r>
              <a:rPr lang="en-US" altLang="zh-CN" sz="2800" dirty="0"/>
              <a:t>1</a:t>
            </a:r>
            <a:r>
              <a:rPr lang="zh-CN" altLang="en-US" sz="2800" dirty="0"/>
              <a:t>、不与取的定义</a:t>
            </a:r>
            <a:endParaRPr lang="en-CA" sz="2800" dirty="0"/>
          </a:p>
          <a:p>
            <a:r>
              <a:rPr lang="zh-CN" altLang="en-US" sz="2800" dirty="0"/>
              <a:t>云何不与取？谓于他摄物，起盗欲乐，起染污心，若即于彼起盗方便，及即于彼盗究竟中所有身业。</a:t>
            </a:r>
            <a:endParaRPr lang="en-CA" sz="2800" dirty="0"/>
          </a:p>
          <a:p>
            <a:pPr marL="0" indent="0">
              <a:buNone/>
            </a:pPr>
            <a:r>
              <a:rPr lang="en-CA" sz="2800" dirty="0"/>
              <a:t>                                            </a:t>
            </a:r>
            <a:r>
              <a:rPr lang="zh-CN" altLang="en-US" sz="2800" dirty="0"/>
              <a:t>无著菩萨</a:t>
            </a:r>
            <a:r>
              <a:rPr lang="en-US" altLang="zh-CN" sz="2800" dirty="0"/>
              <a:t>【</a:t>
            </a:r>
            <a:r>
              <a:rPr lang="zh-CN" altLang="en-US" sz="2800" dirty="0"/>
              <a:t>瑜伽师地论</a:t>
            </a:r>
            <a:r>
              <a:rPr lang="en-US" altLang="zh-CN" sz="2800" dirty="0"/>
              <a:t>】</a:t>
            </a:r>
            <a:r>
              <a:rPr lang="zh-CN" altLang="en-US" sz="2800" dirty="0"/>
              <a:t>卷八</a:t>
            </a:r>
            <a:endParaRPr lang="en-CA" sz="2800" dirty="0"/>
          </a:p>
          <a:p>
            <a:pPr marL="0" indent="0">
              <a:buNone/>
            </a:pPr>
            <a:endParaRPr lang="en-CA" dirty="0"/>
          </a:p>
        </p:txBody>
      </p:sp>
    </p:spTree>
    <p:extLst>
      <p:ext uri="{BB962C8B-B14F-4D97-AF65-F5344CB8AC3E}">
        <p14:creationId xmlns:p14="http://schemas.microsoft.com/office/powerpoint/2010/main" val="160699302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4676</Words>
  <Application>Microsoft Office PowerPoint</Application>
  <PresentationFormat>Custom</PresentationFormat>
  <Paragraphs>181</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默认设计模板</vt:lpstr>
      <vt:lpstr>十不善业之二：不与取（偷盗）</vt:lpstr>
      <vt:lpstr>PowerPoint Presentation</vt:lpstr>
      <vt:lpstr>一、上次共修内容回顾： 不杀生的具体思维方法 </vt:lpstr>
      <vt:lpstr>1、什么是杀生</vt:lpstr>
      <vt:lpstr>PowerPoint Presentation</vt:lpstr>
      <vt:lpstr>PowerPoint Presentation</vt:lpstr>
      <vt:lpstr>十不善业之二：不与取</vt:lpstr>
      <vt:lpstr>PowerPoint Presentation</vt:lpstr>
      <vt:lpstr>一、何为不与取 </vt:lpstr>
      <vt:lpstr>1、不与取的具足条件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二、不与取的果报</vt:lpstr>
      <vt:lpstr> 2、不与取的等流果 </vt:lpstr>
      <vt:lpstr>PowerPoint Presentation</vt:lpstr>
      <vt:lpstr>PowerPoint Presentation</vt:lpstr>
      <vt:lpstr>PowerPoint Presentation</vt:lpstr>
      <vt:lpstr>PowerPoint Presentation</vt:lpstr>
      <vt:lpstr>  三、我应该怎么办（忏悔）   </vt:lpstr>
      <vt:lpstr>思考题</vt:lpstr>
    </vt:vector>
  </TitlesOfParts>
  <Company>陕西汉中</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lqg</dc:creator>
  <cp:lastModifiedBy>Henry Chen</cp:lastModifiedBy>
  <cp:revision>18</cp:revision>
  <dcterms:created xsi:type="dcterms:W3CDTF">2007-07-30T05:27:49Z</dcterms:created>
  <dcterms:modified xsi:type="dcterms:W3CDTF">2020-02-06T01:37:47Z</dcterms:modified>
</cp:coreProperties>
</file>