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8" r:id="rId6"/>
    <p:sldId id="271" r:id="rId7"/>
    <p:sldId id="274" r:id="rId8"/>
    <p:sldId id="27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6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7290-E3AE-4BEE-B5A2-7D0E9FC3620F}" type="datetimeFigureOut">
              <a:rPr lang="zh-CN" altLang="en-US" smtClean="0"/>
              <a:pPr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656184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佛教的世界观和人生观</a:t>
            </a:r>
            <a:br>
              <a:rPr lang="en-US" altLang="zh-CN" sz="6000" b="1" dirty="0"/>
            </a:br>
            <a:r>
              <a:rPr lang="en-US" altLang="zh-CN" sz="3100" b="1" dirty="0"/>
              <a:t>---《</a:t>
            </a:r>
            <a:r>
              <a:rPr lang="zh-CN" altLang="en-US" sz="3100" b="1" dirty="0"/>
              <a:t>佛说稻杆径</a:t>
            </a:r>
            <a:r>
              <a:rPr lang="en-US" altLang="zh-CN" sz="3100" b="1" dirty="0"/>
              <a:t>》</a:t>
            </a:r>
            <a:r>
              <a:rPr lang="zh-CN" altLang="en-US" sz="3100" b="1" dirty="0"/>
              <a:t>视频（一）上</a:t>
            </a:r>
            <a:endParaRPr lang="zh-CN" altLang="en-US" sz="3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12976"/>
            <a:ext cx="2304256" cy="2088232"/>
          </a:xfrm>
        </p:spPr>
      </p:pic>
    </p:spTree>
    <p:extLst>
      <p:ext uri="{BB962C8B-B14F-4D97-AF65-F5344CB8AC3E}">
        <p14:creationId xmlns:p14="http://schemas.microsoft.com/office/powerpoint/2010/main" val="253209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一 、为什么要学习</a:t>
            </a:r>
            <a:r>
              <a:rPr lang="en-US" altLang="zh-CN" sz="2000" dirty="0"/>
              <a:t>《</a:t>
            </a:r>
            <a:r>
              <a:rPr lang="zh-CN" altLang="en-US" sz="2000" dirty="0"/>
              <a:t>佛说稻杆径</a:t>
            </a:r>
            <a:r>
              <a:rPr lang="en-US" altLang="zh-CN" sz="2000" dirty="0"/>
              <a:t>》</a:t>
            </a:r>
          </a:p>
          <a:p>
            <a:pPr>
              <a:buNone/>
            </a:pPr>
            <a:r>
              <a:rPr lang="zh-CN" altLang="en-US" sz="2000" dirty="0"/>
              <a:t>二、原文略解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三、佛教的世界观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四、佛教的人生观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/>
              <a:t>一、</a:t>
            </a:r>
            <a:r>
              <a:rPr lang="zh-CN" altLang="en-US" sz="3200" dirty="0"/>
              <a:t>为什么要学习</a:t>
            </a:r>
            <a:r>
              <a:rPr lang="en-US" altLang="zh-CN" sz="3200" dirty="0"/>
              <a:t>《</a:t>
            </a:r>
            <a:r>
              <a:rPr lang="zh-CN" altLang="en-US" sz="3200" dirty="0"/>
              <a:t>佛说稻杆径</a:t>
            </a:r>
            <a:r>
              <a:rPr lang="en-US" altLang="zh-CN" sz="3200" dirty="0"/>
              <a:t>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43924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    </a:t>
            </a:r>
            <a:endParaRPr lang="en-US" altLang="zh-CN" sz="2000" dirty="0"/>
          </a:p>
          <a:p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全世界所有的宗教都認為，這個世界有一個萬能神，有一個造物主在主宰。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佛教却认为，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這個世界不是鬼神來決定，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一切都是因缘。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有什麼樣的因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緣，就會有什麼樣的果。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这是大自然的规律。</a:t>
            </a: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这个世界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大多數的規律都是我們看得見的，摸得著的，但是有一部分的規律，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我們摸不著的。比如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占物质总量</a:t>
            </a:r>
            <a:r>
              <a:rPr lang="en-CA" sz="2000" dirty="0">
                <a:latin typeface="宋体" pitchFamily="2" charset="-122"/>
                <a:ea typeface="宋体" pitchFamily="2" charset="-122"/>
              </a:rPr>
              <a:t>95%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暗物質、暗能量，我們看不見，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但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它們都是存在的。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我們不要以為，看不見就是不存在；看見了就是存在的。感官在某種程度上，可以相信它，但是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深入、細緻的觀察的時候，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发现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感官的可信度是很低的。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佛經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兩千五百多年前，已經講的非常清楚了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但是，那個時候的人，除了佛經以外，沒有太多的參考的書，還沒有太多可以證明的資料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但是，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现代科学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證明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了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我們看不到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聽不見的很多東西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存在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这样，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我們可以逐步的接受。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我們自己從哪裡來，怎麼樣來的，去什麼地方，怎麼樣去。這些都是涉及到我們的未來，我們的人生，</a:t>
            </a:r>
            <a:r>
              <a:rPr lang="en-US" altLang="zh-TW" sz="2000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佛說稻稈經</a:t>
            </a:r>
            <a:r>
              <a:rPr lang="en-US" altLang="zh-TW" sz="2000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講的非常清楚。今天我們來學習，就可以瞭解到佛教的世界觀和人生觀，非常有意義，這就是今天學習</a:t>
            </a:r>
            <a:r>
              <a:rPr lang="en-US" altLang="zh-TW" sz="2000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稻稈經</a:t>
            </a:r>
            <a:r>
              <a:rPr lang="en-US" altLang="zh-TW" sz="2000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TW" altLang="en-US" sz="2000" dirty="0">
                <a:latin typeface="宋体" pitchFamily="2" charset="-122"/>
                <a:ea typeface="宋体" pitchFamily="2" charset="-122"/>
              </a:rPr>
              <a:t>的原因。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500066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二、</a:t>
            </a:r>
            <a:r>
              <a:rPr lang="zh-CN" altLang="en-US" sz="3200" dirty="0"/>
              <a:t>原文略解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71480"/>
            <a:ext cx="8229600" cy="4643470"/>
          </a:xfrm>
        </p:spPr>
        <p:txBody>
          <a:bodyPr>
            <a:normAutofit fontScale="92500" lnSpcReduction="10000"/>
          </a:bodyPr>
          <a:lstStyle/>
          <a:p>
            <a:endParaRPr lang="en-US" altLang="zh-CN" sz="2400" dirty="0"/>
          </a:p>
          <a:p>
            <a:r>
              <a:rPr lang="en-CA" sz="2400" b="1" dirty="0">
                <a:latin typeface="黑体" pitchFamily="49" charset="-122"/>
                <a:ea typeface="黑体" pitchFamily="49" charset="-122"/>
              </a:rPr>
              <a:t>A </a:t>
            </a:r>
            <a:r>
              <a:rPr lang="zh-TW" altLang="en-US" sz="2400" b="1" dirty="0">
                <a:latin typeface="黑体" pitchFamily="49" charset="-122"/>
                <a:ea typeface="黑体" pitchFamily="49" charset="-122"/>
              </a:rPr>
              <a:t>序分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如是我闻。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一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时。薄伽</a:t>
            </a:r>
            <a:r>
              <a:rPr lang="en-CA" sz="2400" dirty="0">
                <a:latin typeface="楷体" pitchFamily="49" charset="-122"/>
                <a:ea typeface="楷体" pitchFamily="49" charset="-122"/>
              </a:rPr>
              <a:t>[</a:t>
            </a:r>
            <a:r>
              <a:rPr lang="en-CA" sz="2400" dirty="0" err="1">
                <a:latin typeface="楷体" pitchFamily="49" charset="-122"/>
                <a:ea typeface="楷体" pitchFamily="49" charset="-122"/>
              </a:rPr>
              <a:t>jiā</a:t>
            </a:r>
            <a:r>
              <a:rPr lang="en-CA" sz="2400" dirty="0">
                <a:latin typeface="楷体" pitchFamily="49" charset="-122"/>
                <a:ea typeface="楷体" pitchFamily="49" charset="-122"/>
              </a:rPr>
              <a:t>]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梵。住王舍城 耆</a:t>
            </a:r>
            <a:r>
              <a:rPr lang="en-CA" sz="2400" dirty="0">
                <a:latin typeface="楷体" pitchFamily="49" charset="-122"/>
                <a:ea typeface="楷体" pitchFamily="49" charset="-122"/>
              </a:rPr>
              <a:t>[</a:t>
            </a:r>
            <a:r>
              <a:rPr lang="en-CA" sz="2400" dirty="0" err="1">
                <a:latin typeface="楷体" pitchFamily="49" charset="-122"/>
                <a:ea typeface="楷体" pitchFamily="49" charset="-122"/>
              </a:rPr>
              <a:t>qí</a:t>
            </a:r>
            <a:r>
              <a:rPr lang="en-CA" sz="2400" dirty="0">
                <a:latin typeface="楷体" pitchFamily="49" charset="-122"/>
                <a:ea typeface="楷体" pitchFamily="49" charset="-122"/>
              </a:rPr>
              <a:t>]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阇</a:t>
            </a:r>
            <a:r>
              <a:rPr lang="en-CA" sz="2400" dirty="0">
                <a:latin typeface="楷体" pitchFamily="49" charset="-122"/>
                <a:ea typeface="楷体" pitchFamily="49" charset="-122"/>
              </a:rPr>
              <a:t>[</a:t>
            </a:r>
            <a:r>
              <a:rPr lang="en-CA" sz="2400" dirty="0" err="1">
                <a:latin typeface="楷体" pitchFamily="49" charset="-122"/>
                <a:ea typeface="楷体" pitchFamily="49" charset="-122"/>
              </a:rPr>
              <a:t>dū</a:t>
            </a:r>
            <a:r>
              <a:rPr lang="en-CA" sz="2400" dirty="0">
                <a:latin typeface="楷体" pitchFamily="49" charset="-122"/>
                <a:ea typeface="楷体" pitchFamily="49" charset="-122"/>
              </a:rPr>
              <a:t>]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崛</a:t>
            </a:r>
            <a:r>
              <a:rPr lang="en-CA" sz="2400" dirty="0">
                <a:latin typeface="楷体" pitchFamily="49" charset="-122"/>
                <a:ea typeface="楷体" pitchFamily="49" charset="-122"/>
              </a:rPr>
              <a:t>[</a:t>
            </a:r>
            <a:r>
              <a:rPr lang="en-CA" sz="2400" dirty="0" err="1">
                <a:latin typeface="楷体" pitchFamily="49" charset="-122"/>
                <a:ea typeface="楷体" pitchFamily="49" charset="-122"/>
              </a:rPr>
              <a:t>jué</a:t>
            </a:r>
            <a:r>
              <a:rPr lang="en-CA" sz="2400" dirty="0">
                <a:latin typeface="楷体" pitchFamily="49" charset="-122"/>
                <a:ea typeface="楷体" pitchFamily="49" charset="-122"/>
              </a:rPr>
              <a:t>]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山。与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大比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丘众千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二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百五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十人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。及诸菩萨摩诃萨俱。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zh-TW" altLang="en-US" sz="1700" dirty="0">
                <a:latin typeface="宋体" pitchFamily="2" charset="-122"/>
                <a:ea typeface="宋体" pitchFamily="2" charset="-122"/>
              </a:rPr>
              <a:t>如是我闻</a:t>
            </a:r>
            <a:r>
              <a:rPr lang="en-US" altLang="zh-TW" sz="17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TW" altLang="en-US" sz="1700" dirty="0">
                <a:latin typeface="宋体" pitchFamily="2" charset="-122"/>
                <a:ea typeface="宋体" pitchFamily="2" charset="-122"/>
              </a:rPr>
              <a:t>當時我聽到</a:t>
            </a:r>
            <a:r>
              <a:rPr lang="zh-CN" altLang="en-US" sz="1700" dirty="0">
                <a:latin typeface="宋体" pitchFamily="2" charset="-122"/>
                <a:ea typeface="宋体" pitchFamily="2" charset="-122"/>
              </a:rPr>
              <a:t>佛经</a:t>
            </a:r>
            <a:r>
              <a:rPr lang="zh-TW" altLang="en-US" sz="1700" dirty="0">
                <a:latin typeface="宋体" pitchFamily="2" charset="-122"/>
                <a:ea typeface="宋体" pitchFamily="2" charset="-122"/>
              </a:rPr>
              <a:t>的時候。薄伽梵、世尊、巴嘎萬、出有壞、善逝，都是对佛陀的称呼。耆闍崛</a:t>
            </a:r>
            <a:r>
              <a:rPr lang="zh-CN" altLang="en-US" sz="1700" dirty="0">
                <a:latin typeface="宋体" pitchFamily="2" charset="-122"/>
                <a:ea typeface="宋体" pitchFamily="2" charset="-122"/>
              </a:rPr>
              <a:t>山，</a:t>
            </a:r>
            <a:r>
              <a:rPr lang="zh-TW" altLang="en-US" sz="1700" dirty="0">
                <a:latin typeface="宋体" pitchFamily="2" charset="-122"/>
                <a:ea typeface="宋体" pitchFamily="2" charset="-122"/>
              </a:rPr>
              <a:t>靈鷲山</a:t>
            </a:r>
            <a:r>
              <a:rPr lang="zh-CN" altLang="en-US" sz="1700" dirty="0">
                <a:latin typeface="宋体" pitchFamily="2" charset="-122"/>
                <a:ea typeface="宋体" pitchFamily="2" charset="-122"/>
              </a:rPr>
              <a:t>；</a:t>
            </a:r>
            <a:r>
              <a:rPr lang="zh-TW" altLang="en-US" sz="1700" dirty="0">
                <a:latin typeface="宋体" pitchFamily="2" charset="-122"/>
                <a:ea typeface="宋体" pitchFamily="2" charset="-122"/>
              </a:rPr>
              <a:t>俱，一起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1700" dirty="0">
              <a:latin typeface="宋体" pitchFamily="2" charset="-122"/>
              <a:ea typeface="宋体" pitchFamily="2" charset="-122"/>
            </a:endParaRPr>
          </a:p>
          <a:p>
            <a:r>
              <a:rPr lang="en-CA" sz="2400" b="1" dirty="0">
                <a:latin typeface="黑体" pitchFamily="49" charset="-122"/>
                <a:ea typeface="黑体" pitchFamily="49" charset="-122"/>
              </a:rPr>
              <a:t>B </a:t>
            </a:r>
            <a:r>
              <a:rPr lang="zh-TW" altLang="en-US" sz="2400" b="1" dirty="0">
                <a:latin typeface="黑体" pitchFamily="49" charset="-122"/>
                <a:ea typeface="黑体" pitchFamily="49" charset="-122"/>
              </a:rPr>
              <a:t>发起分 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尔时具寿舍利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。往弥勒菩萨摩诃萨经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行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之处到已。共相慰问。俱坐盘陀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石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上。 是时具寿舍利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。向弥勒菩萨摩诃萨。作如是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问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。 弥勒。今日世尊观见稻芋。告诸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丘。作如是说。诸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丘。若见因缘。彼即见法。若见于法。即能见佛。作是语已。默然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无言</a:t>
            </a:r>
            <a:r>
              <a:rPr lang="zh-TW" altLang="en-US" sz="2400" dirty="0">
                <a:latin typeface="楷体" pitchFamily="49" charset="-122"/>
                <a:ea typeface="楷体" pitchFamily="49" charset="-122"/>
              </a:rPr>
              <a:t>。 弥勒。善逝何故作如是说。其事云何。何者因缘。何者是法。何者是佛。云何见因缘即能见法。云何见法即 能见佛。作是语已。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）（</a:t>
            </a:r>
            <a:r>
              <a:rPr lang="zh-CN" altLang="en-US" sz="1700" dirty="0">
                <a:latin typeface="宋体" pitchFamily="2" charset="-122"/>
                <a:ea typeface="宋体" pitchFamily="2" charset="-122"/>
              </a:rPr>
              <a:t>具寿：尊称。尔时：那时。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614283"/>
            <a:ext cx="11521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二、原文略解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36504"/>
          </a:xfrm>
        </p:spPr>
        <p:txBody>
          <a:bodyPr>
            <a:normAutofit/>
          </a:bodyPr>
          <a:lstStyle/>
          <a:p>
            <a:r>
              <a:rPr lang="en-CA" sz="1800" b="1" dirty="0">
                <a:latin typeface="黑体" pitchFamily="49" charset="-122"/>
                <a:ea typeface="黑体" pitchFamily="49" charset="-122"/>
              </a:rPr>
              <a:t>C </a:t>
            </a:r>
            <a:r>
              <a:rPr lang="zh-TW" altLang="en-US" sz="1800" b="1" dirty="0">
                <a:latin typeface="黑体" pitchFamily="49" charset="-122"/>
                <a:ea typeface="黑体" pitchFamily="49" charset="-122"/>
              </a:rPr>
              <a:t>所知事分</a:t>
            </a:r>
            <a:r>
              <a:rPr lang="en-CA" sz="1800" b="1" dirty="0">
                <a:latin typeface="黑体" pitchFamily="49" charset="-122"/>
                <a:ea typeface="黑体" pitchFamily="49" charset="-122"/>
              </a:rPr>
              <a:t> (</a:t>
            </a:r>
            <a:r>
              <a:rPr lang="zh-TW" altLang="en-US" sz="1800" b="1" dirty="0">
                <a:latin typeface="黑体" pitchFamily="49" charset="-122"/>
                <a:ea typeface="黑体" pitchFamily="49" charset="-122"/>
              </a:rPr>
              <a:t>因缘</a:t>
            </a:r>
            <a:r>
              <a:rPr lang="en-CA" sz="1800" b="1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TW" altLang="en-US" sz="1800" b="1" dirty="0">
                <a:latin typeface="黑体" pitchFamily="49" charset="-122"/>
                <a:ea typeface="黑体" pitchFamily="49" charset="-122"/>
              </a:rPr>
              <a:t>缘起</a:t>
            </a:r>
            <a:r>
              <a:rPr lang="en-CA" sz="1800" b="1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  <a:p>
            <a:r>
              <a:rPr lang="en-CA" sz="1800" b="1" dirty="0"/>
              <a:t> 1 </a:t>
            </a:r>
            <a:r>
              <a:rPr lang="zh-TW" altLang="en-US" sz="1800" b="1" dirty="0"/>
              <a:t>标举征起 </a:t>
            </a:r>
            <a:endParaRPr lang="zh-CN" altLang="en-US" sz="1800" b="1" dirty="0"/>
          </a:p>
          <a:p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弥勒菩萨摩诃萨。答具寿 舍利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子言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。 今佛 法王 正遍知 告诸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丘。若见因缘即能见法。若见于法即能见佛者。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（正，正确。遍知：所有一切都知道）</a:t>
            </a:r>
          </a:p>
          <a:p>
            <a:r>
              <a:rPr lang="en-CA" sz="1800" b="1" dirty="0"/>
              <a:t> 2 </a:t>
            </a:r>
            <a:r>
              <a:rPr lang="zh-TW" altLang="en-US" sz="1800" b="1" dirty="0"/>
              <a:t>依问解释</a:t>
            </a:r>
            <a:r>
              <a:rPr lang="en-CA" sz="1800" b="1" dirty="0"/>
              <a:t> (</a:t>
            </a:r>
            <a:r>
              <a:rPr lang="zh-CN" altLang="en-US" sz="1800" b="1" dirty="0"/>
              <a:t>十二</a:t>
            </a:r>
            <a:r>
              <a:rPr lang="zh-TW" altLang="en-US" sz="1800" b="1" dirty="0"/>
              <a:t>缘起</a:t>
            </a:r>
            <a:r>
              <a:rPr lang="en-CA" sz="1800" b="1" dirty="0"/>
              <a:t>)</a:t>
            </a:r>
            <a:endParaRPr lang="zh-CN" altLang="en-US" sz="1800" b="1" dirty="0"/>
          </a:p>
          <a:p>
            <a:r>
              <a:rPr lang="en-CA" sz="1800" b="1" dirty="0"/>
              <a:t> 2.1 </a:t>
            </a:r>
            <a:r>
              <a:rPr lang="zh-TW" altLang="en-US" sz="1800" b="1" dirty="0"/>
              <a:t>流转门 </a:t>
            </a:r>
            <a:endParaRPr lang="zh-CN" altLang="en-US" sz="1800" b="1" dirty="0"/>
          </a:p>
          <a:p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此中何者是因缘。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言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因缘者。此有故彼有。此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生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故彼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生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。所谓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无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明缘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行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行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缘识。识缘名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色。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名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色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缘六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入。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六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入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缘触。触缘受。受缘爱。爱缘取。取缘有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有缘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生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生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缘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老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死 愁叹苦忧恼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而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得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生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起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CA" sz="1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如是唯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生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纯极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大</a:t>
            </a:r>
            <a:r>
              <a:rPr lang="zh-TW" altLang="en-US" sz="1800" dirty="0">
                <a:latin typeface="楷体" pitchFamily="49" charset="-122"/>
                <a:ea typeface="楷体" pitchFamily="49" charset="-122"/>
              </a:rPr>
              <a:t>苦之聚。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zh-CN" altLang="en-US" sz="1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37" y="5661248"/>
            <a:ext cx="115212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6064"/>
          </a:xfrm>
        </p:spPr>
        <p:txBody>
          <a:bodyPr>
            <a:noAutofit/>
          </a:bodyPr>
          <a:lstStyle/>
          <a:p>
            <a:r>
              <a:rPr lang="zh-CN" altLang="en-US" sz="2000" b="1" dirty="0"/>
              <a:t>三、佛教世界观：</a:t>
            </a:r>
            <a:r>
              <a:rPr lang="zh-TW" altLang="en-US" sz="2000" b="1" dirty="0"/>
              <a:t>此有故彼有</a:t>
            </a:r>
            <a:r>
              <a:rPr lang="zh-CN" altLang="en-US" sz="2000" b="1" dirty="0"/>
              <a:t>，</a:t>
            </a:r>
            <a:r>
              <a:rPr lang="zh-TW" altLang="en-US" sz="2000" b="1" dirty="0"/>
              <a:t>此生故彼生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229600" cy="6480000"/>
          </a:xfrm>
        </p:spPr>
        <p:txBody>
          <a:bodyPr>
            <a:normAutofit fontScale="92500"/>
          </a:bodyPr>
          <a:lstStyle/>
          <a:p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這個世界為什麼是這樣子？因為“有此故有彼”，有這個就有那個。比如貧窮、富裕；健康、不健康；宇宙、地球；還有小到個人生活中所有一切都是有因有緣。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因此当碰到不好的事情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我們不要抱怨。如果你要知道為什么，就要觀察一下事情的來源，它一定有因有緣，否則是不會出現的。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佛教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中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物質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的含义：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凡是能夠給其他的東西起到作用的，都叫作物質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。它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範圍很大，包括萬事萬物，精神、物質、精神物質的運動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；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看得見、看不見的都叫做“物質”。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r>
              <a:rPr lang="zh-TW" altLang="en-US" sz="1800" b="1" dirty="0">
                <a:latin typeface="宋体" pitchFamily="2" charset="-122"/>
                <a:ea typeface="宋体" pitchFamily="2" charset="-122"/>
              </a:rPr>
              <a:t>“此生故彼生”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具體的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东西（物质），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都是因為有這個東西誕生了，另外一個東西就誕生了。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如种子和果实；稻种和稻芽；我们情绪、身体变化，大自然的变化，所有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客觀存在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變化，</a:t>
            </a:r>
            <a:r>
              <a:rPr lang="zh-TW" altLang="en-US" sz="1800" dirty="0"/>
              <a:t>因為</a:t>
            </a:r>
            <a:r>
              <a:rPr lang="zh-CN" altLang="en-US" sz="1800" dirty="0"/>
              <a:t>有</a:t>
            </a:r>
            <a:r>
              <a:rPr lang="zh-TW" altLang="en-US" sz="1800" dirty="0"/>
              <a:t>了這個因，就誕生了這個果。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都是因缘。</a:t>
            </a:r>
            <a:endParaRPr lang="zh-CN" altLang="en-US" sz="1800" dirty="0"/>
          </a:p>
          <a:p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TW" altLang="en-US" sz="1800" b="1" dirty="0">
                <a:latin typeface="宋体" pitchFamily="2" charset="-122"/>
                <a:ea typeface="宋体" pitchFamily="2" charset="-122"/>
              </a:rPr>
              <a:t>此有故彼有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：不包含在具體東西裡面抽象的相對的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概念性的东西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。比如長短、左右、高低這些都是抽象的東西，它也是因緣。因為有左故有右，有高故有低，有遠故有近，這是我們人的意識創造出來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（人为的定义），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也是因緣。</a:t>
            </a:r>
            <a:endParaRPr lang="en-US" altLang="zh-TW" sz="18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我们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能看得到的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世界的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這部分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，佛教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跟自然科學是完全是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一致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的。    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              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有豆種就有豆芽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“種瓜得瓜，種豆得豆”這個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自然的規律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；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春、夏、秋、冬都不是造物主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的意志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，是因為地球在軌道上運轉的原因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；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水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形态的变化是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溫度來決定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不需要造物主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。所以，佛教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不認為有一個創造世界的神，這個世界所有的運作、變化、發展是它自己的因緣決定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从这个角度来讲，佛教是无神论者。</a:t>
            </a:r>
          </a:p>
          <a:p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从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隱蔽的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部分来看，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佛教研究得更加深入一些。推理、科學的實驗看到的已經被印證的東西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之外</a:t>
            </a:r>
            <a:r>
              <a:rPr lang="zh-TW" altLang="en-US" sz="1800" dirty="0">
                <a:latin typeface="宋体" pitchFamily="2" charset="-122"/>
                <a:ea typeface="宋体" pitchFamily="2" charset="-122"/>
              </a:rPr>
              <a:t>，佛教也是講因緣。</a:t>
            </a:r>
            <a:endParaRPr lang="en-US" altLang="zh-TW" sz="1800" dirty="0">
              <a:latin typeface="宋体" pitchFamily="2" charset="-122"/>
              <a:ea typeface="宋体" pitchFamily="2" charset="-122"/>
            </a:endParaRPr>
          </a:p>
          <a:p>
            <a:r>
              <a:rPr lang="zh-TW" altLang="en-US" sz="1800" b="1" dirty="0">
                <a:latin typeface="宋体" pitchFamily="2" charset="-122"/>
                <a:ea typeface="宋体" pitchFamily="2" charset="-122"/>
              </a:rPr>
              <a:t>所以彌勒菩薩講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说</a:t>
            </a:r>
            <a:r>
              <a:rPr lang="zh-TW" altLang="en-US" sz="1800" b="1" dirty="0">
                <a:latin typeface="宋体" pitchFamily="2" charset="-122"/>
                <a:ea typeface="宋体" pitchFamily="2" charset="-122"/>
              </a:rPr>
              <a:t>，佛所講的因緣就是“此有故彼有”“此生故彼生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”，</a:t>
            </a:r>
            <a:r>
              <a:rPr lang="zh-TW" altLang="en-US" sz="1800" b="1" dirty="0">
                <a:latin typeface="宋体" pitchFamily="2" charset="-122"/>
                <a:ea typeface="宋体" pitchFamily="2" charset="-122"/>
              </a:rPr>
              <a:t>這個叫做“因緣”。</a:t>
            </a:r>
            <a:endParaRPr lang="zh-CN" altLang="en-US" sz="18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20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576064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四、佛教的人生观</a:t>
            </a:r>
            <a:r>
              <a:rPr lang="en-US" altLang="zh-CN" sz="3200" b="1" dirty="0"/>
              <a:t>——</a:t>
            </a:r>
            <a:r>
              <a:rPr lang="zh-TW" altLang="en-US" sz="3200" b="1" dirty="0"/>
              <a:t>十二因緣</a:t>
            </a:r>
            <a:br>
              <a:rPr lang="zh-CN" altLang="en-US" sz="3200" dirty="0"/>
            </a:b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43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    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04110"/>
          </a:xfrm>
          <a:prstGeom prst="rect">
            <a:avLst/>
          </a:prstGeom>
        </p:spPr>
      </p:pic>
      <p:pic>
        <p:nvPicPr>
          <p:cNvPr id="1026" name="图片 0" descr="a8014c086e061d95eeae6f931b0865d760d9cab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285992"/>
            <a:ext cx="3209925" cy="3000375"/>
          </a:xfrm>
          <a:prstGeom prst="rect">
            <a:avLst/>
          </a:prstGeom>
          <a:noFill/>
        </p:spPr>
      </p:pic>
      <p:pic>
        <p:nvPicPr>
          <p:cNvPr id="1025" name="图片 5" descr="src=http%3A%2F%2F5b0988e595225.cdn.sohucs.com%2Fq_70%2Cc_zoom%2Cw_640%2Fimages%2F20190923%2F09174482c5d24488a5487472c6851648.jpeg&amp;refer=http%3A%2F%2F5b0988e595225.cdn.sohuc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6675" y="2285992"/>
            <a:ext cx="5267325" cy="306705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34575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952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24625"/>
            <a:ext cx="4828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952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16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71440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五、讨论题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1</a:t>
            </a:r>
            <a:r>
              <a:rPr lang="zh-CN" altLang="en-US" dirty="0"/>
              <a:t>、为什么要学习</a:t>
            </a:r>
            <a:r>
              <a:rPr lang="en-US" altLang="zh-CN" dirty="0"/>
              <a:t>《</a:t>
            </a:r>
            <a:r>
              <a:rPr lang="zh-CN" altLang="en-US" dirty="0"/>
              <a:t>佛说稻杆径</a:t>
            </a:r>
            <a:r>
              <a:rPr lang="en-US" altLang="zh-CN" dirty="0"/>
              <a:t>》</a:t>
            </a:r>
            <a:r>
              <a:rPr lang="zh-CN" altLang="en-US" dirty="0"/>
              <a:t>？</a:t>
            </a:r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、佛教的世界观是什么？</a:t>
            </a:r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、佛教的人生观是什么？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1774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黑体</vt:lpstr>
      <vt:lpstr>宋体</vt:lpstr>
      <vt:lpstr>楷体</vt:lpstr>
      <vt:lpstr>Arial</vt:lpstr>
      <vt:lpstr>Calibri</vt:lpstr>
      <vt:lpstr>Office 主题​​</vt:lpstr>
      <vt:lpstr>佛教的世界观和人生观 ---《佛说稻杆径》视频（一）上</vt:lpstr>
      <vt:lpstr>大纲</vt:lpstr>
      <vt:lpstr>一、为什么要学习《佛说稻杆径》</vt:lpstr>
      <vt:lpstr>二、原文略解</vt:lpstr>
      <vt:lpstr>二、原文略解</vt:lpstr>
      <vt:lpstr>三、佛教世界观：此有故彼有，此生故彼生</vt:lpstr>
      <vt:lpstr>四、佛教的人生观——十二因緣 </vt:lpstr>
      <vt:lpstr>五、讨论题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入座与出座</dc:title>
  <dc:creator>user</dc:creator>
  <cp:lastModifiedBy>che oscar</cp:lastModifiedBy>
  <cp:revision>238</cp:revision>
  <dcterms:created xsi:type="dcterms:W3CDTF">2018-11-11T02:06:39Z</dcterms:created>
  <dcterms:modified xsi:type="dcterms:W3CDTF">2021-02-06T19:32:44Z</dcterms:modified>
</cp:coreProperties>
</file>