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9" r:id="rId3"/>
    <p:sldId id="268" r:id="rId4"/>
    <p:sldId id="270" r:id="rId5"/>
    <p:sldId id="271" r:id="rId6"/>
    <p:sldId id="256" r:id="rId7"/>
    <p:sldId id="257" r:id="rId8"/>
    <p:sldId id="258" r:id="rId9"/>
    <p:sldId id="259" r:id="rId10"/>
    <p:sldId id="260" r:id="rId11"/>
    <p:sldId id="261" r:id="rId12"/>
    <p:sldId id="264" r:id="rId13"/>
    <p:sldId id="265" r:id="rId14"/>
    <p:sldId id="267" r:id="rId15"/>
    <p:sldId id="273" r:id="rId16"/>
    <p:sldId id="274" r:id="rId17"/>
    <p:sldId id="262" r:id="rId18"/>
    <p:sldId id="26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3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945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01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0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97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77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286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726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928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634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71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8BC08F-5D18-4432-BA29-37407FAEC939}" type="datetimeFigureOut">
              <a:rPr lang="en-US" smtClean="0"/>
              <a:t>8/2/2021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264A9A-5F5A-47CB-A624-C0F26DFED4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603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5507" y="250493"/>
            <a:ext cx="7797209" cy="656818"/>
          </a:xfrm>
        </p:spPr>
        <p:txBody>
          <a:bodyPr>
            <a:normAutofit/>
          </a:bodyPr>
          <a:lstStyle/>
          <a:p>
            <a:r>
              <a:rPr lang="zh-CN" altLang="en-US" sz="3600" b="1" dirty="0"/>
              <a:t>十善业中</a:t>
            </a:r>
            <a:r>
              <a:rPr lang="en-US" altLang="zh-CN" sz="3600" b="1" dirty="0"/>
              <a:t>--</a:t>
            </a:r>
            <a:r>
              <a:rPr lang="zh-CN" altLang="en-US" sz="3600" b="1" dirty="0"/>
              <a:t>不偷盗</a:t>
            </a:r>
            <a:endParaRPr lang="en-US" sz="36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5563" y="893134"/>
            <a:ext cx="10901916" cy="5826641"/>
          </a:xfrm>
        </p:spPr>
        <p:txBody>
          <a:bodyPr/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FF0000"/>
                </a:solidFill>
              </a:rPr>
              <a:t>1.</a:t>
            </a:r>
            <a:r>
              <a:rPr lang="zh-CN" altLang="en-US" dirty="0">
                <a:solidFill>
                  <a:srgbClr val="FF0000"/>
                </a:solidFill>
              </a:rPr>
              <a:t>簡要複習“偷盜業”</a:t>
            </a:r>
            <a:endParaRPr lang="en-US" altLang="zh-CN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2.</a:t>
            </a:r>
            <a:r>
              <a:rPr lang="zh-CN" altLang="en-US" dirty="0">
                <a:solidFill>
                  <a:srgbClr val="FF0000"/>
                </a:solidFill>
              </a:rPr>
              <a:t>何為</a:t>
            </a:r>
            <a:r>
              <a:rPr lang="zh-CN" altLang="en-US" b="1" dirty="0">
                <a:solidFill>
                  <a:srgbClr val="FF0000"/>
                </a:solidFill>
              </a:rPr>
              <a:t>不偷盜善業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3.</a:t>
            </a:r>
            <a:r>
              <a:rPr lang="zh-CN" altLang="en-US" b="1" dirty="0">
                <a:solidFill>
                  <a:srgbClr val="FF0000"/>
                </a:solidFill>
              </a:rPr>
              <a:t>善業不偷盜的果報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zh-CN" altLang="en-US" sz="1800" dirty="0">
                <a:solidFill>
                  <a:srgbClr val="FF0000"/>
                </a:solidFill>
              </a:rPr>
              <a:t>（各種公案閱讀）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4.</a:t>
            </a:r>
            <a:r>
              <a:rPr lang="zh-CN" altLang="en-US" b="1" dirty="0">
                <a:solidFill>
                  <a:srgbClr val="FF0000"/>
                </a:solidFill>
              </a:rPr>
              <a:t>綜述不偷盜的功德</a:t>
            </a:r>
            <a:endParaRPr lang="en-US" altLang="zh-CN" b="1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altLang="zh-CN" sz="1800" dirty="0">
                <a:solidFill>
                  <a:srgbClr val="FF0000"/>
                </a:solidFill>
              </a:rPr>
              <a:t>《</a:t>
            </a:r>
            <a:r>
              <a:rPr lang="zh-CN" altLang="en-US" sz="1800" dirty="0">
                <a:solidFill>
                  <a:srgbClr val="FF0000"/>
                </a:solidFill>
              </a:rPr>
              <a:t>佛为娑伽罗龙王所说大乘经</a:t>
            </a:r>
            <a:r>
              <a:rPr lang="en-US" altLang="zh-CN" sz="1800" dirty="0">
                <a:solidFill>
                  <a:srgbClr val="FF0000"/>
                </a:solidFill>
              </a:rPr>
              <a:t>》</a:t>
            </a:r>
            <a:r>
              <a:rPr lang="zh-CN" altLang="en-US" sz="1800" dirty="0">
                <a:solidFill>
                  <a:srgbClr val="FF0000"/>
                </a:solidFill>
              </a:rPr>
              <a:t>讲记中所述之不偷盗的功德</a:t>
            </a:r>
            <a:endParaRPr lang="en-US" altLang="zh-CN" sz="1800" dirty="0">
              <a:solidFill>
                <a:srgbClr val="FF0000"/>
              </a:solidFill>
            </a:endParaRPr>
          </a:p>
          <a:p>
            <a:pPr algn="l">
              <a:lnSpc>
                <a:spcPct val="150000"/>
              </a:lnSpc>
            </a:pPr>
            <a:endParaRPr lang="zh-CN" altLang="en-US" b="1" dirty="0">
              <a:solidFill>
                <a:srgbClr val="FF0000"/>
              </a:solidFill>
            </a:endParaRPr>
          </a:p>
          <a:p>
            <a:endParaRPr lang="en-US" altLang="zh-CN" dirty="0">
              <a:solidFill>
                <a:srgbClr val="FF00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426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5944"/>
            <a:ext cx="12092763" cy="6457507"/>
          </a:xfrm>
        </p:spPr>
        <p:txBody>
          <a:bodyPr/>
          <a:lstStyle/>
          <a:p>
            <a:pPr algn="l"/>
            <a:r>
              <a:rPr lang="zh-CN" altLang="en-US" dirty="0"/>
              <a:t>（五）廉感富贵</a:t>
            </a:r>
            <a:endParaRPr lang="en-US" dirty="0"/>
          </a:p>
          <a:p>
            <a:pPr algn="l"/>
            <a:r>
              <a:rPr lang="zh-CN" altLang="en-US" dirty="0"/>
              <a:t>淮阳的杨商，他造作等流很好，非常喜欢行善，是个大善人。有一天，有个关中的盐商以一千两银子寄在他那里，约好日后来取，可是三年也没来。杨商很有廉洁，他把这些银子带回家，埋在花盆里，并特别派人去关中寻访，得知盐商已经去世，只留下一个孩子。</a:t>
            </a:r>
            <a:endParaRPr lang="en-US" dirty="0"/>
          </a:p>
          <a:p>
            <a:pPr algn="l"/>
            <a:r>
              <a:rPr lang="zh-CN" altLang="en-US" dirty="0"/>
              <a:t>杨商就请这个孩子到他家里，指着那花盆说：“你父亲有一千两银子寄存在这里，现在可以拿走了。”当时那孩子惊愕得不敢拿，杨商就坚决地给了他，孩子叩谢而去。杨商生的孩子叫“杨溥”，做官到了太师的级别，成为一代名臣，子孙都贵显。这是由守持廉德感得的富贵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691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7591" y="219740"/>
            <a:ext cx="12064409" cy="6535479"/>
          </a:xfrm>
        </p:spPr>
        <p:txBody>
          <a:bodyPr/>
          <a:lstStyle/>
          <a:p>
            <a:pPr algn="l"/>
            <a:r>
              <a:rPr lang="en-US" altLang="zh-CN" dirty="0"/>
              <a:t>2-3.</a:t>
            </a:r>
            <a:r>
              <a:rPr lang="zh-CN" altLang="en-US" dirty="0"/>
              <a:t>增上果</a:t>
            </a:r>
            <a:endParaRPr lang="en-US" dirty="0"/>
          </a:p>
          <a:p>
            <a:pPr algn="l"/>
            <a:r>
              <a:rPr lang="zh-CN" altLang="en-US" b="1" dirty="0"/>
              <a:t>增上果者，即是成熟于环境的果分，因此，是与前面那些不善的果报相反，降临到乐报上一切种类的圆满的功德</a:t>
            </a:r>
            <a:endParaRPr lang="en-US" altLang="zh-CN" b="1" dirty="0"/>
          </a:p>
          <a:p>
            <a:pPr algn="l"/>
            <a:endParaRPr lang="en-US" altLang="zh-CN" b="1" dirty="0"/>
          </a:p>
          <a:p>
            <a:pPr algn="l"/>
            <a:r>
              <a:rPr lang="zh-CN" altLang="en-US" dirty="0"/>
              <a:t>再者，不但不盗取，而且行持布施，所感的环境里物产会很丰富。比如种的庄稼年年丰收；种的果树，一到收获的季节就果实累累，结的果实又大又好，还不容易变坏；而且从来不缺食物等等，这都是不作偷盗而且行布施的善报的相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77688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4" y="141767"/>
            <a:ext cx="12078586" cy="6570921"/>
          </a:xfrm>
        </p:spPr>
        <p:txBody>
          <a:bodyPr/>
          <a:lstStyle/>
          <a:p>
            <a:pPr algn="l"/>
            <a:r>
              <a:rPr lang="en-US" altLang="zh-CN" dirty="0"/>
              <a:t>2-4.</a:t>
            </a:r>
            <a:r>
              <a:rPr lang="zh-CN" altLang="en-US" dirty="0"/>
              <a:t>士用果</a:t>
            </a:r>
            <a:endParaRPr lang="en-US" dirty="0"/>
          </a:p>
          <a:p>
            <a:pPr algn="l"/>
            <a:r>
              <a:rPr lang="zh-CN" altLang="en-US" b="1" dirty="0"/>
              <a:t>士用果者，即随作何种善业，彼业即成增长，而福德将相续不断地出生。</a:t>
            </a:r>
            <a:endParaRPr lang="en-US" dirty="0"/>
          </a:p>
          <a:p>
            <a:pPr algn="l"/>
            <a:r>
              <a:rPr lang="zh-CN" altLang="en-US" dirty="0"/>
              <a:t>善业的士用果，就是随造什么善业，这个业会发生非常长远的作用。</a:t>
            </a:r>
            <a:endParaRPr lang="en-US" altLang="zh-CN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我们要好好行善，譬如一开始就作一点布施，这个时候引起善种以后，就像种子会连绵不断地结果一样，这一次做了，下会还想做，这样不断不断地做，就在这个布施的善行上不断地扩大、增长，最终达到极为增长的地步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45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060" y="85061"/>
            <a:ext cx="12028968" cy="6670158"/>
          </a:xfrm>
        </p:spPr>
        <p:txBody>
          <a:bodyPr>
            <a:normAutofit/>
          </a:bodyPr>
          <a:lstStyle/>
          <a:p>
            <a:pPr algn="l"/>
            <a:r>
              <a:rPr lang="zh-CN" altLang="en-US" sz="2200" dirty="0"/>
              <a:t>比如</a:t>
            </a:r>
            <a:r>
              <a:rPr lang="en-US" altLang="zh-CN" sz="2200" dirty="0"/>
              <a:t>《</a:t>
            </a:r>
            <a:r>
              <a:rPr lang="zh-CN" altLang="en-US" sz="2200" dirty="0"/>
              <a:t>贤愚经</a:t>
            </a:r>
            <a:r>
              <a:rPr lang="en-US" altLang="zh-CN" sz="2200" dirty="0"/>
              <a:t>》</a:t>
            </a:r>
            <a:r>
              <a:rPr lang="zh-CN" altLang="en-US" sz="2200" dirty="0"/>
              <a:t>里讲到：一次，佛住在舍卫国祇树给孤独园。当地有位长者的妻子生了一个男孩。当他出生时，天上降下了七宝雨，屋里和院子里堆满了各种奇珍异宝，因此取名为“宝天”。宝天渐渐长大，精通各种世间技艺。他得知佛的圣德世上无双，就很想见佛，随佛出家。于是告别了父母，来到佛前，顶礼佛后，说：“唯愿世尊开许我出家。”佛说：“善来比丘。”他当即须发自落，法衣在身。佛又为他说法。他听法之后，就证得了阿罗汉果。</a:t>
            </a:r>
            <a:endParaRPr lang="en-US" sz="2200" dirty="0"/>
          </a:p>
          <a:p>
            <a:pPr algn="l"/>
            <a:r>
              <a:rPr lang="zh-CN" altLang="en-US" sz="2200" dirty="0"/>
              <a:t>这时阿难问佛：“世尊！不知宝天比丘过去修了何种福德，感得出生时天降宝雨，衣食自然？”</a:t>
            </a:r>
            <a:endParaRPr lang="en-US" sz="2200" dirty="0"/>
          </a:p>
          <a:p>
            <a:pPr algn="l"/>
            <a:r>
              <a:rPr lang="zh-CN" altLang="en-US" sz="2200" dirty="0"/>
              <a:t>佛告诉阿难：“久远劫前毗婆尸佛出世，一次，毗婆尸佛教法中的僧众到一个村落游行，当地的居士们共同迎请僧众，广作供养。那时村里有个穷人，也很想供养僧众，但家里太穷，实在没有可作供养的财物，于是就找来一把形状像珍珠一样的白石子，向空中抛散，供养僧众。</a:t>
            </a:r>
            <a:endParaRPr lang="en-US" sz="2200" dirty="0"/>
          </a:p>
          <a:p>
            <a:pPr algn="l"/>
            <a:r>
              <a:rPr lang="zh-CN" altLang="en-US" sz="2200" dirty="0"/>
              <a:t>当时供养僧众白石子的穷人，就是今天的宝天比丘。那时他以信心和恭敬向僧众供养白石子，以这个福业所感，在九十一劫中感受无量的福报，生生世世财宝众多，衣食自然，从无匮乏。由于他当时具足信心和恭敬心，所以今生遇到我，证得阿罗汉果。”</a:t>
            </a:r>
            <a:endParaRPr lang="en-US" sz="2200" dirty="0"/>
          </a:p>
          <a:p>
            <a:pPr algn="l"/>
            <a:r>
              <a:rPr lang="zh-CN" altLang="en-US" sz="2200" dirty="0"/>
              <a:t>像这样，一个穷人在短时间里以白石子供养僧众，以这一个善业，所得到的福德，竟然是在九十一劫中受用不缺、衣食自在，最后遇佛出家，证得圣果。</a:t>
            </a:r>
            <a:endParaRPr lang="en-US" sz="2200" dirty="0"/>
          </a:p>
          <a:p>
            <a:pPr algn="l"/>
            <a:r>
              <a:rPr lang="zh-CN" altLang="en-US" sz="2200" dirty="0"/>
              <a:t>这样明白以后，就知道要多作善业，而且不能轻视小善，以为没有福德。宝天前世只是供养僧众一些捡来的石子，就在后来的九十一劫极长久的时间里，生生世世财富丰饶，受用具足，最后遇佛证得圣果。仅仅作一个善业，所发生的作用，也是像这样长久地发展乐果，出生福德，何况作很多的善业，不断地作、不断地增长，那福德自然是源源不断地出现。</a:t>
            </a:r>
            <a:endParaRPr lang="en-US" sz="2200" dirty="0"/>
          </a:p>
          <a:p>
            <a:pPr algn="l"/>
            <a:r>
              <a:rPr lang="en-US" dirty="0"/>
              <a:t>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3435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95" y="56707"/>
            <a:ext cx="12028968" cy="6801293"/>
          </a:xfrm>
        </p:spPr>
        <p:txBody>
          <a:bodyPr>
            <a:normAutofit/>
          </a:bodyPr>
          <a:lstStyle/>
          <a:p>
            <a:pPr fontAlgn="base"/>
            <a:r>
              <a:rPr lang="zh-CN" altLang="en-US" b="1" dirty="0"/>
              <a:t>布施</a:t>
            </a:r>
            <a:endParaRPr lang="en-US" altLang="zh-CN" b="1" dirty="0"/>
          </a:p>
          <a:p>
            <a:pPr fontAlgn="base"/>
            <a:endParaRPr lang="en-US" altLang="zh-CN" sz="2300" dirty="0"/>
          </a:p>
          <a:p>
            <a:pPr fontAlgn="base"/>
            <a:endParaRPr lang="zh-CN" altLang="en-US" sz="2300" dirty="0"/>
          </a:p>
          <a:p>
            <a:pPr algn="l" fontAlgn="base"/>
            <a:r>
              <a:rPr lang="zh-CN" altLang="en-US" sz="2300" dirty="0"/>
              <a:t>行持布施，能得到人天善趣的富足安乐，不受贫苦，不会转生于饿鬼界，究竟获证菩提果。</a:t>
            </a:r>
          </a:p>
          <a:p>
            <a:pPr algn="l" fontAlgn="base"/>
            <a:r>
              <a:rPr lang="zh-CN" altLang="en-US" sz="2300" dirty="0"/>
              <a:t>舍卫国有一穷人，供养一串葡萄给比丘。比丘说：“你已经作了一月的布施。”穷人问：“我只施一串葡萄，为何说我已布施一月？”比丘开示道：“这一串葡萄，你在一月前就有布施之念，此后念念不断，难道不是布施一月？”</a:t>
            </a:r>
          </a:p>
          <a:p>
            <a:pPr algn="l" fontAlgn="base"/>
            <a:r>
              <a:rPr lang="zh-CN" altLang="en-US" sz="2300" dirty="0"/>
              <a:t>所以布施之行完全安立在舍心上，舍心是布施的根本，布施所生福德的大小很大程度上取决于舍心的状态。</a:t>
            </a:r>
          </a:p>
        </p:txBody>
      </p:sp>
    </p:spTree>
    <p:extLst>
      <p:ext uri="{BB962C8B-B14F-4D97-AF65-F5344CB8AC3E}">
        <p14:creationId xmlns:p14="http://schemas.microsoft.com/office/powerpoint/2010/main" val="3720715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0623" y="99237"/>
            <a:ext cx="11270512" cy="6507126"/>
          </a:xfrm>
        </p:spPr>
        <p:txBody>
          <a:bodyPr>
            <a:normAutofit/>
          </a:bodyPr>
          <a:lstStyle/>
          <a:p>
            <a:pPr algn="l" fontAlgn="base"/>
            <a:r>
              <a:rPr lang="zh-CN" altLang="en-US" dirty="0"/>
              <a:t>拘留沙国有位恶生王，看见一金猫，从园堂的东北进入西南角，就命人挖掘，结果得到铜盆三重，里面装满了钱，而且五里之内都是如此。王甚觉希奇，就问尊者迦旃延此事的因缘。尊者答道：“过去九十一劫前，有佛出世，号毗婆尸。当佛涅槃后，曾有一比丘乞食，置钵于路边，告诉行人：如人以财置于此坚牢藏中，一切王贼水火不能夺去。当时有一穷人，听后踊跃欢喜，恰好他有卖薪钱三文，随即取钱布施。在返家的五里路上，穷人步步发欢喜心，当他到家要进门时，又遥向比丘所在地顶礼发愿，当时的穷人就是您的前身。”</a:t>
            </a:r>
            <a:endParaRPr lang="en-US" altLang="zh-CN" dirty="0"/>
          </a:p>
          <a:p>
            <a:pPr algn="l" fontAlgn="base"/>
            <a:endParaRPr lang="zh-CN" altLang="en-US" dirty="0"/>
          </a:p>
          <a:p>
            <a:pPr algn="l" fontAlgn="base"/>
            <a:r>
              <a:rPr lang="zh-CN" altLang="en-US" dirty="0"/>
              <a:t>经云：“若布施之时，能以欢喜心与，恭敬心与，清净心与，不望报与，或所与者值菩萨圣僧（即所施的对境是菩萨圣僧），如彼良田，下种虽少，所收甚多。”穷人施钱，因为生起了踊跃的欢喜心，并且施后一直沉浸在对善法的喜悦之中，这种行善的欢喜心十分难得，因而显现的果报尤为希奇，因地于五里路步步对布施生欢喜心，结果福业成熟时五里路上处处都现前装满钱的铜盆。所以行持善法之后要懂得随喜自己，使善心的意乐得到增上，这是十分善巧的增上善业的方法。如果我们能象好色一样汲汲好善，则福德成满也并非难事。</a:t>
            </a:r>
          </a:p>
        </p:txBody>
      </p:sp>
    </p:spTree>
    <p:extLst>
      <p:ext uri="{BB962C8B-B14F-4D97-AF65-F5344CB8AC3E}">
        <p14:creationId xmlns:p14="http://schemas.microsoft.com/office/powerpoint/2010/main" val="7244027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3795"/>
            <a:ext cx="12114028" cy="6726865"/>
          </a:xfrm>
        </p:spPr>
        <p:txBody>
          <a:bodyPr/>
          <a:lstStyle/>
          <a:p>
            <a:pPr fontAlgn="base"/>
            <a:endParaRPr lang="en-US" altLang="zh-CN" dirty="0"/>
          </a:p>
          <a:p>
            <a:pPr algn="l" fontAlgn="base"/>
            <a:r>
              <a:rPr lang="zh-CN" altLang="en-US" dirty="0"/>
              <a:t>昔年有位长者，名阿鸠留，不信有后世。一日经过险道，三四天都未见水草，将要饿死，遇一树神，告神饥渴。树神即于指端，化出饮食，济其同伴。长者问：“尊神有何福德，手指竟有如此神力。”神言：“我在迦叶佛时，本是一贫人，平时在城门外磨镜，见沙门来乞食，必定举右指为人指示有斋之处，常常这样予人方便。所以今生受用，全靠这指。”长者听后心悟，大修布施，每日饭供多僧，后生第二天，为散华天人。</a:t>
            </a:r>
            <a:endParaRPr lang="en-US" altLang="zh-CN" dirty="0"/>
          </a:p>
          <a:p>
            <a:pPr algn="l" fontAlgn="base"/>
            <a:endParaRPr lang="en-US" altLang="zh-CN" dirty="0"/>
          </a:p>
          <a:p>
            <a:pPr algn="l" fontAlgn="base"/>
            <a:endParaRPr lang="en-US" altLang="zh-CN" dirty="0"/>
          </a:p>
          <a:p>
            <a:pPr algn="l" fontAlgn="base"/>
            <a:endParaRPr lang="zh-CN" altLang="en-US" dirty="0"/>
          </a:p>
          <a:p>
            <a:pPr algn="l" fontAlgn="base"/>
            <a:r>
              <a:rPr lang="zh-CN" altLang="en-US" dirty="0"/>
              <a:t>人身十分珍贵，被称为如意宝，只要有智慧，随时随处都可由此如意宝流生出无量福德，象此树神因地即是以举手之劳来种植福善，推而广之，如同</a:t>
            </a:r>
            <a:r>
              <a:rPr lang="en-US" altLang="zh-CN" dirty="0"/>
              <a:t>《</a:t>
            </a:r>
            <a:r>
              <a:rPr lang="zh-CN" altLang="en-US" dirty="0"/>
              <a:t>安士全书</a:t>
            </a:r>
            <a:r>
              <a:rPr lang="en-US" altLang="zh-CN" dirty="0"/>
              <a:t>》</a:t>
            </a:r>
            <a:r>
              <a:rPr lang="zh-CN" altLang="en-US" dirty="0"/>
              <a:t>所说：指示于人，福田从手而广；赞叹劝勉，福田从口而广；奔走效力，福田从足而广。所以人之口、目、手、足都可用来作福。佛法无主人，唯勤者得之。在菩萨戒的摄善法戒中要求行人在一切时处都要尽己所能、竭尽全力积累包括一丝一毫在内的一切善业，可与此处之理会通。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101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679" y="120502"/>
            <a:ext cx="12057321" cy="6627627"/>
          </a:xfrm>
        </p:spPr>
        <p:txBody>
          <a:bodyPr/>
          <a:lstStyle/>
          <a:p>
            <a:pPr algn="l"/>
            <a:r>
              <a:rPr lang="en-US" altLang="zh-CN" b="1" dirty="0"/>
              <a:t>《</a:t>
            </a:r>
            <a:r>
              <a:rPr lang="zh-CN" altLang="en-US" b="1" dirty="0"/>
              <a:t>佛为娑伽罗龙王所说大乘经</a:t>
            </a:r>
            <a:r>
              <a:rPr lang="en-US" altLang="zh-CN" b="1" dirty="0"/>
              <a:t>》</a:t>
            </a:r>
            <a:r>
              <a:rPr lang="zh-CN" altLang="en-US" b="1" dirty="0"/>
              <a:t>讲记中所述之不偷盗的功德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zh-CN" altLang="en-US" b="1" dirty="0"/>
              <a:t>得大富自在，得免王难，得免水、火、贼盗、冤家之难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/>
              <a:t>得多眷属，善顺和睦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/>
              <a:t>得多人爱乐，不相苦恼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/>
              <a:t>凡所言说，一切谛信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/>
              <a:t>得无量财宝皆悉集聚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/>
              <a:t>得此方他方一切称赞，于一切行处无怖无畏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/>
              <a:t>得他称善名，赞于智慧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/>
              <a:t>又得色力、寿命，辞辩相应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/>
              <a:t>于亲非亲，心无分别，不生恼害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b="1" dirty="0"/>
              <a:t>命终之后得生天界</a:t>
            </a:r>
          </a:p>
          <a:p>
            <a:pPr algn="l"/>
            <a:r>
              <a:rPr lang="zh-CN" altLang="en-US" dirty="0"/>
              <a:t>佛告诉龙王，补特伽罗如果远离了偷盗，就会获得以上十种善法，即十种依止法。如果以大乘菩提心摄持，将这个善根回向给一切众生，愿他们获得佛果，那么这个人就会逐渐在修学佛法的过程中远离一切烦恼，得到清净的智慧，最终获得无上正等正觉的果位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015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87795" y="158344"/>
            <a:ext cx="7797209" cy="656818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思考題？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4" y="815162"/>
            <a:ext cx="12078586" cy="5536018"/>
          </a:xfrm>
        </p:spPr>
        <p:txBody>
          <a:bodyPr/>
          <a:lstStyle/>
          <a:p>
            <a:pPr algn="l"/>
            <a:r>
              <a:rPr lang="en-US" altLang="zh-CN" dirty="0"/>
              <a:t>1.</a:t>
            </a:r>
            <a:r>
              <a:rPr lang="zh-CN" altLang="en-US" dirty="0"/>
              <a:t>何為真正圓滿的善業？</a:t>
            </a:r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布施時候的心態應該是怎麼樣的？</a:t>
            </a:r>
            <a:endParaRPr lang="en-US" altLang="zh-CN" dirty="0"/>
          </a:p>
          <a:p>
            <a:pPr algn="l"/>
            <a:r>
              <a:rPr lang="en-US" altLang="zh-CN" dirty="0"/>
              <a:t>3.</a:t>
            </a:r>
            <a:r>
              <a:rPr lang="zh-CN" altLang="en-US" dirty="0"/>
              <a:t>分享一下平日裡是如何訓練自己供養布施的心的？</a:t>
            </a:r>
            <a:endParaRPr lang="en-US" altLang="zh-CN" dirty="0"/>
          </a:p>
          <a:p>
            <a:pPr algn="l"/>
            <a:r>
              <a:rPr lang="en-US" altLang="zh-CN" dirty="0"/>
              <a:t>4.</a:t>
            </a:r>
            <a:r>
              <a:rPr lang="zh-CN" altLang="en-US" dirty="0"/>
              <a:t>再次談談不偷盜的功德？</a:t>
            </a:r>
            <a:endParaRPr lang="en-US" altLang="zh-CN" dirty="0"/>
          </a:p>
          <a:p>
            <a:pPr algn="l"/>
            <a:r>
              <a:rPr lang="en-US" altLang="zh-CN" dirty="0"/>
              <a:t>5.</a:t>
            </a:r>
            <a:r>
              <a:rPr lang="zh-CN" altLang="en-US" dirty="0"/>
              <a:t>布施的功德？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518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1" y="399349"/>
            <a:ext cx="7697972" cy="571758"/>
          </a:xfrm>
        </p:spPr>
        <p:txBody>
          <a:bodyPr>
            <a:norm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1.</a:t>
            </a:r>
            <a:r>
              <a:rPr lang="zh-CN" altLang="en-US" sz="2800" b="1" dirty="0">
                <a:solidFill>
                  <a:srgbClr val="FF0000"/>
                </a:solidFill>
              </a:rPr>
              <a:t>不偷盜善業</a:t>
            </a:r>
            <a:endParaRPr lang="en-US"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619" y="971107"/>
            <a:ext cx="12142381" cy="5628167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十善业中的不偷盗 跟不偷盗的行为不能等同，要有发心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行十善业，同样需具基、发心、加行、究竟四个条件才是圆满的善业。</a:t>
            </a:r>
            <a:endParaRPr lang="en-US" altLang="zh-CN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例如断杀生</a:t>
            </a:r>
            <a:r>
              <a:rPr lang="en-US" altLang="zh-CN" dirty="0"/>
              <a:t>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基为他有情</a:t>
            </a:r>
            <a:r>
              <a:rPr lang="en-US" altLang="zh-CN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发心 即因了知杀生的过患很大，⻅过患后欲断除杀生</a:t>
            </a:r>
            <a:r>
              <a:rPr lang="en-US" altLang="zh-CN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加行为静息</a:t>
            </a:r>
            <a:r>
              <a:rPr lang="en-US" altLang="zh-CN" dirty="0"/>
              <a:t>(</a:t>
            </a:r>
            <a:r>
              <a:rPr lang="zh-CN" altLang="en-US" dirty="0"/>
              <a:t>防护</a:t>
            </a:r>
            <a:r>
              <a:rPr lang="en-US" altLang="zh-CN" dirty="0"/>
              <a:t>)</a:t>
            </a:r>
            <a:r>
              <a:rPr lang="zh-CN" altLang="en-US" dirty="0"/>
              <a:t>诸杀害之行为</a:t>
            </a:r>
            <a:r>
              <a:rPr lang="en-US" altLang="zh-CN" dirty="0"/>
              <a:t>;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zh-CN" altLang="en-US" dirty="0"/>
              <a:t>究竟为正静息</a:t>
            </a:r>
            <a:r>
              <a:rPr lang="en-US" altLang="zh-CN" dirty="0"/>
              <a:t>(</a:t>
            </a:r>
            <a:r>
              <a:rPr lang="zh-CN" altLang="en-US" dirty="0"/>
              <a:t>防护</a:t>
            </a:r>
            <a:r>
              <a:rPr lang="en-US" altLang="zh-CN" dirty="0"/>
              <a:t>)</a:t>
            </a:r>
            <a:r>
              <a:rPr lang="zh-CN" altLang="en-US" dirty="0"/>
              <a:t>圆满。其它善业可依此类推。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73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06327"/>
            <a:ext cx="12114027" cy="6882808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zh-CN" b="1" dirty="0"/>
              <a:t>1-1.</a:t>
            </a:r>
            <a:r>
              <a:rPr lang="zh-CN" altLang="en-US" b="1" dirty="0"/>
              <a:t>基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一般善业：他人拥有、有权、执著的财物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殊胜善业：自己拥有、有权、执著的财物</a:t>
            </a:r>
            <a:endParaRPr lang="en-US" altLang="zh-CN" dirty="0"/>
          </a:p>
          <a:p>
            <a:pPr algn="l" fontAlgn="base"/>
            <a:r>
              <a:rPr lang="en-US" altLang="zh-CN" b="1" dirty="0"/>
              <a:t>1-2.</a:t>
            </a:r>
            <a:r>
              <a:rPr lang="zh-CN" altLang="en-US" b="1" dirty="0"/>
              <a:t>发心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一般的善：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知过患</a:t>
            </a:r>
            <a:r>
              <a:rPr lang="en-US" altLang="zh-CN" dirty="0"/>
              <a:t>/</a:t>
            </a:r>
            <a:r>
              <a:rPr lang="zh-CN" altLang="en-US" dirty="0"/>
              <a:t>胜解：清楚没有造罪的不偷盗与发心断除不与取的善的区别，知道不与取的过患很大。因果的五种规律，业决定，增长广大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受律仪</a:t>
            </a:r>
            <a:r>
              <a:rPr lang="en-US" altLang="zh-CN" dirty="0"/>
              <a:t>/</a:t>
            </a:r>
            <a:r>
              <a:rPr lang="zh-CN" altLang="en-US" dirty="0"/>
              <a:t>欲：见过患后欲</a:t>
            </a:r>
            <a:r>
              <a:rPr lang="zh-CN" altLang="en-US" b="1" dirty="0"/>
              <a:t>断除</a:t>
            </a:r>
            <a:r>
              <a:rPr lang="zh-CN" altLang="en-US" dirty="0"/>
              <a:t>不与取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殊胜的善：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胜解：了知供养和布施是殊胜的善。因果的五种规律，业决定，增长广大</a:t>
            </a:r>
          </a:p>
          <a:p>
            <a:pPr marL="1200150" lvl="2" indent="-28575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布施观念。不是盗取而是发放，有财尽量地发放。效仿过去的善人，无粥施粥、无桥施桥、无衣施衣，就是这种观念，对于匮乏者尽量地施舍（前行引导文 </a:t>
            </a:r>
            <a:r>
              <a:rPr lang="en-US" altLang="zh-CN" dirty="0"/>
              <a:t>173 </a:t>
            </a:r>
            <a:r>
              <a:rPr lang="zh-CN" altLang="en-US" dirty="0"/>
              <a:t>业因果 </a:t>
            </a:r>
            <a:r>
              <a:rPr lang="en-US" altLang="zh-CN" dirty="0"/>
              <a:t>20</a:t>
            </a:r>
            <a:r>
              <a:rPr lang="zh-CN" altLang="en-US" dirty="0"/>
              <a:t>）</a:t>
            </a:r>
          </a:p>
          <a:p>
            <a:pPr marL="1200150" lvl="2" indent="-28575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行持布施，能得到人天善趣的富足安乐，不受贫苦，不会转生于饿鬼界，究竟获证菩提果。（因果明镜论）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欲</a:t>
            </a:r>
            <a:r>
              <a:rPr lang="en-US" altLang="zh-CN" dirty="0"/>
              <a:t>/</a:t>
            </a:r>
            <a:r>
              <a:rPr lang="zh-CN" altLang="en-US" dirty="0"/>
              <a:t>发愿：对供养，布施，充满欢喜，勇悍，乐此不疲，积极</a:t>
            </a:r>
          </a:p>
        </p:txBody>
      </p:sp>
    </p:spTree>
    <p:extLst>
      <p:ext uri="{BB962C8B-B14F-4D97-AF65-F5344CB8AC3E}">
        <p14:creationId xmlns:p14="http://schemas.microsoft.com/office/powerpoint/2010/main" val="30536943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92149"/>
            <a:ext cx="12014790" cy="6556744"/>
          </a:xfrm>
        </p:spPr>
        <p:txBody>
          <a:bodyPr/>
          <a:lstStyle/>
          <a:p>
            <a:pPr algn="l" fontAlgn="base"/>
            <a:r>
              <a:rPr lang="en-US" altLang="zh-CN" b="1" dirty="0"/>
              <a:t>1-3.</a:t>
            </a:r>
            <a:r>
              <a:rPr lang="zh-CN" altLang="en-US" b="1" dirty="0"/>
              <a:t>加行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一般善业：断除不与取之行为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殊胜善业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慷慨布施。自己有财物的话，应尽量上供下施，同时不要去炫耀。</a:t>
            </a:r>
          </a:p>
          <a:p>
            <a:pPr marL="1200150" lvl="2" indent="-28575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积极供养之行为</a:t>
            </a:r>
          </a:p>
          <a:p>
            <a:pPr marL="1200150" lvl="2" indent="-28575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积极布施之行为</a:t>
            </a:r>
          </a:p>
          <a:p>
            <a:pPr algn="l" fontAlgn="base"/>
            <a:r>
              <a:rPr lang="en-US" altLang="zh-CN" dirty="0"/>
              <a:t>1-4.</a:t>
            </a:r>
            <a:r>
              <a:rPr lang="zh-CN" altLang="en-US" dirty="0"/>
              <a:t>分类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自作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教他作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共作</a:t>
            </a:r>
          </a:p>
          <a:p>
            <a:pPr marL="800100" lvl="1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随喜他作</a:t>
            </a:r>
            <a:endParaRPr lang="en-US" altLang="zh-CN" dirty="0"/>
          </a:p>
          <a:p>
            <a:pPr algn="l" fontAlgn="base"/>
            <a:r>
              <a:rPr lang="en-US" altLang="zh-CN" b="1" dirty="0"/>
              <a:t>1-5.</a:t>
            </a:r>
            <a:r>
              <a:rPr lang="zh-CN" altLang="en-US" b="1" dirty="0"/>
              <a:t>究竟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一般善业：防护不与取圆满，</a:t>
            </a:r>
          </a:p>
          <a:p>
            <a:pPr marL="342900" indent="-342900" algn="l" fontAlgn="base">
              <a:buFont typeface="Arial" panose="020B0604020202020204" pitchFamily="34" charset="0"/>
              <a:buChar char="•"/>
            </a:pPr>
            <a:r>
              <a:rPr lang="zh-CN" altLang="en-US" dirty="0"/>
              <a:t>殊胜善业：积极供养，布施圆满</a:t>
            </a:r>
          </a:p>
          <a:p>
            <a:pPr lvl="1" algn="l" fontAlgn="base"/>
            <a:endParaRPr lang="zh-CN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376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" y="751367"/>
            <a:ext cx="12192000" cy="6195238"/>
          </a:xfrm>
        </p:spPr>
        <p:txBody>
          <a:bodyPr>
            <a:normAutofit/>
          </a:bodyPr>
          <a:lstStyle/>
          <a:p>
            <a:pPr algn="l" fontAlgn="base"/>
            <a:r>
              <a:rPr lang="en-US" altLang="zh-CN" b="1" dirty="0"/>
              <a:t>2-1</a:t>
            </a:r>
            <a:r>
              <a:rPr lang="zh-CN" altLang="en-US" b="1" dirty="0"/>
              <a:t>异熟果</a:t>
            </a:r>
          </a:p>
          <a:p>
            <a:pPr algn="l" fontAlgn="base"/>
            <a:r>
              <a:rPr lang="zh-CN" altLang="en-US" dirty="0"/>
              <a:t>十善业的异熟果：转生在相应的三善趣中。</a:t>
            </a:r>
          </a:p>
          <a:p>
            <a:pPr algn="l" fontAlgn="base"/>
            <a:endParaRPr lang="en-US" altLang="zh-CN" dirty="0"/>
          </a:p>
          <a:p>
            <a:pPr algn="l" fontAlgn="base"/>
            <a:endParaRPr lang="en-US" altLang="zh-CN" dirty="0"/>
          </a:p>
          <a:p>
            <a:pPr algn="l" fontAlgn="base"/>
            <a:r>
              <a:rPr lang="zh-CN" altLang="en-US" dirty="0"/>
              <a:t>在十善业方面，行持下品善业会转生于人间，行持中品善业会转生于欲界天，在行持善业的基础上如修四禅八定，会转生于色界、无色界。（因果明镜论）</a:t>
            </a:r>
          </a:p>
          <a:p>
            <a:pPr algn="l" fontAlgn="base"/>
            <a:r>
              <a:rPr lang="zh-CN" altLang="en-US" dirty="0"/>
              <a:t>色界无色界：善业加四禅八定</a:t>
            </a:r>
          </a:p>
          <a:p>
            <a:pPr algn="l" fontAlgn="base"/>
            <a:r>
              <a:rPr lang="zh-CN" altLang="en-US" dirty="0"/>
              <a:t>欲界天：中品的善业</a:t>
            </a:r>
          </a:p>
          <a:p>
            <a:pPr algn="l" fontAlgn="base"/>
            <a:r>
              <a:rPr lang="zh-CN" altLang="en-US" dirty="0"/>
              <a:t>人间：下品的善业</a:t>
            </a:r>
          </a:p>
          <a:p>
            <a:pPr algn="l"/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244585" y="86505"/>
            <a:ext cx="389286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善業不偷盜的果報</a:t>
            </a:r>
            <a:endParaRPr lang="en-US" altLang="zh-CN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1066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11894288" cy="6549656"/>
          </a:xfrm>
        </p:spPr>
        <p:txBody>
          <a:bodyPr/>
          <a:lstStyle/>
          <a:p>
            <a:pPr algn="l"/>
            <a:r>
              <a:rPr lang="zh-CN" altLang="en-US" b="1" dirty="0"/>
              <a:t>此等异熟果者，三种善趣如其所因而受生。</a:t>
            </a:r>
            <a:endParaRPr lang="en-US" altLang="zh-CN" b="1" dirty="0"/>
          </a:p>
          <a:p>
            <a:pPr algn="l"/>
            <a:endParaRPr lang="en-US" dirty="0"/>
          </a:p>
          <a:p>
            <a:pPr algn="l"/>
            <a:r>
              <a:rPr lang="zh-CN" altLang="en-US" dirty="0"/>
              <a:t>由以上造集一般或者殊胜的十善业，在阿赖耶识中种植了业种，经滋润成熟时，便出现相应的三善趣的果报，称为“异熟果”。</a:t>
            </a:r>
            <a:endParaRPr lang="en-US" altLang="zh-CN" dirty="0"/>
          </a:p>
          <a:p>
            <a:pPr algn="l"/>
            <a:endParaRPr lang="en-US" dirty="0"/>
          </a:p>
          <a:p>
            <a:pPr algn="l"/>
            <a:r>
              <a:rPr lang="zh-CN" altLang="en-US" dirty="0"/>
              <a:t>划分有多种，大略来说，由下、中、上三品善业，分别受生于修罗、人间和天界。</a:t>
            </a:r>
            <a:endParaRPr lang="en-US" altLang="zh-CN" dirty="0"/>
          </a:p>
          <a:p>
            <a:pPr algn="l"/>
            <a:r>
              <a:rPr lang="zh-CN" altLang="en-US" dirty="0"/>
              <a:t>轮回总分就是三界</a:t>
            </a:r>
            <a:r>
              <a:rPr lang="en-US" altLang="zh-CN" dirty="0"/>
              <a:t>——</a:t>
            </a:r>
            <a:r>
              <a:rPr lang="zh-CN" altLang="en-US" dirty="0"/>
              <a:t>欲界、色界、无色界。</a:t>
            </a:r>
            <a:endParaRPr lang="en-US" altLang="zh-CN" dirty="0"/>
          </a:p>
          <a:p>
            <a:pPr algn="l"/>
            <a:r>
              <a:rPr lang="zh-CN" altLang="en-US" dirty="0"/>
              <a:t>欲界分六道，就是地狱、鬼、畜和人、天、修罗，前三是下三趣，后三是上三趣。</a:t>
            </a:r>
            <a:endParaRPr lang="en-US" altLang="zh-CN" dirty="0"/>
          </a:p>
          <a:p>
            <a:pPr algn="l"/>
            <a:r>
              <a:rPr lang="zh-CN" altLang="en-US" dirty="0"/>
              <a:t>当阿赖耶识中熏入的业种成熟，便出现六道的果报，种子劣，受生于恶趣；</a:t>
            </a:r>
            <a:endParaRPr lang="en-US" altLang="zh-CN" dirty="0"/>
          </a:p>
          <a:p>
            <a:pPr algn="l"/>
            <a:r>
              <a:rPr lang="zh-CN" altLang="en-US" dirty="0"/>
              <a:t>种子良，受生于善趣。</a:t>
            </a:r>
            <a:endParaRPr lang="en-US" altLang="zh-CN" dirty="0"/>
          </a:p>
          <a:p>
            <a:pPr algn="l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927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4953" y="1070345"/>
            <a:ext cx="11525694" cy="5489944"/>
          </a:xfrm>
        </p:spPr>
        <p:txBody>
          <a:bodyPr>
            <a:normAutofit/>
          </a:bodyPr>
          <a:lstStyle/>
          <a:p>
            <a:pPr algn="l"/>
            <a:r>
              <a:rPr lang="en-US" altLang="zh-CN" sz="2000" dirty="0"/>
              <a:t>2-2.</a:t>
            </a:r>
            <a:r>
              <a:rPr lang="zh-CN" altLang="en-US" sz="2000" dirty="0"/>
              <a:t>等流果　分二：</a:t>
            </a:r>
            <a:r>
              <a:rPr lang="en-US" sz="2000" dirty="0"/>
              <a:t>1</a:t>
            </a:r>
            <a:r>
              <a:rPr lang="zh-CN" altLang="en-US" sz="2000" dirty="0"/>
              <a:t>、造作等流；</a:t>
            </a:r>
            <a:r>
              <a:rPr lang="en-US" sz="2000" dirty="0"/>
              <a:t>2</a:t>
            </a:r>
            <a:r>
              <a:rPr lang="zh-CN" altLang="en-US" sz="2000" dirty="0"/>
              <a:t>、领受等流</a:t>
            </a:r>
            <a:endParaRPr lang="en-US" altLang="zh-CN" sz="2000" dirty="0"/>
          </a:p>
          <a:p>
            <a:pPr algn="l"/>
            <a:endParaRPr lang="en-US" sz="2000" dirty="0"/>
          </a:p>
          <a:p>
            <a:pPr algn="l"/>
            <a:r>
              <a:rPr lang="en-US" sz="2000" dirty="0"/>
              <a:t>1</a:t>
            </a:r>
            <a:r>
              <a:rPr lang="zh-CN" altLang="en-US" sz="2000" dirty="0"/>
              <a:t>、造作等流</a:t>
            </a:r>
            <a:endParaRPr lang="en-US" sz="2000" dirty="0"/>
          </a:p>
          <a:p>
            <a:pPr algn="l"/>
            <a:r>
              <a:rPr lang="zh-CN" altLang="en-US" sz="2000" b="1" dirty="0"/>
              <a:t>由造作等流，于一切生爱乐行善，且善辗转增长。</a:t>
            </a:r>
            <a:endParaRPr lang="en-US" sz="2000" dirty="0"/>
          </a:p>
          <a:p>
            <a:pPr algn="l"/>
            <a:r>
              <a:rPr lang="zh-CN" altLang="en-US" sz="2000" dirty="0"/>
              <a:t>善的造作等流，就是与先前行善同类的习性会现起。从前喜欢布施，现在也会喜欢布施，而且这种习性会辗转地增长，变成良性的循环，结果使得善越来越增长。其他比如喜欢利他，喜欢闻法、思惟，喜欢修心等等，那么这些上也都要发展善的习性</a:t>
            </a:r>
            <a:endParaRPr lang="en-US" altLang="zh-CN" sz="2000" dirty="0"/>
          </a:p>
          <a:p>
            <a:pPr algn="l"/>
            <a:endParaRPr lang="en-US" sz="2000" dirty="0"/>
          </a:p>
          <a:p>
            <a:pPr algn="l"/>
            <a:r>
              <a:rPr lang="zh-CN" altLang="en-US" sz="2000" dirty="0"/>
              <a:t>不但断除偷盗，而且行持布施，这个善一旦做了之后就有造作的等流，对于布施非常欢喜，一碰到布施非常爱乐，而且他不断地拓展布施的善行，比如施衣、施食等等，一碰到了就喜欢做。再接着让他布施法、布施无畏，由于有这种习性，就很容易给别人布施智慧，或者布施无畏等等。</a:t>
            </a:r>
            <a:endParaRPr lang="en-US" sz="2000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035117" y="465692"/>
            <a:ext cx="42653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2.</a:t>
            </a:r>
            <a:r>
              <a:rPr lang="zh-CN" altLang="en-US" sz="2800" b="1" dirty="0">
                <a:solidFill>
                  <a:srgbClr val="FF0000"/>
                </a:solidFill>
              </a:rPr>
              <a:t>善業不偷盜的果報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91502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95" y="77972"/>
            <a:ext cx="12078586" cy="6648893"/>
          </a:xfrm>
        </p:spPr>
        <p:txBody>
          <a:bodyPr/>
          <a:lstStyle/>
          <a:p>
            <a:endParaRPr lang="en-US" altLang="zh-CN" dirty="0"/>
          </a:p>
          <a:p>
            <a:pPr algn="l"/>
            <a:r>
              <a:rPr lang="en-US" altLang="zh-CN" dirty="0"/>
              <a:t>2.</a:t>
            </a:r>
            <a:r>
              <a:rPr lang="zh-CN" altLang="en-US" dirty="0"/>
              <a:t>领受等流</a:t>
            </a:r>
            <a:endParaRPr lang="en-US" dirty="0"/>
          </a:p>
          <a:p>
            <a:pPr algn="l"/>
            <a:endParaRPr lang="en-US" altLang="zh-CN" dirty="0"/>
          </a:p>
          <a:p>
            <a:pPr algn="l"/>
            <a:r>
              <a:rPr lang="zh-CN" altLang="en-US" dirty="0"/>
              <a:t>断除不与取故，一切不属于自己的非分之物不去谋取、窃取等，都是凭着正当的途径来营取自己的所愿。</a:t>
            </a:r>
            <a:endParaRPr lang="en-US" altLang="zh-CN" dirty="0"/>
          </a:p>
          <a:p>
            <a:pPr algn="l"/>
            <a:r>
              <a:rPr lang="zh-CN" altLang="en-US" dirty="0"/>
              <a:t>这样匮乏受用的因、遭盗贼的因都净除掉以后，自然受用是具足的，而且没有盗敌来窃夺。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534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15" y="184298"/>
            <a:ext cx="11894288" cy="6436241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/>
              <a:t>（四）义得功名</a:t>
            </a:r>
            <a:endParaRPr lang="en-US" dirty="0"/>
          </a:p>
          <a:p>
            <a:pPr algn="l"/>
            <a:r>
              <a:rPr lang="zh-CN" altLang="en-US" dirty="0"/>
              <a:t>唐朝有个善人裴度，屡困场屋，占相的认为他要饿死。后来他一次到香山寺游历，见到一个少妇把包裹放在栏杆边。当时她在里面拜佛、求佛，去了很长时间，后来没有取包裹就走了。裴度也知道她忘记，又追不上，等着也没来，就只好暂时带着包袱回家了。</a:t>
            </a:r>
            <a:endParaRPr lang="en-US" dirty="0"/>
          </a:p>
          <a:p>
            <a:pPr algn="l"/>
            <a:r>
              <a:rPr lang="zh-CN" altLang="en-US" dirty="0"/>
              <a:t>第二天早上，裴度还是到那个原地方，看到那少妇哭着过来，说：“我父亲无罪被人绑缚，我跟别人借得玉带、犀带各一条来赎父亲，不幸这个又遗失了，真的我父亲无可逃祸了。”她非常地伤心。这时裴度就慨然交还于她。</a:t>
            </a:r>
            <a:endParaRPr lang="en-US" dirty="0"/>
          </a:p>
          <a:p>
            <a:pPr algn="l"/>
            <a:r>
              <a:rPr lang="zh-CN" altLang="en-US" dirty="0"/>
              <a:t>那时看相的再见到裴度，大吃一惊地说：“你的气色现在顿然不同了，一定是对人做了阴德，你前程万里，不是我所能了解的。”后来斐度果然拜相，封为晋国公，赠太傅，活到七十六岁，五个孩子都贵显。</a:t>
            </a:r>
            <a:endParaRPr lang="en-US" dirty="0"/>
          </a:p>
          <a:p>
            <a:pPr algn="l"/>
            <a:r>
              <a:rPr lang="zh-CN" altLang="en-US" dirty="0"/>
              <a:t>这就是由义德而转变了现世的命运。之前裴度屡次没法考中，功名不就，然而他行阴德以后，就出现了万里前程，可见转变极快。先前裴度再用功再使劲，也逃不出饿死的命，不及后来行一次阴德，就出现了鹏程万里。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69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4426</Words>
  <Application>Microsoft Office PowerPoint</Application>
  <PresentationFormat>Widescreen</PresentationFormat>
  <Paragraphs>130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Office Theme</vt:lpstr>
      <vt:lpstr>十善业中--不偷盗</vt:lpstr>
      <vt:lpstr>1.不偷盜善業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思考題？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che oscar</cp:lastModifiedBy>
  <cp:revision>11</cp:revision>
  <dcterms:created xsi:type="dcterms:W3CDTF">2021-07-30T01:36:31Z</dcterms:created>
  <dcterms:modified xsi:type="dcterms:W3CDTF">2021-08-02T20:23:28Z</dcterms:modified>
</cp:coreProperties>
</file>