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8" r:id="rId5"/>
    <p:sldId id="283" r:id="rId6"/>
    <p:sldId id="277" r:id="rId7"/>
    <p:sldId id="280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慧灯禅修课 </a:t>
            </a:r>
            <a:r>
              <a:rPr lang="en-US" altLang="zh-CN" dirty="0"/>
              <a:t>20 </a:t>
            </a:r>
            <a:r>
              <a:rPr lang="zh-CN" altLang="en-US" dirty="0"/>
              <a:t>依止上师</a:t>
            </a:r>
            <a:br>
              <a:rPr lang="en-US" altLang="zh-CN" dirty="0"/>
            </a:br>
            <a:r>
              <a:rPr lang="en-US" altLang="zh-CN" dirty="0"/>
              <a:t>2022-05-02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内容： 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：发菩提心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：出离心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的定义和标准 </a:t>
            </a: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依止上师的重要性</a:t>
            </a: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：如何观察上师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出离心： 前一段修行的收获，下一段修行的基础</a:t>
            </a:r>
            <a:endParaRPr lang="en-US" sz="2400" dirty="0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74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D0B4-E921-0A32-21EA-EE35B367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dirty="0"/>
              <a:t>什么是出离心： 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下定决心要走上解脱道，不再有轮回的痛苦；再有就是有成就，要成佛。那这样子的决心就是出离心。</a:t>
            </a:r>
            <a:endParaRPr lang="en-US" altLang="zh-CN" sz="6400" dirty="0"/>
          </a:p>
          <a:p>
            <a:pPr marL="0" indent="0">
              <a:buNone/>
            </a:pPr>
            <a:r>
              <a:rPr lang="en-US" altLang="zh-CN" sz="8000" dirty="0"/>
              <a:t> </a:t>
            </a:r>
          </a:p>
          <a:p>
            <a:r>
              <a:rPr lang="zh-CN" altLang="en-US" sz="8000" dirty="0"/>
              <a:t>出离心的标准： </a:t>
            </a:r>
            <a:endParaRPr lang="en-US" altLang="zh-CN" sz="8000" dirty="0"/>
          </a:p>
          <a:p>
            <a:pPr marL="0" indent="0">
              <a:buNone/>
            </a:pPr>
            <a:r>
              <a:rPr lang="zh-CN" altLang="en-US" sz="6400" dirty="0"/>
              <a:t>修行上的要求：四加行每个加行坐上观修</a:t>
            </a:r>
            <a:r>
              <a:rPr lang="en-US" altLang="zh-CN" sz="6400" dirty="0"/>
              <a:t>150</a:t>
            </a:r>
            <a:r>
              <a:rPr lang="zh-CN" altLang="en-US" sz="6400" dirty="0"/>
              <a:t>小时，更重要的是质量上的标准。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r>
              <a:rPr lang="zh-CN" altLang="en-US" sz="8000" dirty="0"/>
              <a:t>高标准的出离心：</a:t>
            </a:r>
            <a:endParaRPr lang="en-US" altLang="zh-CN" sz="8000" dirty="0"/>
          </a:p>
          <a:p>
            <a:pPr marL="0" indent="0">
              <a:buNone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是时时刻刻，无论是什么样的时候随时随地都有，都离不开这样子的出离心，日日夜夜除了深度的睡眠以外都有这样子的出离心。</a:t>
            </a:r>
            <a:endParaRPr lang="en-US" altLang="zh-CN" sz="6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6400" dirty="0"/>
          </a:p>
          <a:p>
            <a:r>
              <a:rPr lang="zh-CN" altLang="en-US" sz="8000" dirty="0"/>
              <a:t>低标准的出离心：</a:t>
            </a:r>
            <a:endParaRPr lang="en-US" altLang="zh-CN" sz="8000" dirty="0"/>
          </a:p>
          <a:p>
            <a:pPr marL="0" indent="0">
              <a:buNone/>
            </a:pPr>
            <a:r>
              <a:rPr lang="zh-CN" altLang="en-US" sz="6400" dirty="0"/>
              <a:t>不是时时刻刻都有，静下来打坐观察的时候才下决心出离轮回。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r>
              <a:rPr lang="zh-CN" altLang="en-US" sz="8000" dirty="0"/>
              <a:t>每个人自己观察自己是否有出离心；修好出离心是下一步修行的基础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zh-CN" sz="8000" dirty="0"/>
              <a:t>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altLang="zh-CN" sz="8000" dirty="0"/>
          </a:p>
          <a:p>
            <a:pPr marL="0" indent="0">
              <a:buNone/>
            </a:pPr>
            <a:endParaRPr lang="en-US" altLang="zh-CN" sz="8000" dirty="0"/>
          </a:p>
          <a:p>
            <a:endParaRPr lang="en-US" altLang="zh-CN" sz="8000" dirty="0"/>
          </a:p>
          <a:p>
            <a:pPr marL="0" indent="0">
              <a:buNone/>
            </a:pPr>
            <a:r>
              <a:rPr lang="en-US" sz="8000" dirty="0"/>
              <a:t>   </a:t>
            </a:r>
            <a:endParaRPr lang="en-US" altLang="zh-CN" sz="6400" dirty="0"/>
          </a:p>
          <a:p>
            <a:pPr marL="0" indent="0">
              <a:buNone/>
            </a:pPr>
            <a:endParaRPr lang="en-US" altLang="zh-CN" sz="6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14-579D-441F-B9E2-34A9E5EF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893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依止上师的重要性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FBD9-1851-43E7-9D29-DD7134EE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24" y="1124744"/>
            <a:ext cx="8229600" cy="497072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badi" panose="020B0604020104020204" pitchFamily="34" charset="0"/>
              </a:rPr>
              <a:t>下了决心走解脱道，需要依止上师。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Abadi" panose="020B0604020104020204" pitchFamily="34" charset="0"/>
              </a:rPr>
              <a:t>高深的修法，譬如内在的证悟必须有上师的加持，文字不起作用。</a:t>
            </a:r>
            <a:endParaRPr lang="en-US" altLang="zh-CN" sz="1800" dirty="0">
              <a:latin typeface="Abadi" panose="020B0604020104020204" pitchFamily="34" charset="0"/>
            </a:endParaRPr>
          </a:p>
          <a:p>
            <a:r>
              <a:rPr lang="zh-CN" altLang="en-US" sz="2400" dirty="0">
                <a:latin typeface="Abadi" panose="020B0604020104020204" pitchFamily="34" charset="0"/>
              </a:rPr>
              <a:t>依止上师，依止善知识的步骤：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badi" panose="020B0604020104020204" pitchFamily="34" charset="0"/>
              </a:rPr>
              <a:t>    1</a:t>
            </a:r>
            <a:r>
              <a:rPr lang="zh-CN" altLang="en-US" sz="2000" dirty="0">
                <a:latin typeface="Abadi" panose="020B0604020104020204" pitchFamily="34" charset="0"/>
              </a:rPr>
              <a:t>：观察上师，找到上师；</a:t>
            </a:r>
            <a:endParaRPr lang="en-US" altLang="zh-C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badi" panose="020B0604020104020204" pitchFamily="34" charset="0"/>
              </a:rPr>
              <a:t>    2</a:t>
            </a:r>
            <a:r>
              <a:rPr lang="zh-CN" altLang="en-US" sz="2000" dirty="0">
                <a:latin typeface="Abadi" panose="020B0604020104020204" pitchFamily="34" charset="0"/>
              </a:rPr>
              <a:t>：如何依止上师；</a:t>
            </a:r>
            <a:endParaRPr lang="en-US" altLang="zh-CN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badi" panose="020B0604020104020204" pitchFamily="34" charset="0"/>
              </a:rPr>
              <a:t>    3</a:t>
            </a:r>
            <a:r>
              <a:rPr lang="zh-CN" altLang="en-US" sz="2000" dirty="0">
                <a:latin typeface="Abadi" panose="020B0604020104020204" pitchFamily="34" charset="0"/>
              </a:rPr>
              <a:t>：修学上师意行。</a:t>
            </a:r>
            <a:endParaRPr lang="en-US" altLang="zh-CN" sz="2000" dirty="0">
              <a:latin typeface="Abadi" panose="020B0604020104020204" pitchFamily="34" charset="0"/>
            </a:endParaRPr>
          </a:p>
          <a:p>
            <a:r>
              <a:rPr lang="zh-CN" altLang="en-US" sz="2400" dirty="0">
                <a:latin typeface="Abadi" panose="020B0604020104020204" pitchFamily="34" charset="0"/>
              </a:rPr>
              <a:t>错误的上师，恶知识：</a:t>
            </a:r>
            <a:endParaRPr lang="en-US" altLang="zh-CN" sz="24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1</a:t>
            </a:r>
            <a:r>
              <a:rPr lang="zh-CN" altLang="en-US" sz="1600" dirty="0">
                <a:latin typeface="Abadi" panose="020B0604020104020204" pitchFamily="34" charset="0"/>
              </a:rPr>
              <a:t>：以佛法的名义，各种身份出现，教的不是出离心，菩提心，空性智慧，而是贪嗔痴杀盗淫妄，并且以佛法的名义，修行的名义让我们追逐世俗的名利，造恶业。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2</a:t>
            </a:r>
            <a:r>
              <a:rPr lang="zh-CN" altLang="en-US" sz="1600" dirty="0">
                <a:latin typeface="Abadi" panose="020B0604020104020204" pitchFamily="34" charset="0"/>
              </a:rPr>
              <a:t>： 生活上的帮助。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3</a:t>
            </a:r>
            <a:r>
              <a:rPr lang="zh-CN" altLang="en-US" sz="1600" dirty="0">
                <a:latin typeface="Abadi" panose="020B0604020104020204" pitchFamily="34" charset="0"/>
              </a:rPr>
              <a:t>： 风水，打卦等。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4</a:t>
            </a:r>
            <a:r>
              <a:rPr lang="zh-CN" altLang="en-US" sz="1600" dirty="0">
                <a:latin typeface="Abadi" panose="020B0604020104020204" pitchFamily="34" charset="0"/>
              </a:rPr>
              <a:t>： 提升自己的福报，从因果的角度理解是以前邪见的果。</a:t>
            </a:r>
            <a:endParaRPr lang="en-US" altLang="zh-CN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Abadi" panose="020B0604020104020204" pitchFamily="34" charset="0"/>
              </a:rPr>
              <a:t>5</a:t>
            </a:r>
            <a:r>
              <a:rPr lang="zh-CN" altLang="en-US" sz="1600" dirty="0">
                <a:latin typeface="Abadi" panose="020B0604020104020204" pitchFamily="34" charset="0"/>
              </a:rPr>
              <a:t>： 整个社会环境浮躁，物质等外在的诱惑太多。</a:t>
            </a:r>
            <a:endParaRPr lang="en-US" altLang="zh-CN" sz="1600" dirty="0">
              <a:latin typeface="Abadi" panose="020B0604020104020204" pitchFamily="34" charset="0"/>
            </a:endParaRPr>
          </a:p>
          <a:p>
            <a:r>
              <a:rPr lang="zh-CN" altLang="en-US" sz="2400" b="1" dirty="0">
                <a:latin typeface="Abadi" panose="020B0604020104020204" pitchFamily="34" charset="0"/>
              </a:rPr>
              <a:t>在没有善知识上师的条件下，以经为师，以戒为师</a:t>
            </a:r>
            <a:endParaRPr lang="en-US" altLang="zh-CN" sz="2400" b="1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C5CDE-B34D-4F17-ADDF-60D64BF9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475" y="-13652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68924901-6998-48AD-8424-59FACD61A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769"/>
            <a:ext cx="108012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A917-A677-4329-9CAF-AAF75CA7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332656"/>
            <a:ext cx="7643192" cy="72008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如何观察上师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CA2B-D427-4479-9AE8-BF1519CF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344561"/>
            <a:ext cx="8229600" cy="5352330"/>
          </a:xfrm>
        </p:spPr>
        <p:txBody>
          <a:bodyPr>
            <a:normAutofit/>
          </a:bodyPr>
          <a:lstStyle/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依法不依人，观察看看有没有佛法：</a:t>
            </a:r>
            <a:endParaRPr lang="en-US" altLang="zh-CN" sz="24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333333"/>
                </a:solidFill>
                <a:latin typeface="Abadi" panose="020B0604020104020204" pitchFamily="34" charset="0"/>
              </a:rPr>
              <a:t>  </a:t>
            </a:r>
            <a:r>
              <a:rPr lang="en-US" altLang="zh-CN" sz="1600" dirty="0">
                <a:solidFill>
                  <a:srgbClr val="333333"/>
                </a:solidFill>
                <a:latin typeface="Abadi" panose="020B0604020104020204" pitchFamily="34" charset="0"/>
              </a:rPr>
              <a:t>1</a:t>
            </a:r>
            <a:r>
              <a:rPr lang="zh-CN" altLang="en-US" sz="1600" dirty="0">
                <a:solidFill>
                  <a:srgbClr val="333333"/>
                </a:solidFill>
                <a:latin typeface="Abadi" panose="020B0604020104020204" pitchFamily="34" charset="0"/>
              </a:rPr>
              <a:t>：佛法是教法（闻思修）和证法（戒定慧）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 2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：</a:t>
            </a:r>
            <a:r>
              <a:rPr lang="en-US" altLang="zh-CN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以淡定的态度观察，不要听其他人说的，也不要激动</a:t>
            </a:r>
            <a:endParaRPr lang="en-US" altLang="zh-CN" sz="13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13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可以依止的上师必须具备的功德</a:t>
            </a:r>
            <a:r>
              <a:rPr lang="en-US" altLang="zh-CN" sz="2400" b="1" dirty="0">
                <a:solidFill>
                  <a:srgbClr val="333333"/>
                </a:solidFill>
                <a:latin typeface="Abadi" panose="020B0604020104020204" pitchFamily="34" charset="0"/>
              </a:rPr>
              <a:t>-</a:t>
            </a:r>
            <a:r>
              <a:rPr lang="zh-CN" altLang="en-US" sz="1400" b="1" dirty="0">
                <a:solidFill>
                  <a:srgbClr val="333333"/>
                </a:solidFill>
                <a:latin typeface="Abadi" panose="020B0604020104020204" pitchFamily="34" charset="0"/>
              </a:rPr>
              <a:t>大圆满前行，普贤上师言教</a:t>
            </a:r>
            <a:endParaRPr lang="en-US" altLang="zh-CN" sz="14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</a:t>
            </a: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1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： 相序清净：从来没有犯过外别解脱戒、内菩萨戒、密乘三昧耶戒；</a:t>
            </a:r>
            <a:endParaRPr lang="en-US" altLang="zh-CN" sz="14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 2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广闻博学：通晓经续论典；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3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：具有大悲心：对无边众生就像母亲对独子般慈爱；</a:t>
            </a:r>
            <a:endParaRPr lang="en-US" altLang="zh-CN" sz="14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 4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：通达显密：精通外三藏内密四续部的依规；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   5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：现前断证：依靠修持实义于自相续中现前殊胜的断证功德；</a:t>
            </a:r>
            <a:endParaRPr lang="en-US" altLang="zh-CN" sz="14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 6:   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圆满四摄：以布施、爱语、同行、共事四摄法摄受具善缘的弟子。</a:t>
            </a:r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D237D-DBE0-4D8B-920E-CF19E3ADE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83"/>
            <a:ext cx="1090464" cy="109046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7F9FAD-230C-48C0-9E82-5860FB2C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475" y="-13652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472-C43B-42EE-B535-A05C77E9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16632"/>
            <a:ext cx="6480720" cy="936104"/>
          </a:xfrm>
        </p:spPr>
        <p:txBody>
          <a:bodyPr>
            <a:noAutofit/>
          </a:bodyPr>
          <a:lstStyle/>
          <a:p>
            <a:r>
              <a:rPr lang="zh-CN" altLang="en-US" sz="28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大圆满前行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普贤上师言教中密法上师的</a:t>
            </a:r>
            <a:r>
              <a:rPr lang="en-US" altLang="zh-CN" sz="28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12</a:t>
            </a:r>
            <a:r>
              <a:rPr lang="zh-CN" altLang="en-US" sz="28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个标准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561-97CE-429E-9859-A0F63ECB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28515"/>
          </a:xfrm>
        </p:spPr>
        <p:txBody>
          <a:bodyPr>
            <a:normAutofit lnSpcReduction="10000"/>
          </a:bodyPr>
          <a:lstStyle/>
          <a:p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1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：</a:t>
            </a:r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获得不间断的成熟灌顶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成熟相续； </a:t>
            </a:r>
            <a:endParaRPr lang="en-US" altLang="zh-CN" sz="17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2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：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没有违犯灌顶的时候所受的这些誓言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净持律仪；</a:t>
            </a:r>
            <a:endParaRPr lang="en-US" altLang="zh-CN" sz="17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3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：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烦恼及分别念微弱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相续调柔；</a:t>
            </a:r>
            <a:endParaRPr lang="en-US" altLang="zh-CN" sz="17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4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：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就是精通立法（密宗金刚乘）的基道果的一切续部意义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精通密宗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；</a:t>
            </a:r>
            <a:endParaRPr lang="en-US" altLang="zh-CN" sz="17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5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：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面见本尊，就是修本尊的法时候最好是见到本尊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依修圆满；</a:t>
            </a:r>
            <a:endParaRPr lang="en-US" altLang="zh-CN" sz="17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zh-CN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6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：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现量的证悟（开悟）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解脱相续</a:t>
            </a:r>
            <a:r>
              <a:rPr lang="zh-CN" altLang="en-US" sz="17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；</a:t>
            </a:r>
            <a:endParaRPr lang="en-US" altLang="zh-CN" sz="17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en-US" altLang="zh-CN" sz="1700" b="1" dirty="0">
                <a:solidFill>
                  <a:srgbClr val="333333"/>
                </a:solidFill>
                <a:latin typeface="Abadi" panose="020B0604020104020204" pitchFamily="34" charset="0"/>
              </a:rPr>
              <a:t>7</a:t>
            </a:r>
            <a:r>
              <a:rPr lang="zh-CN" altLang="en-US" sz="1700" b="1" dirty="0">
                <a:solidFill>
                  <a:srgbClr val="333333"/>
                </a:solidFill>
                <a:latin typeface="Abadi" panose="020B0604020104020204" pitchFamily="34" charset="0"/>
              </a:rPr>
              <a:t>：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内心当中充满了大悲心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唯求利他；</a:t>
            </a:r>
            <a:endParaRPr lang="en-US" altLang="zh-CN" sz="17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8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断除了对现世，对今生世间的贪执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琐事鲜少；</a:t>
            </a:r>
            <a:endParaRPr lang="en-US" altLang="zh-CN" sz="17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9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为了来世精进的忆念正法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精进修持；</a:t>
            </a:r>
            <a:endParaRPr lang="en-US" altLang="zh-CN" sz="17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      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道场和寺庙的区别；培养上师的道场现在越来越少，推论出未来的上师会比较稀少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10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：就是现见轮回的痛苦，生起强烈的出离心，然后劝勉他人生起出离心；自己修菩提心，然后劝勉别人劝别人修菩提心；自己修空性，然后劝别人修空性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厌世劝他；</a:t>
            </a:r>
            <a:endParaRPr lang="en-US" altLang="zh-CN" sz="17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11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： 以各种各样的善巧的方便摄受调伏弟子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慑伏弟子；</a:t>
            </a:r>
            <a:endParaRPr lang="en-US" altLang="zh-CN" sz="17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altLang="zh-CN" sz="1700" dirty="0">
                <a:solidFill>
                  <a:srgbClr val="00001A"/>
                </a:solidFill>
                <a:latin typeface="Montserrat" panose="00000500000000000000" pitchFamily="2" charset="0"/>
              </a:rPr>
              <a:t>12</a:t>
            </a:r>
            <a:r>
              <a:rPr lang="zh-CN" altLang="en-US" sz="1700" dirty="0">
                <a:solidFill>
                  <a:srgbClr val="00001A"/>
                </a:solidFill>
                <a:latin typeface="Montserrat" panose="00000500000000000000" pitchFamily="2" charset="0"/>
              </a:rPr>
              <a:t>： 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依照上师的教言行持，具有传承的加持</a:t>
            </a:r>
            <a:r>
              <a:rPr lang="en-US" altLang="zh-CN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zh-CN" altLang="en-US" sz="17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具有加持。 </a:t>
            </a:r>
            <a:endParaRPr lang="en-US" altLang="zh-CN" sz="17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endParaRPr lang="en-US" altLang="zh-CN" sz="1600" dirty="0"/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7C3E8-D744-4C5B-B3CC-284AF6DCA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7174"/>
            <a:ext cx="1090464" cy="10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、结合自己的情况和前一阶段的修行分享自己对出离心的看法。</a:t>
            </a:r>
            <a:endParaRPr lang="en-US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 为什么要依止上师？（依止上师的重要性）</a:t>
            </a:r>
            <a:endParaRPr lang="en-US" altLang="zh-CN" sz="1800" dirty="0"/>
          </a:p>
          <a:p>
            <a:pPr marL="0" indent="0"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、观察上师的最重要的标准是什么？</a:t>
            </a: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、密宗上师的十二个标准？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、道场和寺庙的区别是什么？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、自由分享讨论本课心得。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/>
              <a:t>　　　　　　　　　　　　　　　　　　</a:t>
            </a:r>
            <a:r>
              <a:rPr lang="zh-CN" altLang="en-US" sz="2000" dirty="0"/>
              <a:t>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1456</Words>
  <Application>Microsoft Office PowerPoint</Application>
  <PresentationFormat>On-screen Show (4:3)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</vt:lpstr>
      <vt:lpstr>Abadi</vt:lpstr>
      <vt:lpstr>Arial</vt:lpstr>
      <vt:lpstr>Calibri</vt:lpstr>
      <vt:lpstr>Montserrat</vt:lpstr>
      <vt:lpstr>Office 主题​​</vt:lpstr>
      <vt:lpstr>2018 慧灯小组  慧灯禅修课 20 依止上师 2022-05-02</vt:lpstr>
      <vt:lpstr>      学习内容</vt:lpstr>
      <vt:lpstr>发菩提心</vt:lpstr>
      <vt:lpstr>出离心： 前一段修行的收获，下一段修行的基础</vt:lpstr>
      <vt:lpstr>依止上师的重要性</vt:lpstr>
      <vt:lpstr>如何观察上师</vt:lpstr>
      <vt:lpstr>大圆满前行-普贤上师言教中密法上师的12个标准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266</cp:revision>
  <dcterms:created xsi:type="dcterms:W3CDTF">2019-04-28T16:59:37Z</dcterms:created>
  <dcterms:modified xsi:type="dcterms:W3CDTF">2022-05-02T20:48:24Z</dcterms:modified>
</cp:coreProperties>
</file>