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78" r:id="rId5"/>
    <p:sldId id="284" r:id="rId6"/>
    <p:sldId id="285" r:id="rId7"/>
    <p:sldId id="28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7:2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badi" panose="020B0604020104020204" pitchFamily="34" charset="0"/>
              </a:rPr>
              <a:t>2018 </a:t>
            </a:r>
            <a:r>
              <a:rPr lang="zh-CN" altLang="en-US" dirty="0">
                <a:latin typeface="Abadi" panose="020B0604020104020204" pitchFamily="34" charset="0"/>
              </a:rPr>
              <a:t>慧灯小组 </a:t>
            </a:r>
            <a:br>
              <a:rPr lang="en-US" altLang="zh-CN" dirty="0">
                <a:latin typeface="Abadi" panose="020B0604020104020204" pitchFamily="34" charset="0"/>
              </a:rPr>
            </a:br>
            <a:r>
              <a:rPr lang="zh-CN" altLang="en-US" dirty="0">
                <a:latin typeface="Abadi" panose="020B0604020104020204" pitchFamily="34" charset="0"/>
              </a:rPr>
              <a:t>慧灯禅修课 </a:t>
            </a:r>
            <a:r>
              <a:rPr lang="en-US" altLang="zh-CN" dirty="0">
                <a:latin typeface="Abadi" panose="020B0604020104020204" pitchFamily="34" charset="0"/>
              </a:rPr>
              <a:t>202-2 </a:t>
            </a:r>
            <a:r>
              <a:rPr lang="zh-CN" altLang="en-US" dirty="0">
                <a:latin typeface="Abadi" panose="020B0604020104020204" pitchFamily="34" charset="0"/>
              </a:rPr>
              <a:t>依止上师</a:t>
            </a:r>
            <a:br>
              <a:rPr lang="en-US" altLang="zh-CN" dirty="0">
                <a:latin typeface="Abadi" panose="020B0604020104020204" pitchFamily="34" charset="0"/>
              </a:rPr>
            </a:br>
            <a:r>
              <a:rPr lang="en-US" altLang="zh-CN" dirty="0">
                <a:latin typeface="Abadi" panose="020B0604020104020204" pitchFamily="34" charset="0"/>
              </a:rPr>
              <a:t>2022-06-06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</a:t>
            </a:r>
            <a:r>
              <a:rPr lang="zh-CN" altLang="en-US" dirty="0">
                <a:latin typeface="Abadi" panose="020B0604020104020204" pitchFamily="34" charset="0"/>
              </a:rPr>
              <a:t>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内容： </a:t>
            </a:r>
            <a:endParaRPr lang="en-CA" altLang="zh-CN" sz="24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：续上节 皈依的主要内容</a:t>
            </a:r>
            <a:r>
              <a:rPr lang="en-US" alt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皈依佛法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：皈依的主要内容</a:t>
            </a:r>
            <a:r>
              <a:rPr lang="en-US" alt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皈依僧</a:t>
            </a:r>
            <a:endParaRPr lang="en-US" altLang="zh-CN" sz="1800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皈依的标准</a:t>
            </a:r>
            <a:endParaRPr lang="en-US" altLang="zh-CN" sz="1800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：如何观修皈依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9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 </a:t>
            </a:r>
            <a:endParaRPr lang="en-US" altLang="zh-CN" sz="1900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 </a:t>
            </a:r>
            <a:r>
              <a:rPr lang="zh-CN" altLang="en-US" sz="2400" dirty="0">
                <a:solidFill>
                  <a:srgbClr val="323232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sz="2400" dirty="0">
              <a:latin typeface="Abadi" panose="020B0604020104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发菩提心</a:t>
            </a:r>
            <a:endParaRPr lang="zh-CN" altLang="en-US" sz="2000" b="1" dirty="0">
              <a:latin typeface="Abadi" panose="020B0604020104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菩提心非常重要，让我们的修行方向归于大乘佛教</a:t>
            </a:r>
            <a:r>
              <a:rPr 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CA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造作的菩提心 </a:t>
            </a:r>
            <a:r>
              <a:rPr lang="en-US" alt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真实的菩提心： 遇到关键的时候会不会把自己的事情作为头等大事。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不断训练，逐渐产生真实的菩提心。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每次听课、修行都下定决心让天下众生离苦得乐，长期奋斗目标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Abadi" panose="020B0604020104020204" pitchFamily="34" charset="0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latin typeface="Abadi" panose="020B0604020104020204" pitchFamily="34" charset="0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1D2129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首先自己要成佛，要闻思修。</a:t>
            </a:r>
            <a:r>
              <a:rPr lang="zh-CN" sz="1800" dirty="0">
                <a:solidFill>
                  <a:srgbClr val="1D2129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Abadi" panose="020B0604020104020204" pitchFamily="34" charset="0"/>
              </a:rPr>
              <a:t>四： 皈依的主要内容</a:t>
            </a:r>
            <a:r>
              <a:rPr lang="en-US" altLang="zh-CN" sz="2800" b="1" dirty="0">
                <a:latin typeface="Abadi" panose="020B0604020104020204" pitchFamily="34" charset="0"/>
              </a:rPr>
              <a:t>-2 </a:t>
            </a:r>
            <a:r>
              <a:rPr lang="zh-CN" altLang="en-US" sz="2800" b="1" dirty="0">
                <a:latin typeface="Abadi" panose="020B0604020104020204" pitchFamily="34" charset="0"/>
              </a:rPr>
              <a:t>皈依佛法</a:t>
            </a:r>
            <a:endParaRPr lang="en-US" sz="2800" b="1" dirty="0">
              <a:latin typeface="Abadi" panose="020B0604020104020204" pitchFamily="34" charset="0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74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6104" y="33654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D0B4-E921-0A32-21EA-EE35B367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96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观想皈依境，在皈依境前很庄严、严肃、发自内心、坚定不移地下决心</a:t>
            </a:r>
            <a:r>
              <a:rPr lang="zh-CN" altLang="en-US" sz="9600" b="1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从今以后生生世世只修释迦摩尼的法，只修佛法。佛法才是我唯一学习修行的内容。</a:t>
            </a:r>
            <a:endParaRPr lang="en-US" altLang="zh-CN" sz="96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9600" dirty="0">
                <a:latin typeface="Abadi" panose="020B0604020104020204" pitchFamily="34" charset="0"/>
              </a:rPr>
              <a:t> </a:t>
            </a:r>
          </a:p>
          <a:p>
            <a:r>
              <a:rPr lang="zh-CN" altLang="en-US" sz="9600" dirty="0">
                <a:latin typeface="Abadi" panose="020B0604020104020204" pitchFamily="34" charset="0"/>
              </a:rPr>
              <a:t>对其他的宗教尊重，不排斥诽谤任何一个宗教。但是只是选择佛教来学习修行。</a:t>
            </a:r>
            <a:endParaRPr lang="en-US" altLang="zh-CN" sz="9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9600" dirty="0">
              <a:latin typeface="Abadi" panose="020B0604020104020204" pitchFamily="34" charset="0"/>
            </a:endParaRPr>
          </a:p>
          <a:p>
            <a:r>
              <a:rPr lang="zh-CN" altLang="en-US" sz="96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衡量皈依修好的层次，衡量标准：坚定不易的决心，数量不是最终标准。</a:t>
            </a:r>
            <a:endParaRPr lang="en-US" altLang="zh-CN" sz="96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9600" dirty="0">
              <a:latin typeface="Abadi" panose="020B0604020104020204" pitchFamily="34" charset="0"/>
            </a:endParaRPr>
          </a:p>
          <a:p>
            <a:endParaRPr lang="en-US" altLang="zh-CN" sz="6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endParaRPr lang="en-US" altLang="zh-CN" sz="8000" dirty="0"/>
          </a:p>
          <a:p>
            <a:endParaRPr lang="en-US" altLang="zh-CN" sz="8000" dirty="0"/>
          </a:p>
          <a:p>
            <a:pPr marL="0" indent="0">
              <a:buNone/>
            </a:pPr>
            <a:r>
              <a:rPr lang="en-US" sz="8000" dirty="0"/>
              <a:t>   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Abadi" panose="020B0604020104020204" pitchFamily="34" charset="0"/>
              </a:rPr>
              <a:t>四： 皈依的主要内容</a:t>
            </a:r>
            <a:r>
              <a:rPr lang="en-US" altLang="zh-CN" sz="2800" dirty="0">
                <a:latin typeface="Abadi" panose="020B0604020104020204" pitchFamily="34" charset="0"/>
              </a:rPr>
              <a:t>-3 </a:t>
            </a:r>
            <a:r>
              <a:rPr lang="zh-CN" altLang="en-US" sz="2800" dirty="0">
                <a:latin typeface="Abadi" panose="020B0604020104020204" pitchFamily="34" charset="0"/>
              </a:rPr>
              <a:t>皈依僧</a:t>
            </a:r>
            <a:endParaRPr lang="en-US" sz="2800" dirty="0">
              <a:latin typeface="Abadi" panose="020B0604020104020204" pitchFamily="34" charset="0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74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104" y="336506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D0B4-E921-0A32-21EA-EE35B367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9600" b="1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从今以后生生世世只要是学佛的人，不管是修大乘、小乘、显宗、密宗、禅宗、净土宗，只要是这些人都是我们的道友。学其他宗教的是朋友。</a:t>
            </a:r>
            <a:endParaRPr lang="en-US" altLang="zh-CN" sz="96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9600" dirty="0">
                <a:latin typeface="Abadi" panose="020B0604020104020204" pitchFamily="34" charset="0"/>
              </a:rPr>
              <a:t> </a:t>
            </a:r>
          </a:p>
          <a:p>
            <a:r>
              <a:rPr lang="zh-CN" altLang="en-US" sz="9600" dirty="0">
                <a:latin typeface="Abadi" panose="020B0604020104020204" pitchFamily="34" charset="0"/>
              </a:rPr>
              <a:t>对众生当做父母来看，修行打坐的要求。所以对任何一个生命都不能有不喜欢不欢迎的心态。即使是对一个昆虫、苍蝇、蚊子，都要帮助（解脱？）。</a:t>
            </a:r>
            <a:r>
              <a:rPr lang="zh-CN" altLang="en-US" sz="96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所有诚心实意修大乘的人都要有修行的目标： 把众生当做父母。</a:t>
            </a:r>
            <a:endParaRPr lang="en-US" altLang="zh-CN" sz="9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9600" dirty="0">
              <a:latin typeface="Abadi" panose="020B0604020104020204" pitchFamily="34" charset="0"/>
            </a:endParaRPr>
          </a:p>
          <a:p>
            <a:r>
              <a:rPr lang="zh-CN" altLang="en-US" sz="96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衡量皈依修好的层次，衡量标准：坚定不易的决心。</a:t>
            </a:r>
            <a:endParaRPr lang="en-US" altLang="zh-CN" sz="96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6400" dirty="0">
              <a:solidFill>
                <a:srgbClr val="00001A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6400" dirty="0">
                <a:solidFill>
                  <a:srgbClr val="00001A"/>
                </a:solidFill>
                <a:latin typeface="Montserrat" panose="00000500000000000000" pitchFamily="2" charset="0"/>
              </a:rPr>
              <a:t>                               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</a:t>
            </a:r>
            <a:endParaRPr lang="en-US" altLang="zh-CN" sz="6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6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6400" dirty="0"/>
          </a:p>
          <a:p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endParaRPr lang="en-US" altLang="zh-CN" sz="8000" dirty="0"/>
          </a:p>
          <a:p>
            <a:endParaRPr lang="en-US" altLang="zh-CN" sz="8000" dirty="0"/>
          </a:p>
          <a:p>
            <a:pPr marL="0" indent="0">
              <a:buNone/>
            </a:pPr>
            <a:r>
              <a:rPr lang="en-US" sz="8000" dirty="0"/>
              <a:t>   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3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E73C-6CC3-50E5-5D49-34A5C978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Abadi" panose="020B0604020104020204" pitchFamily="34" charset="0"/>
              </a:rPr>
              <a:t>四： 皈依的主要内容</a:t>
            </a:r>
            <a:r>
              <a:rPr lang="en-US" altLang="zh-CN" sz="2800" dirty="0">
                <a:latin typeface="Abadi" panose="020B0604020104020204" pitchFamily="34" charset="0"/>
              </a:rPr>
              <a:t>-</a:t>
            </a:r>
            <a:r>
              <a:rPr lang="zh-CN" altLang="en-US" sz="2800" dirty="0">
                <a:latin typeface="Abadi" panose="020B0604020104020204" pitchFamily="34" charset="0"/>
              </a:rPr>
              <a:t>衡量标准</a:t>
            </a:r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E9BB-D662-8A94-A3BD-56B4E0EC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皈依修行的数量标准：</a:t>
            </a:r>
            <a:r>
              <a:rPr lang="en-US" altLang="zh-CN" sz="20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150 </a:t>
            </a:r>
            <a:r>
              <a:rPr lang="zh-CN" altLang="en-US" sz="20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小时，每天</a:t>
            </a:r>
            <a:r>
              <a:rPr lang="en-US" altLang="zh-CN" sz="20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1</a:t>
            </a:r>
            <a:r>
              <a:rPr lang="zh-CN" altLang="en-US" sz="20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小时。节假日 、周末补充。</a:t>
            </a:r>
            <a:endParaRPr lang="en-US" altLang="zh-CN" sz="20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20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皈依的核心的标准： 不能用时间数量来衡量。 要用决心的程度来衡量，自己衡量。</a:t>
            </a:r>
            <a:endParaRPr lang="en-US" altLang="zh-CN" sz="20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20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皈依的标准： 高：纵遇命难也不放弃三宝。 下等： 坚定不移相信三宝的力量，但是遇到重大问题的时候还是会松动。</a:t>
            </a:r>
            <a:endParaRPr lang="en-US" altLang="zh-CN" sz="20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2000" dirty="0">
                <a:solidFill>
                  <a:srgbClr val="00001A"/>
                </a:solidFill>
                <a:latin typeface="Abadi" panose="020B0604020104020204" pitchFamily="34" charset="0"/>
              </a:rPr>
              <a:t>确实皈依修成的标准：当下是发自内心，坚定不移的相信三宝。可以往下修行。</a:t>
            </a:r>
            <a:endParaRPr lang="en-US" altLang="zh-CN" sz="20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32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FA1C00-2A75-C2B2-131F-CFBDFD53F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4826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6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6214-579D-441F-B9E2-34A9E5EF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3893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323232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五</a:t>
            </a:r>
            <a:r>
              <a:rPr lang="en-US" altLang="zh-CN" sz="2800" dirty="0">
                <a:solidFill>
                  <a:srgbClr val="323232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323232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如何修习皈依 </a:t>
            </a:r>
            <a:endParaRPr lang="en-US" sz="2800" b="1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FBD9-1851-43E7-9D29-DD7134EE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24" y="1124744"/>
            <a:ext cx="8229600" cy="4970729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Abadi" panose="020B0604020104020204" pitchFamily="34" charset="0"/>
              </a:rPr>
              <a:t>看唐卡，观想皈依境 </a:t>
            </a:r>
            <a:endParaRPr lang="en-US" altLang="zh-CN" sz="1800" dirty="0">
              <a:latin typeface="Abadi" panose="020B0604020104020204" pitchFamily="34" charset="0"/>
            </a:endParaRPr>
          </a:p>
          <a:p>
            <a:r>
              <a:rPr lang="zh-CN" altLang="en-US" sz="1800" dirty="0">
                <a:latin typeface="Abadi" panose="020B0604020104020204" pitchFamily="34" charset="0"/>
              </a:rPr>
              <a:t>念诵麦彭仁波切的</a:t>
            </a:r>
            <a:r>
              <a:rPr lang="en-US" altLang="zh-CN" sz="1800" dirty="0">
                <a:latin typeface="Abadi" panose="020B0604020104020204" pitchFamily="34" charset="0"/>
              </a:rPr>
              <a:t>«</a:t>
            </a:r>
            <a:r>
              <a:rPr lang="zh-CN" altLang="en-US" sz="1800" dirty="0">
                <a:latin typeface="Abadi" panose="020B0604020104020204" pitchFamily="34" charset="0"/>
              </a:rPr>
              <a:t>开显解脱道</a:t>
            </a:r>
            <a:r>
              <a:rPr lang="en-US" altLang="zh-CN" sz="1800" dirty="0">
                <a:latin typeface="Abadi" panose="020B0604020104020204" pitchFamily="34" charset="0"/>
              </a:rPr>
              <a:t>»</a:t>
            </a:r>
          </a:p>
          <a:p>
            <a:pPr marL="0" indent="0">
              <a:buNone/>
            </a:pPr>
            <a:r>
              <a:rPr lang="en-US" altLang="zh-CN" sz="1800" dirty="0">
                <a:latin typeface="Abadi" panose="020B0604020104020204" pitchFamily="34" charset="0"/>
              </a:rPr>
              <a:t>    1</a:t>
            </a:r>
            <a:r>
              <a:rPr lang="zh-CN" altLang="en-US" sz="1800" dirty="0">
                <a:latin typeface="Abadi" panose="020B0604020104020204" pitchFamily="34" charset="0"/>
              </a:rPr>
              <a:t>：</a:t>
            </a:r>
            <a:r>
              <a:rPr lang="zh-CN" altLang="en-US" sz="1600" dirty="0">
                <a:latin typeface="Abadi" panose="020B0604020104020204" pitchFamily="34" charset="0"/>
              </a:rPr>
              <a:t>从头开始念，念到皈依停下来；念皈依偈</a:t>
            </a:r>
            <a:endParaRPr lang="en-US" altLang="zh-CN" sz="1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Abadi" panose="020B0604020104020204" pitchFamily="34" charset="0"/>
              </a:rPr>
              <a:t>     2</a:t>
            </a:r>
            <a:r>
              <a:rPr lang="zh-CN" altLang="en-US" sz="1600" dirty="0">
                <a:latin typeface="Abadi" panose="020B0604020104020204" pitchFamily="34" charset="0"/>
              </a:rPr>
              <a:t>：皈依偈：</a:t>
            </a:r>
            <a:endParaRPr lang="en-US" altLang="zh-CN" sz="1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            南葵内色南夸刚瓦耶（虚空界中遍满虚空者）</a:t>
            </a:r>
            <a:r>
              <a:rPr lang="en-US" altLang="zh-CN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- </a:t>
            </a:r>
            <a:r>
              <a:rPr lang="zh-CN" altLang="en-US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天空中坐满了三宝</a:t>
            </a:r>
            <a:endParaRPr lang="en-US" altLang="zh-CN" sz="1200" b="0" i="0" dirty="0">
              <a:solidFill>
                <a:srgbClr val="6E6565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6E6565"/>
                </a:solidFill>
                <a:latin typeface="Abadi" panose="020B0604020104020204" pitchFamily="34" charset="0"/>
              </a:rPr>
              <a:t>            </a:t>
            </a:r>
            <a:r>
              <a:rPr lang="zh-CN" altLang="en-US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喇嘛耶丹宽竹措南当（上师本尊空行诸会众）</a:t>
            </a:r>
            <a:r>
              <a:rPr lang="en-US" altLang="zh-CN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- </a:t>
            </a:r>
            <a:r>
              <a:rPr lang="zh-CN" altLang="en-US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很多的佛菩萨，密法里特别强调上师、本尊、空性</a:t>
            </a:r>
            <a:endParaRPr lang="en-US" altLang="zh-CN" sz="1200" b="0" i="0" dirty="0">
              <a:solidFill>
                <a:srgbClr val="6E6565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            桑吉秋当帕波根登拉（诸佛正法以及圣众前）</a:t>
            </a:r>
            <a:r>
              <a:rPr lang="en-US" altLang="zh-CN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- </a:t>
            </a:r>
            <a:r>
              <a:rPr lang="zh-CN" altLang="en-US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显宗里面的三宝，大乘一地以上的，小乘证悟了，见道以上的　　　　　</a:t>
            </a:r>
            <a:endParaRPr lang="en-US" altLang="zh-CN" sz="1200" b="0" i="0" dirty="0">
              <a:solidFill>
                <a:srgbClr val="6E6565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6E6565"/>
                </a:solidFill>
                <a:latin typeface="Abadi" panose="020B0604020104020204" pitchFamily="34" charset="0"/>
              </a:rPr>
              <a:t>            </a:t>
            </a:r>
            <a:r>
              <a:rPr lang="zh-CN" altLang="en-US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达当桌折给贝嘉森切 （我与六道众生敬皈依）</a:t>
            </a:r>
            <a:r>
              <a:rPr lang="en-US" altLang="zh-CN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- </a:t>
            </a:r>
            <a:r>
              <a:rPr lang="zh-CN" altLang="en-US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皈依者是我们和六道众生，观修在一起皈依。发自内心的相信，</a:t>
            </a:r>
            <a:endParaRPr lang="en-US" altLang="zh-CN" sz="1200" b="0" i="0" dirty="0">
              <a:solidFill>
                <a:srgbClr val="6E6565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6E6565"/>
                </a:solidFill>
                <a:latin typeface="Abadi" panose="020B0604020104020204" pitchFamily="34" charset="0"/>
              </a:rPr>
              <a:t>                                                                                      </a:t>
            </a:r>
            <a:r>
              <a:rPr lang="zh-CN" altLang="en-US" sz="1200" b="0" i="0" dirty="0">
                <a:solidFill>
                  <a:srgbClr val="6E6565"/>
                </a:solidFill>
                <a:effectLst/>
                <a:latin typeface="Abadi" panose="020B0604020104020204" pitchFamily="34" charset="0"/>
              </a:rPr>
              <a:t>信任，恭敬。 </a:t>
            </a:r>
          </a:p>
          <a:p>
            <a:pPr marL="0" indent="0">
              <a:buNone/>
            </a:pPr>
            <a:r>
              <a:rPr lang="en-US" altLang="zh-CN" sz="2000" dirty="0">
                <a:latin typeface="Abadi" panose="020B0604020104020204" pitchFamily="34" charset="0"/>
              </a:rPr>
              <a:t>   </a:t>
            </a:r>
            <a:r>
              <a:rPr lang="en-US" altLang="zh-CN" sz="1600" dirty="0">
                <a:latin typeface="Abadi" panose="020B0604020104020204" pitchFamily="34" charset="0"/>
              </a:rPr>
              <a:t> 3</a:t>
            </a:r>
            <a:r>
              <a:rPr lang="zh-CN" altLang="en-US" sz="1600" dirty="0">
                <a:latin typeface="Abadi" panose="020B0604020104020204" pitchFamily="34" charset="0"/>
              </a:rPr>
              <a:t>：偈颂最好以原创出处的语言来念诵。尤其是有加持力的重要的仪轨、咒语等念原文， </a:t>
            </a:r>
            <a:endParaRPr lang="en-US" altLang="zh-CN" sz="1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Abadi" panose="020B0604020104020204" pitchFamily="34" charset="0"/>
              </a:rPr>
              <a:t>          </a:t>
            </a:r>
            <a:r>
              <a:rPr lang="zh-CN" altLang="en-US" sz="1600" dirty="0">
                <a:latin typeface="Abadi" panose="020B0604020104020204" pitchFamily="34" charset="0"/>
              </a:rPr>
              <a:t>也要知道意思。 </a:t>
            </a:r>
            <a:endParaRPr lang="en-US" altLang="zh-CN" sz="1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Abadi" panose="020B0604020104020204" pitchFamily="34" charset="0"/>
              </a:rPr>
              <a:t>     4</a:t>
            </a:r>
            <a:r>
              <a:rPr lang="zh-CN" altLang="en-US" sz="1600" dirty="0">
                <a:latin typeface="Abadi" panose="020B0604020104020204" pitchFamily="34" charset="0"/>
              </a:rPr>
              <a:t>：心的本性如来藏是佛法僧的本体。</a:t>
            </a:r>
            <a:endParaRPr lang="en-US" altLang="zh-CN" sz="1600" dirty="0">
              <a:latin typeface="Abadi" panose="020B0604020104020204" pitchFamily="34" charset="0"/>
            </a:endParaRPr>
          </a:p>
          <a:p>
            <a:r>
              <a:rPr lang="zh-CN" altLang="en-US" sz="1800" dirty="0">
                <a:latin typeface="Abadi" panose="020B0604020104020204" pitchFamily="34" charset="0"/>
              </a:rPr>
              <a:t>念诵</a:t>
            </a:r>
            <a:r>
              <a:rPr lang="en-US" altLang="zh-CN" sz="1800" dirty="0">
                <a:latin typeface="Abadi" panose="020B0604020104020204" pitchFamily="34" charset="0"/>
              </a:rPr>
              <a:t>10</a:t>
            </a:r>
            <a:r>
              <a:rPr lang="zh-CN" altLang="en-US" sz="1800" dirty="0">
                <a:latin typeface="Abadi" panose="020B0604020104020204" pitchFamily="34" charset="0"/>
              </a:rPr>
              <a:t>万遍，再加多</a:t>
            </a:r>
            <a:r>
              <a:rPr lang="en-US" altLang="zh-CN" sz="1800" dirty="0">
                <a:latin typeface="Abadi" panose="020B0604020104020204" pitchFamily="34" charset="0"/>
              </a:rPr>
              <a:t>1</a:t>
            </a:r>
            <a:r>
              <a:rPr lang="zh-CN" altLang="en-US" sz="1800" dirty="0">
                <a:latin typeface="Abadi" panose="020B0604020104020204" pitchFamily="34" charset="0"/>
              </a:rPr>
              <a:t>万遍补充：</a:t>
            </a:r>
            <a:endParaRPr lang="en-US" altLang="zh-CN" sz="1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Abadi" panose="020B0604020104020204" pitchFamily="34" charset="0"/>
              </a:rPr>
              <a:t>      100</a:t>
            </a:r>
            <a:r>
              <a:rPr lang="zh-CN" altLang="en-US" sz="1600" dirty="0">
                <a:latin typeface="Abadi" panose="020B0604020104020204" pitchFamily="34" charset="0"/>
              </a:rPr>
              <a:t>遍需要</a:t>
            </a:r>
            <a:r>
              <a:rPr lang="en-US" altLang="zh-CN" sz="1600" dirty="0">
                <a:latin typeface="Abadi" panose="020B0604020104020204" pitchFamily="34" charset="0"/>
              </a:rPr>
              <a:t>9</a:t>
            </a:r>
            <a:r>
              <a:rPr lang="zh-CN" altLang="en-US" sz="1600" dirty="0">
                <a:latin typeface="Abadi" panose="020B0604020104020204" pitchFamily="34" charset="0"/>
              </a:rPr>
              <a:t>分钟，每天</a:t>
            </a:r>
            <a:r>
              <a:rPr lang="en-US" altLang="zh-CN" sz="1600" dirty="0">
                <a:latin typeface="Abadi" panose="020B0604020104020204" pitchFamily="34" charset="0"/>
              </a:rPr>
              <a:t>1</a:t>
            </a:r>
            <a:r>
              <a:rPr lang="zh-CN" altLang="en-US" sz="1600" dirty="0">
                <a:latin typeface="Abadi" panose="020B0604020104020204" pitchFamily="34" charset="0"/>
              </a:rPr>
              <a:t>小时，</a:t>
            </a:r>
            <a:r>
              <a:rPr lang="en-US" altLang="zh-CN" sz="1600" dirty="0">
                <a:latin typeface="Abadi" panose="020B0604020104020204" pitchFamily="34" charset="0"/>
              </a:rPr>
              <a:t>150</a:t>
            </a:r>
            <a:r>
              <a:rPr lang="zh-CN" altLang="en-US" sz="1600" dirty="0">
                <a:latin typeface="Abadi" panose="020B0604020104020204" pitchFamily="34" charset="0"/>
              </a:rPr>
              <a:t>天。闭关的话</a:t>
            </a:r>
            <a:r>
              <a:rPr lang="en-US" altLang="zh-CN" sz="1600" dirty="0">
                <a:latin typeface="Abadi" panose="020B0604020104020204" pitchFamily="34" charset="0"/>
              </a:rPr>
              <a:t>18</a:t>
            </a:r>
            <a:r>
              <a:rPr lang="zh-CN" altLang="en-US" sz="1600" dirty="0">
                <a:latin typeface="Abadi" panose="020B0604020104020204" pitchFamily="34" charset="0"/>
              </a:rPr>
              <a:t>天，决心不一定能短时修成。 </a:t>
            </a:r>
            <a:endParaRPr lang="en-US" altLang="zh-CN" sz="1600" dirty="0">
              <a:latin typeface="Abadi" panose="020B0604020104020204" pitchFamily="34" charset="0"/>
            </a:endParaRPr>
          </a:p>
          <a:p>
            <a:r>
              <a:rPr lang="zh-CN" altLang="en-US" sz="1800" dirty="0">
                <a:latin typeface="Abadi" panose="020B0604020104020204" pitchFamily="34" charset="0"/>
              </a:rPr>
              <a:t>思考下决心，内心中真实做到是皈依的最核心。打坐的前一部分</a:t>
            </a:r>
            <a:r>
              <a:rPr lang="en-US" altLang="zh-CN" sz="1800" dirty="0">
                <a:latin typeface="Abadi" panose="020B0604020104020204" pitchFamily="34" charset="0"/>
              </a:rPr>
              <a:t>(1/3) </a:t>
            </a:r>
            <a:r>
              <a:rPr lang="zh-CN" altLang="en-US" sz="1800" dirty="0">
                <a:latin typeface="Abadi" panose="020B0604020104020204" pitchFamily="34" charset="0"/>
              </a:rPr>
              <a:t>思考生生世世佛才是我的导师，修习佛法才是自己的目标，修习佛法的僧众才是道友。后一部分开始念诵。</a:t>
            </a:r>
            <a:endParaRPr lang="en-US" altLang="zh-CN" sz="1800" dirty="0">
              <a:latin typeface="Abadi" panose="020B06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5C5CDE-B34D-4F17-ADDF-60D64BF9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475" y="-13652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68924901-6998-48AD-8424-59FACD61A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769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badi" panose="020B0604020104020204" pitchFamily="34" charset="0"/>
              </a:rPr>
              <a:t>思</a:t>
            </a:r>
            <a:r>
              <a:rPr lang="zh-CN" altLang="en-US">
                <a:latin typeface="Abadi" panose="020B0604020104020204" pitchFamily="34" charset="0"/>
              </a:rPr>
              <a:t>考题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CA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、如何皈依佛法？</a:t>
            </a:r>
            <a:endParaRPr lang="en-US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、如何皈依僧宝？（依止上师的重要性）</a:t>
            </a:r>
            <a:endParaRPr lang="en-US" altLang="zh-CN" sz="1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CA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3</a:t>
            </a:r>
            <a:r>
              <a:rPr lang="zh-CN" altLang="en-US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、皈依偈的内容？藏文如何念诵？并请解读其含义。 </a:t>
            </a:r>
            <a:endParaRPr lang="en-US" altLang="zh-CN" sz="1800" dirty="0"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4</a:t>
            </a: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、皈依的核心是什么？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5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、对佛教的护法有何理解？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6</a:t>
            </a: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、居士戒在什么情况下自动升级为别解脱戒、菩萨戒、密乘戒的一</a:t>
            </a:r>
            <a:endParaRPr lang="en-US" altLang="zh-CN" sz="1800" dirty="0">
              <a:solidFill>
                <a:srgbClr val="323232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部分？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7</a:t>
            </a: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、自由分享讨论本课心得。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/>
              <a:t>　　　　　　　　　　　　　　　　　　</a:t>
            </a:r>
            <a:r>
              <a:rPr lang="zh-CN" altLang="en-US" sz="2000" dirty="0"/>
              <a:t>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14:cNvPr>
              <p14:cNvContentPartPr/>
              <p14:nvPr/>
            </p14:nvContentPartPr>
            <p14:xfrm>
              <a:off x="2451304" y="23624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2664" y="23534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8941</TotalTime>
  <Words>1291</Words>
  <Application>Microsoft Office PowerPoint</Application>
  <PresentationFormat>On-screen Show (4:3)</PresentationFormat>
  <Paragraphs>160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YaHei</vt:lpstr>
      <vt:lpstr>Abadi</vt:lpstr>
      <vt:lpstr>Arial</vt:lpstr>
      <vt:lpstr>Calibri</vt:lpstr>
      <vt:lpstr>Montserrat</vt:lpstr>
      <vt:lpstr>Office 主题​​</vt:lpstr>
      <vt:lpstr>2018 慧灯小组  慧灯禅修课 202-2 依止上师 2022-06-06</vt:lpstr>
      <vt:lpstr>      学习内容</vt:lpstr>
      <vt:lpstr>发菩提心</vt:lpstr>
      <vt:lpstr>四： 皈依的主要内容-2 皈依佛法</vt:lpstr>
      <vt:lpstr>四： 皈依的主要内容-3 皈依僧</vt:lpstr>
      <vt:lpstr>四： 皈依的主要内容-衡量标准</vt:lpstr>
      <vt:lpstr>五-如何修习皈依 </vt:lpstr>
      <vt:lpstr>思考题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che oscar</cp:lastModifiedBy>
  <cp:revision>278</cp:revision>
  <dcterms:created xsi:type="dcterms:W3CDTF">2019-04-28T16:59:37Z</dcterms:created>
  <dcterms:modified xsi:type="dcterms:W3CDTF">2022-06-05T23:13:12Z</dcterms:modified>
</cp:coreProperties>
</file>