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5" r:id="rId5"/>
    <p:sldId id="257" r:id="rId6"/>
    <p:sldId id="259" r:id="rId7"/>
    <p:sldId id="262"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64" d="100"/>
          <a:sy n="64" d="100"/>
        </p:scale>
        <p:origin x="65" y="3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60E33A-EB96-4ED3-B439-3F36FDEEC40A}"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393021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0E33A-EB96-4ED3-B439-3F36FDEEC40A}"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288280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0E33A-EB96-4ED3-B439-3F36FDEEC40A}"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424455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0E33A-EB96-4ED3-B439-3F36FDEEC40A}"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209087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60E33A-EB96-4ED3-B439-3F36FDEEC40A}" type="datetimeFigureOut">
              <a:rPr lang="en-US" smtClean="0"/>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36854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0E33A-EB96-4ED3-B439-3F36FDEEC40A}"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315456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0E33A-EB96-4ED3-B439-3F36FDEEC40A}" type="datetimeFigureOut">
              <a:rPr lang="en-US" smtClean="0"/>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2784081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0E33A-EB96-4ED3-B439-3F36FDEEC40A}" type="datetimeFigureOut">
              <a:rPr lang="en-US" smtClean="0"/>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161678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0E33A-EB96-4ED3-B439-3F36FDEEC40A}" type="datetimeFigureOut">
              <a:rPr lang="en-US" smtClean="0"/>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6924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0E33A-EB96-4ED3-B439-3F36FDEEC40A}"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357273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0E33A-EB96-4ED3-B439-3F36FDEEC40A}" type="datetimeFigureOut">
              <a:rPr lang="en-US" smtClean="0"/>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37F82-C17A-489F-AFDA-A4549256B4C0}" type="slidenum">
              <a:rPr lang="en-US" smtClean="0"/>
              <a:t>‹#›</a:t>
            </a:fld>
            <a:endParaRPr lang="en-US"/>
          </a:p>
        </p:txBody>
      </p:sp>
    </p:spTree>
    <p:extLst>
      <p:ext uri="{BB962C8B-B14F-4D97-AF65-F5344CB8AC3E}">
        <p14:creationId xmlns:p14="http://schemas.microsoft.com/office/powerpoint/2010/main" val="309893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0E33A-EB96-4ED3-B439-3F36FDEEC40A}" type="datetimeFigureOut">
              <a:rPr lang="en-US" smtClean="0"/>
              <a:t>1/31/2021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37F82-C17A-489F-AFDA-A4549256B4C0}" type="slidenum">
              <a:rPr lang="en-US" smtClean="0"/>
              <a:t>‹#›</a:t>
            </a:fld>
            <a:endParaRPr lang="en-US"/>
          </a:p>
        </p:txBody>
      </p:sp>
    </p:spTree>
    <p:extLst>
      <p:ext uri="{BB962C8B-B14F-4D97-AF65-F5344CB8AC3E}">
        <p14:creationId xmlns:p14="http://schemas.microsoft.com/office/powerpoint/2010/main" val="331014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7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5843" y="889729"/>
            <a:ext cx="4976036" cy="389860"/>
          </a:xfrm>
        </p:spPr>
        <p:txBody>
          <a:bodyPr>
            <a:normAutofit fontScale="90000"/>
          </a:bodyPr>
          <a:lstStyle/>
          <a:p>
            <a:r>
              <a:rPr lang="zh-CN" altLang="en-US" sz="3600" dirty="0" smtClean="0"/>
              <a:t>因果不虚</a:t>
            </a:r>
            <a:endParaRPr lang="en-US" sz="3600" dirty="0"/>
          </a:p>
        </p:txBody>
      </p:sp>
      <p:sp>
        <p:nvSpPr>
          <p:cNvPr id="3" name="Subtitle 2"/>
          <p:cNvSpPr>
            <a:spLocks noGrp="1"/>
          </p:cNvSpPr>
          <p:nvPr>
            <p:ph type="subTitle" idx="1"/>
          </p:nvPr>
        </p:nvSpPr>
        <p:spPr>
          <a:xfrm>
            <a:off x="856344" y="1640114"/>
            <a:ext cx="10889090" cy="4250322"/>
          </a:xfrm>
        </p:spPr>
        <p:txBody>
          <a:bodyPr>
            <a:normAutofit/>
          </a:bodyPr>
          <a:lstStyle/>
          <a:p>
            <a:pPr algn="l"/>
            <a:r>
              <a:rPr lang="zh-CN" altLang="en-US" dirty="0" smtClean="0">
                <a:solidFill>
                  <a:srgbClr val="00B050"/>
                </a:solidFill>
              </a:rPr>
              <a:t>学习概要：</a:t>
            </a:r>
            <a:endParaRPr lang="en-US" altLang="zh-CN" dirty="0" smtClean="0">
              <a:solidFill>
                <a:srgbClr val="00B050"/>
              </a:solidFill>
            </a:endParaRPr>
          </a:p>
          <a:p>
            <a:pPr algn="l"/>
            <a:r>
              <a:rPr lang="en-US" altLang="zh-CN" dirty="0" smtClean="0">
                <a:solidFill>
                  <a:srgbClr val="00B050"/>
                </a:solidFill>
              </a:rPr>
              <a:t>1.</a:t>
            </a:r>
            <a:r>
              <a:rPr lang="zh-CN" altLang="en-US" dirty="0">
                <a:solidFill>
                  <a:srgbClr val="00B050"/>
                </a:solidFill>
              </a:rPr>
              <a:t>回顾</a:t>
            </a:r>
            <a:endParaRPr lang="en-US" altLang="zh-CN" dirty="0" smtClean="0">
              <a:solidFill>
                <a:srgbClr val="00B050"/>
              </a:solidFill>
            </a:endParaRPr>
          </a:p>
          <a:p>
            <a:pPr algn="l"/>
            <a:r>
              <a:rPr lang="en-US" altLang="zh-CN" dirty="0" smtClean="0">
                <a:solidFill>
                  <a:srgbClr val="00B050"/>
                </a:solidFill>
              </a:rPr>
              <a:t>2.</a:t>
            </a:r>
            <a:r>
              <a:rPr lang="zh-CN" altLang="en-US" dirty="0" smtClean="0">
                <a:solidFill>
                  <a:srgbClr val="00B050"/>
                </a:solidFill>
              </a:rPr>
              <a:t>智信</a:t>
            </a:r>
            <a:r>
              <a:rPr lang="en-US" altLang="zh-CN" dirty="0" smtClean="0">
                <a:solidFill>
                  <a:srgbClr val="00B050"/>
                </a:solidFill>
              </a:rPr>
              <a:t>OR </a:t>
            </a:r>
            <a:r>
              <a:rPr lang="zh-CN" altLang="en-US" dirty="0" smtClean="0">
                <a:solidFill>
                  <a:srgbClr val="00B050"/>
                </a:solidFill>
              </a:rPr>
              <a:t>迷信</a:t>
            </a:r>
            <a:endParaRPr lang="en-US" altLang="zh-CN" dirty="0" smtClean="0">
              <a:solidFill>
                <a:srgbClr val="00B050"/>
              </a:solidFill>
            </a:endParaRPr>
          </a:p>
          <a:p>
            <a:pPr algn="l"/>
            <a:r>
              <a:rPr lang="en-US" altLang="zh-CN" dirty="0" smtClean="0">
                <a:solidFill>
                  <a:srgbClr val="00B050"/>
                </a:solidFill>
              </a:rPr>
              <a:t>3.</a:t>
            </a:r>
            <a:r>
              <a:rPr lang="zh-CN" altLang="en-US" dirty="0" smtClean="0">
                <a:solidFill>
                  <a:srgbClr val="00B050"/>
                </a:solidFill>
              </a:rPr>
              <a:t>智信的方法</a:t>
            </a:r>
            <a:endParaRPr lang="en-US" altLang="zh-CN" dirty="0" smtClean="0">
              <a:solidFill>
                <a:srgbClr val="00B050"/>
              </a:solidFill>
            </a:endParaRPr>
          </a:p>
          <a:p>
            <a:pPr algn="l"/>
            <a:r>
              <a:rPr lang="en-US" altLang="zh-CN" dirty="0" smtClean="0">
                <a:solidFill>
                  <a:srgbClr val="00B050"/>
                </a:solidFill>
              </a:rPr>
              <a:t>4.</a:t>
            </a:r>
            <a:r>
              <a:rPr lang="zh-CN" altLang="en-US" dirty="0" smtClean="0">
                <a:solidFill>
                  <a:srgbClr val="00B050"/>
                </a:solidFill>
              </a:rPr>
              <a:t>因果超越神</a:t>
            </a:r>
            <a:r>
              <a:rPr lang="zh-CN" altLang="en-US" dirty="0" smtClean="0">
                <a:solidFill>
                  <a:srgbClr val="00B050"/>
                </a:solidFill>
              </a:rPr>
              <a:t>通</a:t>
            </a:r>
            <a:endParaRPr lang="en-US" altLang="zh-CN" dirty="0" smtClean="0">
              <a:solidFill>
                <a:srgbClr val="00B050"/>
              </a:solidFill>
            </a:endParaRPr>
          </a:p>
          <a:p>
            <a:pPr algn="l"/>
            <a:r>
              <a:rPr lang="en-US" altLang="zh-CN" dirty="0" smtClean="0">
                <a:solidFill>
                  <a:srgbClr val="00B050"/>
                </a:solidFill>
              </a:rPr>
              <a:t>5.</a:t>
            </a:r>
            <a:r>
              <a:rPr lang="zh-CN" altLang="en-US" dirty="0" smtClean="0">
                <a:solidFill>
                  <a:srgbClr val="00B050"/>
                </a:solidFill>
              </a:rPr>
              <a:t>小因生大果</a:t>
            </a:r>
            <a:endParaRPr lang="en-US" dirty="0">
              <a:solidFill>
                <a:srgbClr val="00B050"/>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344" y="727675"/>
            <a:ext cx="581248" cy="581248"/>
          </a:xfrm>
          <a:prstGeom prst="rect">
            <a:avLst/>
          </a:prstGeom>
        </p:spPr>
      </p:pic>
    </p:spTree>
    <p:extLst>
      <p:ext uri="{BB962C8B-B14F-4D97-AF65-F5344CB8AC3E}">
        <p14:creationId xmlns:p14="http://schemas.microsoft.com/office/powerpoint/2010/main" val="198527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32186" y="467831"/>
            <a:ext cx="3452037" cy="460743"/>
          </a:xfrm>
        </p:spPr>
        <p:txBody>
          <a:bodyPr>
            <a:normAutofit/>
          </a:bodyPr>
          <a:lstStyle/>
          <a:p>
            <a:r>
              <a:rPr lang="zh-CN" altLang="en-US" sz="2400" dirty="0"/>
              <a:t>讨</a:t>
            </a:r>
            <a:r>
              <a:rPr lang="zh-CN" altLang="en-US" sz="2400" dirty="0" smtClean="0"/>
              <a:t>论与分享</a:t>
            </a:r>
            <a:endParaRPr lang="en-US" sz="2400" dirty="0"/>
          </a:p>
        </p:txBody>
      </p:sp>
      <p:sp>
        <p:nvSpPr>
          <p:cNvPr id="3" name="Subtitle 2"/>
          <p:cNvSpPr>
            <a:spLocks noGrp="1"/>
          </p:cNvSpPr>
          <p:nvPr>
            <p:ph type="subTitle" idx="1"/>
          </p:nvPr>
        </p:nvSpPr>
        <p:spPr>
          <a:xfrm>
            <a:off x="545804" y="1155404"/>
            <a:ext cx="10611294" cy="4649972"/>
          </a:xfrm>
        </p:spPr>
        <p:txBody>
          <a:bodyPr/>
          <a:lstStyle/>
          <a:p>
            <a:pPr algn="l"/>
            <a:r>
              <a:rPr lang="en-US" altLang="zh-CN" dirty="0" smtClean="0">
                <a:solidFill>
                  <a:srgbClr val="00B050"/>
                </a:solidFill>
              </a:rPr>
              <a:t>1</a:t>
            </a:r>
            <a:r>
              <a:rPr lang="zh-CN" altLang="en-US" dirty="0" smtClean="0">
                <a:solidFill>
                  <a:srgbClr val="00B050"/>
                </a:solidFill>
              </a:rPr>
              <a:t>，自己是如何相信因果轮回的？</a:t>
            </a:r>
            <a:endParaRPr lang="en-US" altLang="zh-CN" dirty="0" smtClean="0">
              <a:solidFill>
                <a:srgbClr val="00B050"/>
              </a:solidFill>
            </a:endParaRPr>
          </a:p>
          <a:p>
            <a:pPr algn="l"/>
            <a:r>
              <a:rPr lang="en-US" altLang="zh-CN" dirty="0" smtClean="0">
                <a:solidFill>
                  <a:srgbClr val="00B050"/>
                </a:solidFill>
              </a:rPr>
              <a:t>2</a:t>
            </a:r>
            <a:r>
              <a:rPr lang="zh-CN" altLang="en-US" dirty="0" smtClean="0">
                <a:solidFill>
                  <a:srgbClr val="00B050"/>
                </a:solidFill>
              </a:rPr>
              <a:t>，对小因生大果的感叹与分享。</a:t>
            </a:r>
            <a:endParaRPr lang="en-US" altLang="zh-CN" dirty="0" smtClean="0">
              <a:solidFill>
                <a:srgbClr val="00B050"/>
              </a:solidFill>
            </a:endParaRPr>
          </a:p>
          <a:p>
            <a:pPr algn="l"/>
            <a:r>
              <a:rPr lang="en-US" altLang="zh-CN" dirty="0" smtClean="0">
                <a:solidFill>
                  <a:srgbClr val="00B050"/>
                </a:solidFill>
              </a:rPr>
              <a:t>3</a:t>
            </a:r>
            <a:r>
              <a:rPr lang="zh-CN" altLang="en-US" dirty="0" smtClean="0">
                <a:solidFill>
                  <a:srgbClr val="00B050"/>
                </a:solidFill>
              </a:rPr>
              <a:t>，您见识过神通吗？神通的好处与坏处？</a:t>
            </a:r>
            <a:endParaRPr lang="en-US" dirty="0">
              <a:solidFill>
                <a:srgbClr val="00B050"/>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5905" y="407579"/>
            <a:ext cx="581248" cy="581248"/>
          </a:xfrm>
          <a:prstGeom prst="rect">
            <a:avLst/>
          </a:prstGeom>
        </p:spPr>
      </p:pic>
    </p:spTree>
    <p:extLst>
      <p:ext uri="{BB962C8B-B14F-4D97-AF65-F5344CB8AC3E}">
        <p14:creationId xmlns:p14="http://schemas.microsoft.com/office/powerpoint/2010/main" val="356112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6000"/>
          </a:schemeClr>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597"/>
            <a:ext cx="581248" cy="581248"/>
          </a:xfrm>
          <a:prstGeom prst="rect">
            <a:avLst/>
          </a:prstGeom>
        </p:spPr>
      </p:pic>
      <p:graphicFrame>
        <p:nvGraphicFramePr>
          <p:cNvPr id="5" name="Table 5">
            <a:extLst>
              <a:ext uri="{FF2B5EF4-FFF2-40B4-BE49-F238E27FC236}">
                <a16:creationId xmlns="" xmlns:a16="http://schemas.microsoft.com/office/drawing/2014/main" id="{A1326F0F-8B99-4ECF-92E5-C268BF9805D7}"/>
              </a:ext>
            </a:extLst>
          </p:cNvPr>
          <p:cNvGraphicFramePr>
            <a:graphicFrameLocks noGrp="1"/>
          </p:cNvGraphicFramePr>
          <p:nvPr>
            <p:extLst>
              <p:ext uri="{D42A27DB-BD31-4B8C-83A1-F6EECF244321}">
                <p14:modId xmlns:p14="http://schemas.microsoft.com/office/powerpoint/2010/main" val="2275923791"/>
              </p:ext>
            </p:extLst>
          </p:nvPr>
        </p:nvGraphicFramePr>
        <p:xfrm>
          <a:off x="581248" y="978195"/>
          <a:ext cx="11242159" cy="5018568"/>
        </p:xfrm>
        <a:graphic>
          <a:graphicData uri="http://schemas.openxmlformats.org/drawingml/2006/table">
            <a:tbl>
              <a:tblPr firstRow="1" bandRow="1">
                <a:tableStyleId>{5C22544A-7EE6-4342-B048-85BDC9FD1C3A}</a:tableStyleId>
              </a:tblPr>
              <a:tblGrid>
                <a:gridCol w="1528060">
                  <a:extLst>
                    <a:ext uri="{9D8B030D-6E8A-4147-A177-3AD203B41FA5}">
                      <a16:colId xmlns="" xmlns:a16="http://schemas.microsoft.com/office/drawing/2014/main" val="3363029306"/>
                    </a:ext>
                  </a:extLst>
                </a:gridCol>
                <a:gridCol w="3443941">
                  <a:extLst>
                    <a:ext uri="{9D8B030D-6E8A-4147-A177-3AD203B41FA5}">
                      <a16:colId xmlns="" xmlns:a16="http://schemas.microsoft.com/office/drawing/2014/main" val="619225607"/>
                    </a:ext>
                  </a:extLst>
                </a:gridCol>
                <a:gridCol w="3323184">
                  <a:extLst>
                    <a:ext uri="{9D8B030D-6E8A-4147-A177-3AD203B41FA5}">
                      <a16:colId xmlns="" xmlns:a16="http://schemas.microsoft.com/office/drawing/2014/main" val="2245553129"/>
                    </a:ext>
                  </a:extLst>
                </a:gridCol>
                <a:gridCol w="2946974">
                  <a:extLst>
                    <a:ext uri="{9D8B030D-6E8A-4147-A177-3AD203B41FA5}">
                      <a16:colId xmlns="" xmlns:a16="http://schemas.microsoft.com/office/drawing/2014/main" val="3098183489"/>
                    </a:ext>
                  </a:extLst>
                </a:gridCol>
              </a:tblGrid>
              <a:tr h="649595">
                <a:tc>
                  <a:txBody>
                    <a:bodyPr/>
                    <a:lstStyle/>
                    <a:p>
                      <a:endParaRPr lang="en-US" dirty="0"/>
                    </a:p>
                  </a:txBody>
                  <a:tcPr/>
                </a:tc>
                <a:tc>
                  <a:txBody>
                    <a:bodyPr/>
                    <a:lstStyle/>
                    <a:p>
                      <a:pPr algn="ctr"/>
                      <a:r>
                        <a:rPr lang="zh-CN" altLang="en-US" b="1" dirty="0"/>
                        <a:t>现量（第一层所知）</a:t>
                      </a:r>
                      <a:endParaRPr lang="en-US" b="1" dirty="0"/>
                    </a:p>
                  </a:txBody>
                  <a:tcPr/>
                </a:tc>
                <a:tc>
                  <a:txBody>
                    <a:bodyPr/>
                    <a:lstStyle/>
                    <a:p>
                      <a:r>
                        <a:rPr lang="zh-CN" altLang="en-US" b="1" dirty="0"/>
                        <a:t>比量（隐蔽的所知）</a:t>
                      </a:r>
                      <a:endParaRPr lang="en-US" b="1" dirty="0"/>
                    </a:p>
                  </a:txBody>
                  <a:tcPr/>
                </a:tc>
                <a:tc>
                  <a:txBody>
                    <a:bodyPr/>
                    <a:lstStyle/>
                    <a:p>
                      <a:r>
                        <a:rPr lang="zh-CN" altLang="en-US" b="1" dirty="0"/>
                        <a:t>非常隐蔽的所知</a:t>
                      </a:r>
                      <a:endParaRPr lang="en-US" b="1" dirty="0"/>
                    </a:p>
                  </a:txBody>
                  <a:tcPr/>
                </a:tc>
                <a:extLst>
                  <a:ext uri="{0D108BD9-81ED-4DB2-BD59-A6C34878D82A}">
                    <a16:rowId xmlns="" xmlns:a16="http://schemas.microsoft.com/office/drawing/2014/main" val="884792519"/>
                  </a:ext>
                </a:extLst>
              </a:tr>
              <a:tr h="1028525">
                <a:tc>
                  <a:txBody>
                    <a:bodyPr/>
                    <a:lstStyle/>
                    <a:p>
                      <a:r>
                        <a:rPr lang="zh-CN" altLang="en-US" b="1" dirty="0"/>
                        <a:t>衡量</a:t>
                      </a:r>
                      <a:endParaRPr lang="en-US" b="1" dirty="0"/>
                    </a:p>
                  </a:txBody>
                  <a:tcPr/>
                </a:tc>
                <a:tc>
                  <a:txBody>
                    <a:bodyPr/>
                    <a:lstStyle/>
                    <a:p>
                      <a:r>
                        <a:rPr lang="zh-CN" altLang="en-US" sz="1600" dirty="0"/>
                        <a:t>感官的五个觉受（</a:t>
                      </a:r>
                      <a:r>
                        <a:rPr lang="zh-CN" altLang="en-US" sz="1600" b="0" i="0" kern="1200" dirty="0">
                          <a:solidFill>
                            <a:schemeClr val="dk1"/>
                          </a:solidFill>
                          <a:effectLst/>
                          <a:latin typeface="+mn-lt"/>
                          <a:ea typeface="+mn-ea"/>
                          <a:cs typeface="+mn-cs"/>
                        </a:rPr>
                        <a:t>眼耳鼻舌身</a:t>
                      </a:r>
                      <a:r>
                        <a:rPr lang="zh-CN" altLang="en-US" sz="1600" dirty="0"/>
                        <a:t>）</a:t>
                      </a:r>
                      <a:endParaRPr lang="en-US" sz="1600" dirty="0"/>
                    </a:p>
                  </a:txBody>
                  <a:tcPr/>
                </a:tc>
                <a:tc>
                  <a:txBody>
                    <a:bodyPr/>
                    <a:lstStyle/>
                    <a:p>
                      <a:r>
                        <a:rPr lang="zh-CN" altLang="en-US" sz="1600" dirty="0"/>
                        <a:t>推理的逻辑</a:t>
                      </a:r>
                      <a:endParaRPr lang="en-US" sz="1600" dirty="0"/>
                    </a:p>
                  </a:txBody>
                  <a:tcPr/>
                </a:tc>
                <a:tc>
                  <a:txBody>
                    <a:bodyPr/>
                    <a:lstStyle/>
                    <a:p>
                      <a:r>
                        <a:rPr lang="zh-CN" altLang="en-US" sz="1600" dirty="0"/>
                        <a:t>相信有信用的人 </a:t>
                      </a:r>
                      <a:r>
                        <a:rPr lang="en-US" altLang="zh-CN" sz="1600" dirty="0"/>
                        <a:t>/ </a:t>
                      </a:r>
                      <a:r>
                        <a:rPr lang="zh-CN" altLang="en-US" sz="1600" dirty="0"/>
                        <a:t>工具</a:t>
                      </a:r>
                      <a:endParaRPr lang="en-US" sz="1600" dirty="0"/>
                    </a:p>
                  </a:txBody>
                  <a:tcPr/>
                </a:tc>
                <a:extLst>
                  <a:ext uri="{0D108BD9-81ED-4DB2-BD59-A6C34878D82A}">
                    <a16:rowId xmlns="" xmlns:a16="http://schemas.microsoft.com/office/drawing/2014/main" val="986554952"/>
                  </a:ext>
                </a:extLst>
              </a:tr>
              <a:tr h="1028525">
                <a:tc>
                  <a:txBody>
                    <a:bodyPr/>
                    <a:lstStyle/>
                    <a:p>
                      <a:r>
                        <a:rPr lang="zh-CN" altLang="en-US" b="1" dirty="0"/>
                        <a:t>标准</a:t>
                      </a:r>
                      <a:endParaRPr lang="en-US" b="1" dirty="0"/>
                    </a:p>
                  </a:txBody>
                  <a:tcPr/>
                </a:tc>
                <a:tc>
                  <a:txBody>
                    <a:bodyPr/>
                    <a:lstStyle/>
                    <a:p>
                      <a:r>
                        <a:rPr lang="zh-CN" altLang="en-US" sz="1600" dirty="0"/>
                        <a:t>必须是真实的</a:t>
                      </a:r>
                      <a:endParaRPr lang="en-US" sz="1600" dirty="0"/>
                    </a:p>
                  </a:txBody>
                  <a:tcPr/>
                </a:tc>
                <a:tc>
                  <a:txBody>
                    <a:bodyPr/>
                    <a:lstStyle/>
                    <a:p>
                      <a:r>
                        <a:rPr lang="zh-CN" altLang="en-US" sz="1600" dirty="0"/>
                        <a:t>必须符合逻辑</a:t>
                      </a:r>
                      <a:endParaRPr lang="en-US" sz="1600" dirty="0"/>
                    </a:p>
                  </a:txBody>
                  <a:tcPr/>
                </a:tc>
                <a:tc>
                  <a:txBody>
                    <a:bodyPr/>
                    <a:lstStyle/>
                    <a:p>
                      <a:r>
                        <a:rPr lang="zh-CN" altLang="en-US" sz="1600" dirty="0"/>
                        <a:t>佛陀的智慧，教法，义理，了义经*</a:t>
                      </a:r>
                      <a:endParaRPr lang="en-US" sz="1600" dirty="0"/>
                    </a:p>
                  </a:txBody>
                  <a:tcPr/>
                </a:tc>
                <a:extLst>
                  <a:ext uri="{0D108BD9-81ED-4DB2-BD59-A6C34878D82A}">
                    <a16:rowId xmlns="" xmlns:a16="http://schemas.microsoft.com/office/drawing/2014/main" val="706723694"/>
                  </a:ext>
                </a:extLst>
              </a:tr>
              <a:tr h="1028525">
                <a:tc>
                  <a:txBody>
                    <a:bodyPr/>
                    <a:lstStyle/>
                    <a:p>
                      <a:r>
                        <a:rPr lang="zh-CN" altLang="en-US" b="1" dirty="0"/>
                        <a:t>例子</a:t>
                      </a:r>
                      <a:endParaRPr lang="en-US" b="1" dirty="0"/>
                    </a:p>
                  </a:txBody>
                  <a:tcPr/>
                </a:tc>
                <a:tc>
                  <a:txBody>
                    <a:bodyPr/>
                    <a:lstStyle/>
                    <a:p>
                      <a:r>
                        <a:rPr lang="zh-CN" altLang="en-US" sz="1600" dirty="0"/>
                        <a:t>桌子是长方形的，木制的</a:t>
                      </a:r>
                      <a:endParaRPr lang="en-US" sz="1600" dirty="0"/>
                    </a:p>
                  </a:txBody>
                  <a:tcPr/>
                </a:tc>
                <a:tc>
                  <a:txBody>
                    <a:bodyPr/>
                    <a:lstStyle/>
                    <a:p>
                      <a:r>
                        <a:rPr lang="zh-CN" altLang="en-US" sz="1600" dirty="0"/>
                        <a:t>木头的产地的判断</a:t>
                      </a:r>
                      <a:endParaRPr lang="en-US" sz="1600" dirty="0"/>
                    </a:p>
                  </a:txBody>
                  <a:tcPr/>
                </a:tc>
                <a:tc>
                  <a:txBody>
                    <a:bodyPr/>
                    <a:lstStyle/>
                    <a:p>
                      <a:r>
                        <a:rPr lang="zh-CN" altLang="en-US" sz="1600" dirty="0"/>
                        <a:t>桌子内部的原子，分子电子的运动</a:t>
                      </a:r>
                      <a:endParaRPr lang="en-US" sz="1600" dirty="0"/>
                    </a:p>
                  </a:txBody>
                  <a:tcPr/>
                </a:tc>
                <a:extLst>
                  <a:ext uri="{0D108BD9-81ED-4DB2-BD59-A6C34878D82A}">
                    <a16:rowId xmlns="" xmlns:a16="http://schemas.microsoft.com/office/drawing/2014/main" val="1081355370"/>
                  </a:ext>
                </a:extLst>
              </a:tr>
              <a:tr h="1283398">
                <a:tc gridSpan="4">
                  <a:txBody>
                    <a:bodyPr/>
                    <a:lstStyle/>
                    <a:p>
                      <a:r>
                        <a:rPr lang="zh-CN" altLang="en-US" dirty="0"/>
                        <a:t>因果学说属于第三个层次：非常隐蔽的所知。无法肯定，无法否定。选择相信佛所说的，因为相信佛友比我们高得多的智慧。</a:t>
                      </a:r>
                      <a:endParaRPr lang="en-US" dirty="0"/>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 xmlns:a16="http://schemas.microsoft.com/office/drawing/2014/main" val="84753163"/>
                  </a:ext>
                </a:extLst>
              </a:tr>
            </a:tbl>
          </a:graphicData>
        </a:graphic>
      </p:graphicFrame>
      <p:sp>
        <p:nvSpPr>
          <p:cNvPr id="6" name="Rectangle 5"/>
          <p:cNvSpPr/>
          <p:nvPr/>
        </p:nvSpPr>
        <p:spPr>
          <a:xfrm>
            <a:off x="518047" y="481179"/>
            <a:ext cx="1032655" cy="461665"/>
          </a:xfrm>
          <a:prstGeom prst="rect">
            <a:avLst/>
          </a:prstGeom>
        </p:spPr>
        <p:txBody>
          <a:bodyPr wrap="none">
            <a:spAutoFit/>
          </a:bodyPr>
          <a:lstStyle/>
          <a:p>
            <a:r>
              <a:rPr lang="en-US" altLang="zh-CN" sz="2400" b="1" dirty="0">
                <a:effectLst>
                  <a:outerShdw blurRad="38100" dist="38100" dir="2700000" algn="tl">
                    <a:srgbClr val="000000">
                      <a:alpha val="43137"/>
                    </a:srgbClr>
                  </a:outerShdw>
                </a:effectLst>
              </a:rPr>
              <a:t>1.</a:t>
            </a:r>
            <a:r>
              <a:rPr lang="zh-CN" altLang="en-US" sz="2400" b="1" dirty="0">
                <a:effectLst>
                  <a:outerShdw blurRad="38100" dist="38100" dir="2700000" algn="tl">
                    <a:srgbClr val="000000">
                      <a:alpha val="43137"/>
                    </a:srgbClr>
                  </a:outerShdw>
                </a:effectLst>
              </a:rPr>
              <a:t>回顾</a:t>
            </a:r>
            <a:endParaRPr lang="en-US" altLang="zh-CN"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424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9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3029" y="191387"/>
            <a:ext cx="11419874" cy="6365358"/>
          </a:xfrm>
        </p:spPr>
        <p:txBody>
          <a:bodyPr>
            <a:normAutofit/>
          </a:bodyPr>
          <a:lstStyle/>
          <a:p>
            <a:pPr algn="l"/>
            <a:r>
              <a:rPr lang="en-US" altLang="zh-CN" b="1" dirty="0" smtClean="0">
                <a:effectLst>
                  <a:outerShdw blurRad="38100" dist="38100" dir="2700000" algn="tl">
                    <a:srgbClr val="000000">
                      <a:alpha val="43137"/>
                    </a:srgbClr>
                  </a:outerShdw>
                </a:effectLst>
              </a:rPr>
              <a:t>             2</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智信</a:t>
            </a:r>
            <a:r>
              <a:rPr lang="en-US" altLang="zh-CN" b="1" dirty="0">
                <a:effectLst>
                  <a:outerShdw blurRad="38100" dist="38100" dir="2700000" algn="tl">
                    <a:srgbClr val="000000">
                      <a:alpha val="43137"/>
                    </a:srgbClr>
                  </a:outerShdw>
                </a:effectLst>
              </a:rPr>
              <a:t>OR </a:t>
            </a:r>
            <a:r>
              <a:rPr lang="zh-CN" altLang="en-US" b="1" dirty="0">
                <a:effectLst>
                  <a:outerShdw blurRad="38100" dist="38100" dir="2700000" algn="tl">
                    <a:srgbClr val="000000">
                      <a:alpha val="43137"/>
                    </a:srgbClr>
                  </a:outerShdw>
                </a:effectLst>
              </a:rPr>
              <a:t>迷信</a:t>
            </a:r>
            <a:endParaRPr lang="en-US" altLang="zh-CN" b="1" dirty="0">
              <a:effectLst>
                <a:outerShdw blurRad="38100" dist="38100" dir="2700000" algn="tl">
                  <a:srgbClr val="000000">
                    <a:alpha val="43137"/>
                  </a:srgbClr>
                </a:outerShdw>
              </a:effectLst>
            </a:endParaRPr>
          </a:p>
          <a:p>
            <a:pPr algn="l"/>
            <a:endParaRPr lang="en-US" altLang="zh-CN" sz="1800" dirty="0" smtClean="0"/>
          </a:p>
          <a:p>
            <a:pPr algn="l"/>
            <a:r>
              <a:rPr lang="zh-CN" altLang="en-US" b="1" dirty="0">
                <a:solidFill>
                  <a:srgbClr val="FF0000"/>
                </a:solidFill>
              </a:rPr>
              <a:t>智信：</a:t>
            </a:r>
            <a:r>
              <a:rPr lang="zh-CN" altLang="en-US" sz="1800" dirty="0"/>
              <a:t>我了解这些东西，我知道这个道理以后我相信那这个叫智信。</a:t>
            </a:r>
            <a:endParaRPr lang="en-US" altLang="zh-CN" sz="1800" dirty="0"/>
          </a:p>
          <a:p>
            <a:pPr algn="l"/>
            <a:r>
              <a:rPr lang="zh-CN" altLang="en-US" dirty="0">
                <a:solidFill>
                  <a:srgbClr val="FF0000"/>
                </a:solidFill>
              </a:rPr>
              <a:t>迷信：</a:t>
            </a:r>
            <a:r>
              <a:rPr lang="zh-CN" altLang="en-US" sz="1800" dirty="0"/>
              <a:t>我这些</a:t>
            </a:r>
            <a:r>
              <a:rPr lang="zh-CN" altLang="en-US" sz="1800" dirty="0" smtClean="0"/>
              <a:t>都一</a:t>
            </a:r>
            <a:r>
              <a:rPr lang="zh-CN" altLang="en-US" sz="1800" dirty="0"/>
              <a:t>无所</a:t>
            </a:r>
            <a:r>
              <a:rPr lang="zh-CN" altLang="en-US" sz="1800" dirty="0" smtClean="0"/>
              <a:t>知，只</a:t>
            </a:r>
            <a:r>
              <a:rPr lang="zh-CN" altLang="en-US" sz="1800" dirty="0"/>
              <a:t>是其他的原因去相信那这样就不一定是智信</a:t>
            </a:r>
            <a:r>
              <a:rPr lang="zh-CN" altLang="en-US" sz="1800" dirty="0" smtClean="0"/>
              <a:t>。</a:t>
            </a:r>
            <a:endParaRPr lang="en-US" altLang="zh-CN" sz="1800" dirty="0" smtClean="0"/>
          </a:p>
          <a:p>
            <a:pPr algn="l"/>
            <a:endParaRPr lang="en-US" altLang="zh-CN" sz="1800" dirty="0"/>
          </a:p>
          <a:p>
            <a:pPr marL="285750" indent="-285750" algn="l">
              <a:buFont typeface="Arial" panose="020B0604020202020204" pitchFamily="34" charset="0"/>
              <a:buChar char="•"/>
            </a:pPr>
            <a:r>
              <a:rPr lang="zh-CN" altLang="en-US" sz="1800" dirty="0" smtClean="0"/>
              <a:t>（</a:t>
            </a:r>
            <a:r>
              <a:rPr lang="zh-CN" altLang="en-US" sz="1800" dirty="0" smtClean="0"/>
              <a:t>阿难入胎经），佛对阿难说：不要因为我是佛，就相信我；不要因为我是你的亲戚，就相信我；不要因为我长相庄严，就相信我。你要自己到安静的地方，去思考。</a:t>
            </a:r>
            <a:r>
              <a:rPr lang="zh-CN" altLang="en-US" sz="1800" dirty="0" smtClean="0"/>
              <a:t>这</a:t>
            </a:r>
            <a:r>
              <a:rPr lang="zh-CN" altLang="en-US" sz="1800" dirty="0"/>
              <a:t>叫</a:t>
            </a:r>
            <a:r>
              <a:rPr lang="zh-CN" altLang="en-US" sz="1800" dirty="0" smtClean="0"/>
              <a:t>智</a:t>
            </a:r>
            <a:r>
              <a:rPr lang="zh-CN" altLang="en-US" sz="1800" dirty="0" smtClean="0"/>
              <a:t>信，叫坚信，这样就不容易动摇</a:t>
            </a:r>
            <a:r>
              <a:rPr lang="zh-CN" altLang="en-US" sz="1800" dirty="0" smtClean="0"/>
              <a:t>。</a:t>
            </a:r>
            <a:endParaRPr lang="en-US" altLang="zh-CN" sz="1800" dirty="0" smtClean="0"/>
          </a:p>
          <a:p>
            <a:pPr marL="285750" indent="-285750" algn="l">
              <a:buFont typeface="Arial" panose="020B0604020202020204" pitchFamily="34" charset="0"/>
              <a:buChar char="•"/>
            </a:pPr>
            <a:endParaRPr lang="en-US" altLang="zh-CN" sz="1800" dirty="0" smtClean="0"/>
          </a:p>
          <a:p>
            <a:pPr marL="285750" indent="-285750" algn="l">
              <a:buFont typeface="Arial" panose="020B0604020202020204" pitchFamily="34" charset="0"/>
              <a:buChar char="•"/>
            </a:pPr>
            <a:r>
              <a:rPr lang="zh-CN" altLang="en-US" sz="1800" dirty="0"/>
              <a:t>佛</a:t>
            </a:r>
            <a:r>
              <a:rPr lang="zh-CN" altLang="en-US" sz="1800" dirty="0" smtClean="0"/>
              <a:t>教的理论精确度是很高很高的，如果通过闻思修，建立起来是很难动摇的</a:t>
            </a:r>
            <a:r>
              <a:rPr lang="zh-CN" altLang="en-US" sz="1800" dirty="0" smtClean="0"/>
              <a:t>。</a:t>
            </a:r>
            <a:endParaRPr lang="en-US" altLang="zh-CN" sz="1800" dirty="0" smtClean="0"/>
          </a:p>
          <a:p>
            <a:pPr marL="285750" indent="-285750" algn="l">
              <a:buFont typeface="Arial" panose="020B0604020202020204" pitchFamily="34" charset="0"/>
              <a:buChar char="•"/>
            </a:pPr>
            <a:endParaRPr lang="en-US" altLang="zh-CN" sz="1800" dirty="0" smtClean="0"/>
          </a:p>
          <a:p>
            <a:pPr marL="285750" indent="-285750" algn="l">
              <a:buFont typeface="Arial" panose="020B0604020202020204" pitchFamily="34" charset="0"/>
              <a:buChar char="•"/>
            </a:pPr>
            <a:r>
              <a:rPr lang="zh-CN" altLang="en-US" sz="1800" dirty="0"/>
              <a:t>每一</a:t>
            </a:r>
            <a:r>
              <a:rPr lang="zh-CN" altLang="en-US" sz="1800" dirty="0" smtClean="0"/>
              <a:t>个理论都是要去实修实践，如果一个理论不能实践，那么这个理论就是没用的。</a:t>
            </a:r>
            <a:endParaRPr lang="en-US" altLang="zh-CN" sz="1800" dirty="0" smtClean="0"/>
          </a:p>
          <a:p>
            <a:pPr marL="285750" indent="-285750" algn="l">
              <a:buFont typeface="Arial" panose="020B0604020202020204" pitchFamily="34" charset="0"/>
              <a:buChar char="•"/>
            </a:pPr>
            <a:endParaRPr lang="en-US" sz="18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185" y="140587"/>
            <a:ext cx="581248" cy="581248"/>
          </a:xfrm>
          <a:prstGeom prst="rect">
            <a:avLst/>
          </a:prstGeom>
        </p:spPr>
      </p:pic>
    </p:spTree>
    <p:extLst>
      <p:ext uri="{BB962C8B-B14F-4D97-AF65-F5344CB8AC3E}">
        <p14:creationId xmlns:p14="http://schemas.microsoft.com/office/powerpoint/2010/main" val="229842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0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297" y="686656"/>
            <a:ext cx="11880112" cy="5513831"/>
          </a:xfrm>
        </p:spPr>
        <p:txBody>
          <a:bodyPr>
            <a:normAutofit/>
          </a:bodyPr>
          <a:lstStyle/>
          <a:p>
            <a:pPr algn="l"/>
            <a:endParaRPr lang="en-US" altLang="zh-CN" sz="1800" dirty="0" smtClean="0"/>
          </a:p>
          <a:p>
            <a:pPr algn="l"/>
            <a:r>
              <a:rPr lang="zh-CN" altLang="en-US" sz="2000" b="1" dirty="0" smtClean="0">
                <a:solidFill>
                  <a:srgbClr val="FF0000"/>
                </a:solidFill>
              </a:rPr>
              <a:t>如何</a:t>
            </a:r>
            <a:r>
              <a:rPr lang="zh-CN" altLang="en-US" sz="2000" b="1" dirty="0" smtClean="0">
                <a:solidFill>
                  <a:srgbClr val="FF0000"/>
                </a:solidFill>
              </a:rPr>
              <a:t>去智信就要如理的</a:t>
            </a:r>
            <a:r>
              <a:rPr lang="zh-CN" altLang="en-US" sz="2000" b="1" dirty="0" smtClean="0">
                <a:solidFill>
                  <a:srgbClr val="FF0000"/>
                </a:solidFill>
              </a:rPr>
              <a:t>闻</a:t>
            </a:r>
            <a:r>
              <a:rPr lang="zh-CN" altLang="en-US" sz="2000" b="1" dirty="0" smtClean="0">
                <a:solidFill>
                  <a:srgbClr val="FF0000"/>
                </a:solidFill>
              </a:rPr>
              <a:t>思修；</a:t>
            </a:r>
            <a:endParaRPr lang="en-US" altLang="zh-CN" sz="2000" b="1" dirty="0" smtClean="0">
              <a:solidFill>
                <a:srgbClr val="FF0000"/>
              </a:solidFill>
            </a:endParaRPr>
          </a:p>
          <a:p>
            <a:pPr marL="285750" indent="-285750" algn="l">
              <a:buFont typeface="Arial" panose="020B0604020202020204" pitchFamily="34" charset="0"/>
              <a:buChar char="•"/>
            </a:pPr>
            <a:r>
              <a:rPr lang="zh-CN" altLang="en-US" sz="1800" dirty="0" smtClean="0"/>
              <a:t>打</a:t>
            </a:r>
            <a:r>
              <a:rPr lang="zh-CN" altLang="en-US" sz="1800" dirty="0" smtClean="0"/>
              <a:t>坐，排气，静下来</a:t>
            </a:r>
            <a:r>
              <a:rPr lang="zh-CN" altLang="en-US" sz="1800" dirty="0" smtClean="0"/>
              <a:t>。</a:t>
            </a:r>
            <a:endParaRPr lang="en-US" altLang="zh-CN" sz="1800" dirty="0" smtClean="0"/>
          </a:p>
          <a:p>
            <a:pPr marL="285750" indent="-285750" algn="l">
              <a:buFont typeface="Arial" panose="020B0604020202020204" pitchFamily="34" charset="0"/>
              <a:buChar char="•"/>
            </a:pPr>
            <a:r>
              <a:rPr lang="zh-CN" altLang="en-US" sz="1800" dirty="0" smtClean="0"/>
              <a:t>思</a:t>
            </a:r>
            <a:r>
              <a:rPr lang="zh-CN" altLang="en-US" sz="1800" dirty="0" smtClean="0"/>
              <a:t>考（佛讲了第三个范畴，非常隐蔽，这个时候没有办法推理</a:t>
            </a:r>
            <a:r>
              <a:rPr lang="zh-CN" altLang="en-US" sz="1800" dirty="0" smtClean="0"/>
              <a:t>）</a:t>
            </a:r>
            <a:endParaRPr lang="en-US" altLang="zh-CN" sz="1800" dirty="0" smtClean="0"/>
          </a:p>
          <a:p>
            <a:pPr marL="285750" indent="-285750" algn="l">
              <a:buFont typeface="Arial" panose="020B0604020202020204" pitchFamily="34" charset="0"/>
              <a:buChar char="•"/>
            </a:pPr>
            <a:endParaRPr lang="en-US" altLang="zh-CN" sz="1800" dirty="0" smtClean="0"/>
          </a:p>
          <a:p>
            <a:pPr algn="l"/>
            <a:r>
              <a:rPr lang="zh-CN" altLang="en-US" sz="1800" dirty="0" smtClean="0"/>
              <a:t>为</a:t>
            </a:r>
            <a:r>
              <a:rPr lang="zh-CN" altLang="en-US" sz="1800" dirty="0" smtClean="0"/>
              <a:t>何要相信佛</a:t>
            </a:r>
            <a:r>
              <a:rPr lang="zh-CN" altLang="en-US" sz="1800" dirty="0" smtClean="0"/>
              <a:t>？</a:t>
            </a:r>
            <a:endParaRPr lang="en-US" altLang="zh-CN" sz="1800" dirty="0" smtClean="0"/>
          </a:p>
          <a:p>
            <a:pPr algn="l"/>
            <a:r>
              <a:rPr lang="zh-CN" altLang="en-US" sz="1800" dirty="0" smtClean="0"/>
              <a:t>现量（通过感官我们已经信任佛陀说的真实语）</a:t>
            </a:r>
            <a:endParaRPr lang="en-US" altLang="zh-CN" sz="1800" dirty="0" smtClean="0"/>
          </a:p>
          <a:p>
            <a:pPr algn="l"/>
            <a:r>
              <a:rPr lang="zh-CN" altLang="en-US" sz="1800" dirty="0" smtClean="0"/>
              <a:t>比量（完全符合逻辑的推理，也证实了佛陀没有骗我们，而且佛陀的觉察力和智慧力是超凡的）</a:t>
            </a:r>
            <a:endParaRPr lang="en-US" altLang="zh-CN" sz="1800" dirty="0" smtClean="0"/>
          </a:p>
          <a:p>
            <a:pPr algn="l"/>
            <a:r>
              <a:rPr lang="zh-CN" altLang="en-US" sz="1800" dirty="0" smtClean="0"/>
              <a:t>圣教量（佛所说的是金刚语）</a:t>
            </a:r>
            <a:endParaRPr lang="en-US" altLang="zh-CN" sz="1800" dirty="0" smtClean="0"/>
          </a:p>
          <a:p>
            <a:pPr algn="l"/>
            <a:r>
              <a:rPr lang="en-US" altLang="zh-CN" sz="1800" dirty="0" smtClean="0"/>
              <a:t>1.</a:t>
            </a:r>
            <a:r>
              <a:rPr lang="zh-CN" altLang="en-US" sz="1800" dirty="0" smtClean="0"/>
              <a:t>佛的智慧</a:t>
            </a:r>
            <a:endParaRPr lang="en-US" altLang="zh-CN" sz="1800" dirty="0" smtClean="0"/>
          </a:p>
          <a:p>
            <a:pPr algn="l"/>
            <a:r>
              <a:rPr lang="zh-CN" altLang="en-US" sz="1800" dirty="0" smtClean="0"/>
              <a:t>比如：</a:t>
            </a:r>
            <a:endParaRPr lang="en-US" altLang="zh-CN" sz="1800" dirty="0" smtClean="0"/>
          </a:p>
          <a:p>
            <a:pPr marL="285750" indent="-285750" algn="l">
              <a:buFont typeface="Arial" panose="020B0604020202020204" pitchFamily="34" charset="0"/>
              <a:buChar char="•"/>
            </a:pPr>
            <a:r>
              <a:rPr lang="en-US" altLang="zh-CN" sz="1800" dirty="0" smtClean="0"/>
              <a:t>2500</a:t>
            </a:r>
            <a:r>
              <a:rPr lang="zh-CN" altLang="en-US" sz="1800" dirty="0" smtClean="0"/>
              <a:t>年前，佛讲的一滴水的微</a:t>
            </a:r>
            <a:r>
              <a:rPr lang="zh-CN" altLang="en-US" sz="1800" dirty="0"/>
              <a:t>生物</a:t>
            </a:r>
            <a:r>
              <a:rPr lang="zh-CN" altLang="en-US" sz="1800" dirty="0" smtClean="0"/>
              <a:t>，到今</a:t>
            </a:r>
            <a:r>
              <a:rPr lang="zh-CN" altLang="en-US" sz="1800" dirty="0"/>
              <a:t>天有显微镜才知道。</a:t>
            </a:r>
            <a:endParaRPr lang="en-US" altLang="zh-CN" sz="1800" dirty="0"/>
          </a:p>
          <a:p>
            <a:pPr marL="285750" indent="-285750" algn="l">
              <a:buFont typeface="Arial" panose="020B0604020202020204" pitchFamily="34" charset="0"/>
              <a:buChar char="•"/>
            </a:pPr>
            <a:r>
              <a:rPr lang="zh-CN" altLang="en-US" sz="1800" dirty="0"/>
              <a:t>一张桌子一刹那一刹那的生灭，运动，实际上桌子的寿命只有一秒钟的百万分之一的寿命</a:t>
            </a:r>
            <a:r>
              <a:rPr lang="zh-CN" altLang="en-US" sz="1800" dirty="0" smtClean="0"/>
              <a:t>，</a:t>
            </a:r>
            <a:endParaRPr lang="en-US" altLang="zh-CN" sz="1800" dirty="0" smtClean="0"/>
          </a:p>
          <a:p>
            <a:pPr marL="285750" indent="-285750" algn="l">
              <a:buFont typeface="Arial" panose="020B0604020202020204" pitchFamily="34" charset="0"/>
              <a:buChar char="•"/>
            </a:pPr>
            <a:r>
              <a:rPr lang="zh-CN" altLang="en-US" sz="1800" dirty="0" smtClean="0"/>
              <a:t>我</a:t>
            </a:r>
            <a:r>
              <a:rPr lang="zh-CN" altLang="en-US" sz="1800" dirty="0"/>
              <a:t>们感官永远也不知道，但是现在显微镜有了也知道了</a:t>
            </a:r>
            <a:r>
              <a:rPr lang="zh-CN" altLang="en-US" sz="1800" dirty="0" smtClean="0"/>
              <a:t>。</a:t>
            </a:r>
            <a:endParaRPr lang="en-US" altLang="zh-CN" sz="1800" dirty="0" smtClean="0"/>
          </a:p>
          <a:p>
            <a:pPr algn="l"/>
            <a:endParaRPr lang="en-US" altLang="zh-CN" sz="1800" dirty="0" smtClean="0"/>
          </a:p>
          <a:p>
            <a:pPr algn="l"/>
            <a:endParaRPr lang="en-US" altLang="zh-CN" sz="1800" dirty="0" smtClean="0"/>
          </a:p>
          <a:p>
            <a:pPr algn="l"/>
            <a:endParaRPr lang="en-US" sz="1800" dirty="0"/>
          </a:p>
        </p:txBody>
      </p:sp>
      <p:sp>
        <p:nvSpPr>
          <p:cNvPr id="4" name="Rectangle 3"/>
          <p:cNvSpPr/>
          <p:nvPr/>
        </p:nvSpPr>
        <p:spPr>
          <a:xfrm>
            <a:off x="1396409" y="105408"/>
            <a:ext cx="2700670" cy="461665"/>
          </a:xfrm>
          <a:prstGeom prst="rect">
            <a:avLst/>
          </a:prstGeom>
        </p:spPr>
        <p:txBody>
          <a:bodyPr wrap="square">
            <a:spAutoFit/>
          </a:bodyPr>
          <a:lstStyle/>
          <a:p>
            <a:pPr algn="just"/>
            <a:r>
              <a:rPr lang="en-US" altLang="zh-CN" sz="2400" b="1" dirty="0">
                <a:effectLst>
                  <a:outerShdw blurRad="38100" dist="38100" dir="2700000" algn="tl">
                    <a:srgbClr val="000000">
                      <a:alpha val="43137"/>
                    </a:srgbClr>
                  </a:outerShdw>
                </a:effectLst>
              </a:rPr>
              <a:t>3</a:t>
            </a:r>
            <a:r>
              <a:rPr lang="en-US" altLang="zh-CN" sz="2400" b="1" dirty="0" smtClean="0">
                <a:effectLst>
                  <a:outerShdw blurRad="38100" dist="38100" dir="2700000" algn="tl">
                    <a:srgbClr val="000000">
                      <a:alpha val="43137"/>
                    </a:srgbClr>
                  </a:outerShdw>
                </a:effectLst>
              </a:rPr>
              <a:t>.</a:t>
            </a:r>
            <a:r>
              <a:rPr lang="zh-CN" altLang="en-US" sz="2400" b="1" dirty="0" smtClean="0">
                <a:effectLst>
                  <a:outerShdw blurRad="38100" dist="38100" dir="2700000" algn="tl">
                    <a:srgbClr val="000000">
                      <a:alpha val="43137"/>
                    </a:srgbClr>
                  </a:outerShdw>
                </a:effectLst>
              </a:rPr>
              <a:t>智</a:t>
            </a:r>
            <a:r>
              <a:rPr lang="zh-CN" altLang="en-US" sz="2400" b="1" dirty="0">
                <a:effectLst>
                  <a:outerShdw blurRad="38100" dist="38100" dir="2700000" algn="tl">
                    <a:srgbClr val="000000">
                      <a:alpha val="43137"/>
                    </a:srgbClr>
                  </a:outerShdw>
                </a:effectLst>
              </a:rPr>
              <a:t>信佛</a:t>
            </a:r>
            <a:r>
              <a:rPr lang="zh-CN" altLang="en-US" sz="2400" b="1" dirty="0" smtClean="0">
                <a:effectLst>
                  <a:outerShdw blurRad="38100" dist="38100" dir="2700000" algn="tl">
                    <a:srgbClr val="000000">
                      <a:alpha val="43137"/>
                    </a:srgbClr>
                  </a:outerShdw>
                </a:effectLst>
              </a:rPr>
              <a:t>陀的方法</a:t>
            </a:r>
            <a:endParaRPr lang="en-US" altLang="zh-CN" sz="2400" b="1" dirty="0">
              <a:effectLst>
                <a:outerShdw blurRad="38100" dist="38100" dir="2700000" algn="tl">
                  <a:srgbClr val="000000">
                    <a:alpha val="43137"/>
                  </a:srgbClr>
                </a:outerShdw>
              </a:effectLst>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161" y="105408"/>
            <a:ext cx="581248" cy="581248"/>
          </a:xfrm>
          <a:prstGeom prst="rect">
            <a:avLst/>
          </a:prstGeom>
        </p:spPr>
      </p:pic>
    </p:spTree>
    <p:extLst>
      <p:ext uri="{BB962C8B-B14F-4D97-AF65-F5344CB8AC3E}">
        <p14:creationId xmlns:p14="http://schemas.microsoft.com/office/powerpoint/2010/main" val="3086773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4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386" y="850605"/>
            <a:ext cx="11901378" cy="5706139"/>
          </a:xfrm>
        </p:spPr>
        <p:txBody>
          <a:bodyPr>
            <a:normAutofit/>
          </a:bodyPr>
          <a:lstStyle/>
          <a:p>
            <a:pPr algn="l"/>
            <a:r>
              <a:rPr lang="zh-CN" altLang="en-US" sz="2000" b="1" dirty="0" smtClean="0"/>
              <a:t>佛</a:t>
            </a:r>
            <a:r>
              <a:rPr lang="zh-CN" altLang="en-US" sz="2000" b="1" dirty="0"/>
              <a:t>的智慧</a:t>
            </a:r>
            <a:endParaRPr lang="en-US" altLang="zh-CN" sz="2000" b="1" dirty="0"/>
          </a:p>
          <a:p>
            <a:pPr marL="285750" indent="-285750" algn="l">
              <a:buFont typeface="Arial" panose="020B0604020202020204" pitchFamily="34" charset="0"/>
              <a:buChar char="•"/>
            </a:pPr>
            <a:r>
              <a:rPr lang="zh-CN" altLang="en-US" sz="1600" dirty="0" smtClean="0"/>
              <a:t>尤</a:t>
            </a:r>
            <a:r>
              <a:rPr lang="zh-CN" altLang="en-US" sz="1600" dirty="0" smtClean="0"/>
              <a:t>其是微观世界跟今天的量子力学吻合而且远远超过了现在目前科学的结论。（佛有一个超凡的智慧</a:t>
            </a:r>
            <a:r>
              <a:rPr lang="zh-CN" altLang="en-US" sz="1600" dirty="0" smtClean="0"/>
              <a:t>，叫了</a:t>
            </a:r>
            <a:r>
              <a:rPr lang="zh-CN" altLang="en-US" sz="1600" dirty="0" smtClean="0"/>
              <a:t>义）</a:t>
            </a:r>
            <a:endParaRPr lang="en-US" altLang="zh-CN" sz="1600" dirty="0" smtClean="0"/>
          </a:p>
          <a:p>
            <a:pPr marL="285750" indent="-285750" algn="l">
              <a:buFont typeface="Arial" panose="020B0604020202020204" pitchFamily="34" charset="0"/>
              <a:buChar char="•"/>
            </a:pPr>
            <a:r>
              <a:rPr lang="zh-CN" altLang="en-US" sz="1600" dirty="0" smtClean="0"/>
              <a:t>宏观世界的观点有些不符合事实，这个是为了随顺众生，这个叫不了义</a:t>
            </a:r>
            <a:r>
              <a:rPr lang="zh-CN" altLang="en-US" sz="1600" dirty="0" smtClean="0"/>
              <a:t>。</a:t>
            </a:r>
            <a:endParaRPr lang="en-US" altLang="zh-CN" sz="1600" dirty="0" smtClean="0"/>
          </a:p>
          <a:p>
            <a:pPr algn="l"/>
            <a:endParaRPr lang="en-US" altLang="zh-CN" sz="1600" dirty="0" smtClean="0"/>
          </a:p>
          <a:p>
            <a:pPr algn="l"/>
            <a:r>
              <a:rPr lang="en-US" altLang="zh-CN" sz="2000" b="1" dirty="0" smtClean="0"/>
              <a:t>2.</a:t>
            </a:r>
            <a:r>
              <a:rPr lang="zh-CN" altLang="en-US" sz="2000" b="1" dirty="0"/>
              <a:t>自己跟自己辩论</a:t>
            </a:r>
            <a:endParaRPr lang="en-US" altLang="zh-CN" sz="2000" b="1" dirty="0" smtClean="0"/>
          </a:p>
          <a:p>
            <a:pPr algn="l"/>
            <a:r>
              <a:rPr lang="zh-CN" altLang="en-US" sz="1600" dirty="0" smtClean="0"/>
              <a:t>实</a:t>
            </a:r>
            <a:r>
              <a:rPr lang="zh-CN" altLang="en-US" sz="1600" dirty="0"/>
              <a:t>际修行不需要那么多的逻辑，但是因果需要很多的理论，因果理论的关系复杂难以建立，所以要反复思考</a:t>
            </a:r>
            <a:r>
              <a:rPr lang="zh-CN" altLang="en-US" sz="1600" dirty="0" smtClean="0"/>
              <a:t>。</a:t>
            </a:r>
            <a:endParaRPr lang="en-US" altLang="zh-CN" sz="1600" dirty="0" smtClean="0"/>
          </a:p>
          <a:p>
            <a:pPr algn="l"/>
            <a:r>
              <a:rPr lang="zh-CN" altLang="en-US" sz="1600" dirty="0" smtClean="0"/>
              <a:t>非</a:t>
            </a:r>
            <a:r>
              <a:rPr lang="zh-CN" altLang="en-US" sz="1600" dirty="0"/>
              <a:t>常的隐蔽，看是否有自相矛盾。</a:t>
            </a:r>
            <a:endParaRPr lang="en-US" altLang="zh-CN" sz="1600" dirty="0"/>
          </a:p>
          <a:p>
            <a:pPr algn="l"/>
            <a:r>
              <a:rPr lang="zh-CN" altLang="en-US" sz="1600" dirty="0"/>
              <a:t>佛经有很多的智慧者用尖锐的目光去分析。最后就有一些标准，来衡量的标准就是（现量，比量，教量）</a:t>
            </a:r>
            <a:endParaRPr lang="en-US" altLang="zh-CN" sz="1600" dirty="0"/>
          </a:p>
          <a:p>
            <a:pPr algn="l"/>
            <a:r>
              <a:rPr lang="zh-CN" altLang="en-US" sz="1600" dirty="0" smtClean="0"/>
              <a:t>自</a:t>
            </a:r>
            <a:r>
              <a:rPr lang="zh-CN" altLang="en-US" sz="1600" dirty="0"/>
              <a:t>己跟自己辩论，自己跟自己提疑问确定因果</a:t>
            </a:r>
            <a:r>
              <a:rPr lang="zh-CN" altLang="en-US" sz="1600" dirty="0" smtClean="0"/>
              <a:t>。</a:t>
            </a:r>
            <a:endParaRPr lang="en-US" altLang="zh-CN" sz="1600" dirty="0" smtClean="0"/>
          </a:p>
          <a:p>
            <a:pPr algn="l"/>
            <a:r>
              <a:rPr lang="zh-CN" altLang="en-US" sz="1600" dirty="0"/>
              <a:t>前一</a:t>
            </a:r>
            <a:r>
              <a:rPr lang="zh-CN" altLang="en-US" sz="1600" dirty="0" smtClean="0"/>
              <a:t>个念头（没因果，轮回）的立场和后一个念头（有因果，轮回）的立场；各自提出证据，驳倒各自，看最后的的结论是什么？</a:t>
            </a:r>
            <a:endParaRPr lang="en-US" altLang="zh-CN" sz="1600" dirty="0"/>
          </a:p>
          <a:p>
            <a:pPr algn="l"/>
            <a:r>
              <a:rPr lang="zh-CN" altLang="en-US" sz="1600" dirty="0" smtClean="0"/>
              <a:t>佛</a:t>
            </a:r>
            <a:r>
              <a:rPr lang="zh-CN" altLang="en-US" sz="1600" dirty="0" smtClean="0"/>
              <a:t>经的思维方式精确度很高，形式逻辑根本达不到因明的深度。因为形式逻辑有太多不确定的因素了。</a:t>
            </a:r>
            <a:endParaRPr lang="en-US" altLang="zh-CN" sz="1600" dirty="0" smtClean="0"/>
          </a:p>
          <a:p>
            <a:pPr algn="l"/>
            <a:r>
              <a:rPr lang="zh-CN" altLang="en-US" sz="1600" dirty="0" smtClean="0"/>
              <a:t>（入中论）讲过不要直接观察因果，凭自己的感官上得不到任何结论。</a:t>
            </a:r>
            <a:endParaRPr lang="en-US" altLang="zh-CN" sz="1600" dirty="0" smtClean="0"/>
          </a:p>
          <a:p>
            <a:pPr algn="l"/>
            <a:r>
              <a:rPr lang="zh-CN" altLang="en-US" sz="1600" dirty="0" smtClean="0"/>
              <a:t>要间接的去观</a:t>
            </a:r>
            <a:r>
              <a:rPr lang="zh-CN" altLang="en-US" sz="1600" dirty="0" smtClean="0"/>
              <a:t>察，逐步的观察（比如科学家用显微镜观察微观的东西）</a:t>
            </a:r>
            <a:endParaRPr lang="en-US" altLang="zh-CN" sz="1600" dirty="0" smtClean="0"/>
          </a:p>
          <a:p>
            <a:pPr algn="l"/>
            <a:r>
              <a:rPr lang="zh-CN" altLang="en-US" b="1" dirty="0" smtClean="0">
                <a:solidFill>
                  <a:srgbClr val="FF0000"/>
                </a:solidFill>
              </a:rPr>
              <a:t>佛很欢迎我们这样去思考，最后我们可以一辈子这样路走的很平稳。</a:t>
            </a:r>
            <a:endParaRPr lang="en-US" altLang="zh-CN" b="1" dirty="0" smtClean="0">
              <a:solidFill>
                <a:srgbClr val="FF0000"/>
              </a:solidFill>
            </a:endParaRPr>
          </a:p>
          <a:p>
            <a:pPr algn="l"/>
            <a:endParaRPr lang="en-US" altLang="zh-CN" sz="1600" dirty="0" smtClean="0"/>
          </a:p>
        </p:txBody>
      </p:sp>
      <p:sp>
        <p:nvSpPr>
          <p:cNvPr id="4" name="Rectangle 3"/>
          <p:cNvSpPr/>
          <p:nvPr/>
        </p:nvSpPr>
        <p:spPr>
          <a:xfrm>
            <a:off x="1396409" y="183377"/>
            <a:ext cx="2587568" cy="461665"/>
          </a:xfrm>
          <a:prstGeom prst="rect">
            <a:avLst/>
          </a:prstGeom>
        </p:spPr>
        <p:txBody>
          <a:bodyPr wrap="none">
            <a:spAutoFit/>
          </a:bodyPr>
          <a:lstStyle/>
          <a:p>
            <a:pPr algn="just"/>
            <a:r>
              <a:rPr lang="en-US" altLang="zh-CN" sz="2400" b="1" dirty="0">
                <a:effectLst>
                  <a:outerShdw blurRad="38100" dist="38100" dir="2700000" algn="tl">
                    <a:srgbClr val="000000">
                      <a:alpha val="43137"/>
                    </a:srgbClr>
                  </a:outerShdw>
                </a:effectLst>
              </a:rPr>
              <a:t>3.</a:t>
            </a:r>
            <a:r>
              <a:rPr lang="zh-CN" altLang="en-US" sz="2400" b="1" dirty="0">
                <a:effectLst>
                  <a:outerShdw blurRad="38100" dist="38100" dir="2700000" algn="tl">
                    <a:srgbClr val="000000">
                      <a:alpha val="43137"/>
                    </a:srgbClr>
                  </a:outerShdw>
                </a:effectLst>
              </a:rPr>
              <a:t>智信佛陀的方法</a:t>
            </a:r>
            <a:endParaRPr lang="en-US" altLang="zh-CN" sz="2400" b="1" dirty="0">
              <a:effectLst>
                <a:outerShdw blurRad="38100" dist="38100" dir="2700000" algn="tl">
                  <a:srgbClr val="000000">
                    <a:alpha val="43137"/>
                  </a:srgbClr>
                </a:outerShdw>
              </a:effectLst>
            </a:endParaRPr>
          </a:p>
        </p:txBody>
      </p:sp>
      <p:pic>
        <p:nvPicPr>
          <p:cNvPr id="5"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161" y="183377"/>
            <a:ext cx="581248" cy="539634"/>
          </a:xfrm>
          <a:prstGeom prst="rect">
            <a:avLst/>
          </a:prstGeom>
        </p:spPr>
      </p:pic>
    </p:spTree>
    <p:extLst>
      <p:ext uri="{BB962C8B-B14F-4D97-AF65-F5344CB8AC3E}">
        <p14:creationId xmlns:p14="http://schemas.microsoft.com/office/powerpoint/2010/main" val="388780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2754" y="464289"/>
            <a:ext cx="3019647" cy="432390"/>
          </a:xfrm>
        </p:spPr>
        <p:txBody>
          <a:bodyPr>
            <a:noAutofit/>
          </a:bodyPr>
          <a:lstStyle/>
          <a:p>
            <a:r>
              <a:rPr lang="en-US" altLang="zh-CN" sz="2800" b="1" dirty="0" smtClean="0">
                <a:effectLst>
                  <a:outerShdw blurRad="38100" dist="38100" dir="2700000" algn="tl">
                    <a:srgbClr val="000000">
                      <a:alpha val="43137"/>
                    </a:srgbClr>
                  </a:outerShdw>
                </a:effectLst>
              </a:rPr>
              <a:t>4.</a:t>
            </a:r>
            <a:r>
              <a:rPr lang="zh-CN" altLang="en-US" sz="2800" b="1" dirty="0" smtClean="0">
                <a:effectLst>
                  <a:outerShdw blurRad="38100" dist="38100" dir="2700000" algn="tl">
                    <a:srgbClr val="000000">
                      <a:alpha val="43137"/>
                    </a:srgbClr>
                  </a:outerShdw>
                </a:effectLst>
              </a:rPr>
              <a:t>因果超越神通</a:t>
            </a:r>
            <a:endParaRPr lang="en-US" sz="28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61506" y="1467293"/>
            <a:ext cx="11709991" cy="5110716"/>
          </a:xfrm>
        </p:spPr>
        <p:txBody>
          <a:bodyPr>
            <a:normAutofit/>
          </a:bodyPr>
          <a:lstStyle/>
          <a:p>
            <a:pPr algn="l"/>
            <a:r>
              <a:rPr lang="zh-CN" altLang="en-US" sz="2000" b="1" dirty="0" smtClean="0">
                <a:solidFill>
                  <a:srgbClr val="FF0000"/>
                </a:solidFill>
              </a:rPr>
              <a:t>当因果和神通同时在一个人身上时，一定是因果超越神通，这时神通在因果面前是没有用的。</a:t>
            </a:r>
            <a:endParaRPr lang="en-US" altLang="zh-CN" sz="2000" b="1" dirty="0">
              <a:solidFill>
                <a:srgbClr val="FF0000"/>
              </a:solidFill>
            </a:endParaRPr>
          </a:p>
          <a:p>
            <a:pPr algn="l"/>
            <a:r>
              <a:rPr lang="zh-CN" altLang="en-US" sz="1800" dirty="0"/>
              <a:t>佛</a:t>
            </a:r>
            <a:r>
              <a:rPr lang="zh-CN" altLang="en-US" sz="1800" dirty="0" smtClean="0"/>
              <a:t>经公案举例</a:t>
            </a:r>
            <a:r>
              <a:rPr lang="zh-CN" altLang="en-US" sz="1800" dirty="0" smtClean="0"/>
              <a:t>；</a:t>
            </a:r>
            <a:endParaRPr lang="en-US" altLang="zh-CN" sz="1800" dirty="0" smtClean="0"/>
          </a:p>
          <a:p>
            <a:pPr algn="l"/>
            <a:endParaRPr lang="en-US" altLang="zh-CN" sz="1800" dirty="0" smtClean="0"/>
          </a:p>
          <a:p>
            <a:pPr algn="l"/>
            <a:r>
              <a:rPr lang="en-US" altLang="zh-CN" sz="1800" dirty="0" smtClean="0"/>
              <a:t>1</a:t>
            </a:r>
            <a:r>
              <a:rPr lang="zh-CN" altLang="en-US" sz="1800" dirty="0" smtClean="0"/>
              <a:t>“佛</a:t>
            </a:r>
            <a:r>
              <a:rPr lang="zh-CN" altLang="en-US" sz="1800" dirty="0" smtClean="0"/>
              <a:t>陀故乡大屠杀的个</a:t>
            </a:r>
            <a:r>
              <a:rPr lang="zh-CN" altLang="en-US" sz="1800" dirty="0" smtClean="0"/>
              <a:t>案”</a:t>
            </a:r>
            <a:endParaRPr lang="en-US" altLang="zh-CN" sz="1800" dirty="0" smtClean="0"/>
          </a:p>
          <a:p>
            <a:pPr marL="285750" indent="-285750" algn="l">
              <a:buFont typeface="Arial" panose="020B0604020202020204" pitchFamily="34" charset="0"/>
              <a:buChar char="•"/>
            </a:pPr>
            <a:r>
              <a:rPr lang="en-US" altLang="zh-CN" sz="1800" dirty="0" smtClean="0"/>
              <a:t>7</a:t>
            </a:r>
            <a:r>
              <a:rPr lang="zh-CN" altLang="en-US" sz="1800" dirty="0" smtClean="0"/>
              <a:t>万人，加毗罗卫国全部被杀，佛之前是知道的，但是佛也没有办法，因为</a:t>
            </a:r>
            <a:r>
              <a:rPr lang="zh-CN" altLang="en-US" sz="1800" b="1" dirty="0" smtClean="0">
                <a:solidFill>
                  <a:srgbClr val="FF0000"/>
                </a:solidFill>
              </a:rPr>
              <a:t>因果临到头了没有办法改变</a:t>
            </a:r>
            <a:r>
              <a:rPr lang="zh-CN" altLang="en-US" sz="1800" dirty="0" smtClean="0"/>
              <a:t>。</a:t>
            </a:r>
            <a:endParaRPr lang="en-US" altLang="zh-CN" sz="1800" dirty="0" smtClean="0"/>
          </a:p>
          <a:p>
            <a:pPr marL="285750" indent="-285750" algn="l">
              <a:buFont typeface="Arial" panose="020B0604020202020204" pitchFamily="34" charset="0"/>
              <a:buChar char="•"/>
            </a:pPr>
            <a:r>
              <a:rPr lang="zh-CN" altLang="en-US" sz="1800" dirty="0" smtClean="0"/>
              <a:t>（</a:t>
            </a:r>
            <a:r>
              <a:rPr lang="zh-CN" altLang="en-US" sz="1800" b="1" dirty="0" smtClean="0">
                <a:solidFill>
                  <a:srgbClr val="FF0000"/>
                </a:solidFill>
              </a:rPr>
              <a:t>如果在这个因果临到头之前好好忏悔是完全可以改变的</a:t>
            </a:r>
            <a:r>
              <a:rPr lang="zh-CN" altLang="en-US" sz="1800" dirty="0" smtClean="0"/>
              <a:t>）</a:t>
            </a:r>
            <a:endParaRPr lang="en-US" altLang="zh-CN" sz="1800" dirty="0" smtClean="0"/>
          </a:p>
          <a:p>
            <a:pPr marL="285750" indent="-285750" algn="l">
              <a:buFont typeface="Arial" panose="020B0604020202020204" pitchFamily="34" charset="0"/>
              <a:buChar char="•"/>
            </a:pPr>
            <a:r>
              <a:rPr lang="zh-CN" altLang="en-US" sz="1800" dirty="0" smtClean="0"/>
              <a:t>共业，阿罗汉都没有办法还是要面对这个共业。</a:t>
            </a:r>
            <a:endParaRPr lang="en-US" altLang="zh-CN" sz="1800" dirty="0" smtClean="0"/>
          </a:p>
          <a:p>
            <a:pPr marL="285750" indent="-285750" algn="l">
              <a:buFont typeface="Arial" panose="020B0604020202020204" pitchFamily="34" charset="0"/>
              <a:buChar char="•"/>
            </a:pPr>
            <a:r>
              <a:rPr lang="zh-CN" altLang="en-US" sz="1800" dirty="0" smtClean="0"/>
              <a:t>佛示现头疼（佛不是真正的头疼这是不了义，是为了给大家讲因果的严重性。佛已经超越了因果）</a:t>
            </a:r>
            <a:endParaRPr lang="en-US" altLang="zh-CN" sz="1800" dirty="0" smtClean="0"/>
          </a:p>
          <a:p>
            <a:pPr algn="l"/>
            <a:endParaRPr lang="en-US" sz="18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506" y="315431"/>
            <a:ext cx="581248" cy="581248"/>
          </a:xfrm>
          <a:prstGeom prst="rect">
            <a:avLst/>
          </a:prstGeom>
        </p:spPr>
      </p:pic>
    </p:spTree>
    <p:extLst>
      <p:ext uri="{BB962C8B-B14F-4D97-AF65-F5344CB8AC3E}">
        <p14:creationId xmlns:p14="http://schemas.microsoft.com/office/powerpoint/2010/main" val="173990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795" y="1034902"/>
            <a:ext cx="12071498" cy="5706140"/>
          </a:xfrm>
        </p:spPr>
        <p:txBody>
          <a:bodyPr/>
          <a:lstStyle/>
          <a:p>
            <a:pPr algn="l"/>
            <a:r>
              <a:rPr lang="en-US" altLang="zh-CN" dirty="0" smtClean="0"/>
              <a:t>2</a:t>
            </a:r>
            <a:r>
              <a:rPr lang="zh-CN" altLang="en-US" dirty="0" smtClean="0">
                <a:solidFill>
                  <a:srgbClr val="FF0000"/>
                </a:solidFill>
              </a:rPr>
              <a:t>“</a:t>
            </a:r>
            <a:r>
              <a:rPr lang="zh-CN" altLang="en-US" sz="2000" dirty="0" smtClean="0">
                <a:solidFill>
                  <a:srgbClr val="FF0000"/>
                </a:solidFill>
              </a:rPr>
              <a:t>斯</a:t>
            </a:r>
            <a:r>
              <a:rPr lang="zh-CN" altLang="en-US" sz="2000" dirty="0" smtClean="0">
                <a:solidFill>
                  <a:srgbClr val="FF0000"/>
                </a:solidFill>
              </a:rPr>
              <a:t>里兰卡国王的个</a:t>
            </a:r>
            <a:r>
              <a:rPr lang="zh-CN" altLang="en-US" sz="2000" dirty="0" smtClean="0">
                <a:solidFill>
                  <a:srgbClr val="FF0000"/>
                </a:solidFill>
              </a:rPr>
              <a:t>案</a:t>
            </a:r>
            <a:r>
              <a:rPr lang="en-US" altLang="zh-CN" sz="2000" dirty="0" smtClean="0">
                <a:solidFill>
                  <a:srgbClr val="FF0000"/>
                </a:solidFill>
              </a:rPr>
              <a:t>”</a:t>
            </a:r>
            <a:r>
              <a:rPr lang="zh-CN" altLang="en-US" sz="2000" dirty="0">
                <a:solidFill>
                  <a:srgbClr val="FF0000"/>
                </a:solidFill>
              </a:rPr>
              <a:t> </a:t>
            </a:r>
            <a:r>
              <a:rPr lang="en-US" altLang="zh-CN" sz="2000" dirty="0" smtClean="0">
                <a:solidFill>
                  <a:srgbClr val="FF0000"/>
                </a:solidFill>
              </a:rPr>
              <a:t>and</a:t>
            </a:r>
            <a:r>
              <a:rPr lang="zh-CN" altLang="en-US" sz="2000" dirty="0" smtClean="0">
                <a:solidFill>
                  <a:srgbClr val="FF0000"/>
                </a:solidFill>
              </a:rPr>
              <a:t>“</a:t>
            </a:r>
            <a:r>
              <a:rPr lang="zh-CN" altLang="en-US" sz="2000" dirty="0">
                <a:solidFill>
                  <a:srgbClr val="FF0000"/>
                </a:solidFill>
              </a:rPr>
              <a:t>阿罗汉被饿死的案列”</a:t>
            </a:r>
            <a:endParaRPr lang="en-US" altLang="zh-CN" sz="2000" dirty="0">
              <a:solidFill>
                <a:srgbClr val="FF0000"/>
              </a:solidFill>
            </a:endParaRPr>
          </a:p>
          <a:p>
            <a:pPr algn="l"/>
            <a:r>
              <a:rPr lang="zh-CN" altLang="en-US" sz="2000" dirty="0"/>
              <a:t>证的阿罗汉还是有果报</a:t>
            </a:r>
            <a:endParaRPr lang="en-US" altLang="zh-CN" sz="2000" dirty="0"/>
          </a:p>
          <a:p>
            <a:pPr algn="l"/>
            <a:endParaRPr lang="en-US" altLang="zh-CN" sz="2000" dirty="0" smtClean="0"/>
          </a:p>
          <a:p>
            <a:pPr algn="l"/>
            <a:r>
              <a:rPr lang="en-US" altLang="zh-CN" dirty="0" smtClean="0"/>
              <a:t>3 </a:t>
            </a:r>
            <a:r>
              <a:rPr lang="en-US" altLang="zh-CN" sz="2000" dirty="0" smtClean="0">
                <a:solidFill>
                  <a:srgbClr val="FF0000"/>
                </a:solidFill>
              </a:rPr>
              <a:t>“</a:t>
            </a:r>
            <a:r>
              <a:rPr lang="zh-CN" altLang="en-US" sz="2000" dirty="0" smtClean="0">
                <a:solidFill>
                  <a:srgbClr val="FF0000"/>
                </a:solidFill>
              </a:rPr>
              <a:t>目</a:t>
            </a:r>
            <a:r>
              <a:rPr lang="zh-CN" altLang="en-US" sz="2000" dirty="0" smtClean="0">
                <a:solidFill>
                  <a:srgbClr val="FF0000"/>
                </a:solidFill>
              </a:rPr>
              <a:t>犍连的案</a:t>
            </a:r>
            <a:r>
              <a:rPr lang="zh-CN" altLang="en-US" sz="2000" dirty="0" smtClean="0">
                <a:solidFill>
                  <a:srgbClr val="FF0000"/>
                </a:solidFill>
              </a:rPr>
              <a:t>列</a:t>
            </a:r>
            <a:r>
              <a:rPr lang="en-US" altLang="zh-CN" sz="2000" dirty="0" smtClean="0">
                <a:solidFill>
                  <a:srgbClr val="FF0000"/>
                </a:solidFill>
              </a:rPr>
              <a:t>”</a:t>
            </a:r>
            <a:endParaRPr lang="en-US" altLang="zh-CN" sz="2000" dirty="0" smtClean="0">
              <a:solidFill>
                <a:srgbClr val="FF0000"/>
              </a:solidFill>
            </a:endParaRPr>
          </a:p>
          <a:p>
            <a:pPr marL="342900" indent="-342900" algn="l">
              <a:buFont typeface="Arial" panose="020B0604020202020204" pitchFamily="34" charset="0"/>
              <a:buChar char="•"/>
            </a:pPr>
            <a:r>
              <a:rPr lang="zh-CN" altLang="en-US" sz="2000" dirty="0"/>
              <a:t>因</a:t>
            </a:r>
            <a:r>
              <a:rPr lang="zh-CN" altLang="en-US" sz="2000" dirty="0" smtClean="0"/>
              <a:t>果现前时，神通起不来作用。</a:t>
            </a:r>
            <a:endParaRPr lang="en-US" altLang="zh-CN" sz="2000" dirty="0" smtClean="0"/>
          </a:p>
          <a:p>
            <a:pPr marL="342900" indent="-342900" algn="l">
              <a:buFont typeface="Arial" panose="020B0604020202020204" pitchFamily="34" charset="0"/>
              <a:buChar char="•"/>
            </a:pPr>
            <a:r>
              <a:rPr lang="zh-CN" altLang="en-US" sz="2000" dirty="0"/>
              <a:t>大部</a:t>
            </a:r>
            <a:r>
              <a:rPr lang="zh-CN" altLang="en-US" sz="2000" dirty="0" smtClean="0"/>
              <a:t>分修行人，哪怕是高僧大德都有自己的果。除非是佛和一地菩萨。</a:t>
            </a:r>
            <a:endParaRPr lang="en-US" altLang="zh-CN" sz="2000" dirty="0" smtClean="0"/>
          </a:p>
          <a:p>
            <a:pPr marL="342900" indent="-342900" algn="l">
              <a:buFont typeface="Arial" panose="020B0604020202020204" pitchFamily="34" charset="0"/>
              <a:buChar char="•"/>
            </a:pPr>
            <a:r>
              <a:rPr lang="zh-CN" altLang="en-US" sz="2000" dirty="0"/>
              <a:t>阿罗</a:t>
            </a:r>
            <a:r>
              <a:rPr lang="zh-CN" altLang="en-US" sz="2000" dirty="0" smtClean="0"/>
              <a:t>汉精神上没有痛苦了，但是肉体上还是有痛苦的。</a:t>
            </a:r>
            <a:endParaRPr lang="en-US" altLang="zh-CN" sz="2000" dirty="0" smtClean="0"/>
          </a:p>
          <a:p>
            <a:pPr marL="342900" indent="-342900" algn="l">
              <a:buFont typeface="Arial" panose="020B0604020202020204" pitchFamily="34" charset="0"/>
              <a:buChar char="•"/>
            </a:pPr>
            <a:r>
              <a:rPr lang="zh-CN" altLang="en-US" sz="2000" dirty="0" smtClean="0"/>
              <a:t>一地菩萨精神上没有痛苦，肉体痛苦可以转化。</a:t>
            </a:r>
            <a:endParaRPr lang="en-US" altLang="zh-CN" sz="2000" dirty="0" smtClean="0"/>
          </a:p>
          <a:p>
            <a:pPr marL="342900" indent="-342900" algn="l">
              <a:buFont typeface="Arial" panose="020B0604020202020204" pitchFamily="34" charset="0"/>
              <a:buChar char="•"/>
            </a:pPr>
            <a:endParaRPr lang="en-US" altLang="zh-CN" sz="2000" dirty="0" smtClean="0"/>
          </a:p>
          <a:p>
            <a:pPr marL="342900" indent="-342900" algn="l">
              <a:buFont typeface="Arial" panose="020B0604020202020204" pitchFamily="34" charset="0"/>
              <a:buChar char="•"/>
            </a:pPr>
            <a:endParaRPr lang="en-US" altLang="zh-CN" sz="2000" dirty="0" smtClean="0"/>
          </a:p>
          <a:p>
            <a:pPr algn="l"/>
            <a:endParaRPr lang="en-US" dirty="0"/>
          </a:p>
        </p:txBody>
      </p:sp>
      <p:pic>
        <p:nvPicPr>
          <p:cNvPr id="6"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069" y="257403"/>
            <a:ext cx="581248" cy="581248"/>
          </a:xfrm>
          <a:prstGeom prst="rect">
            <a:avLst/>
          </a:prstGeom>
        </p:spPr>
      </p:pic>
      <p:sp>
        <p:nvSpPr>
          <p:cNvPr id="7" name="Rectangle 6"/>
          <p:cNvSpPr/>
          <p:nvPr/>
        </p:nvSpPr>
        <p:spPr>
          <a:xfrm>
            <a:off x="1198287" y="286417"/>
            <a:ext cx="3012206" cy="523220"/>
          </a:xfrm>
          <a:prstGeom prst="rect">
            <a:avLst/>
          </a:prstGeom>
        </p:spPr>
        <p:txBody>
          <a:bodyPr wrap="square">
            <a:spAutoFit/>
          </a:bodyPr>
          <a:lstStyle/>
          <a:p>
            <a:r>
              <a:rPr lang="en-US" altLang="zh-CN" sz="2800" b="1" dirty="0">
                <a:effectLst>
                  <a:outerShdw blurRad="38100" dist="38100" dir="2700000" algn="tl">
                    <a:srgbClr val="000000">
                      <a:alpha val="43137"/>
                    </a:srgbClr>
                  </a:outerShdw>
                </a:effectLst>
              </a:rPr>
              <a:t>4.</a:t>
            </a:r>
            <a:r>
              <a:rPr lang="zh-CN" altLang="en-US" sz="2800" b="1" dirty="0">
                <a:effectLst>
                  <a:outerShdw blurRad="38100" dist="38100" dir="2700000" algn="tl">
                    <a:srgbClr val="000000">
                      <a:alpha val="43137"/>
                    </a:srgbClr>
                  </a:outerShdw>
                </a:effectLst>
              </a:rPr>
              <a:t>因果超越神通</a:t>
            </a:r>
            <a:endParaRPr lang="en-US" sz="2800" dirty="0"/>
          </a:p>
        </p:txBody>
      </p:sp>
    </p:spTree>
    <p:extLst>
      <p:ext uri="{BB962C8B-B14F-4D97-AF65-F5344CB8AC3E}">
        <p14:creationId xmlns:p14="http://schemas.microsoft.com/office/powerpoint/2010/main" val="197299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8576" y="652131"/>
            <a:ext cx="4125433" cy="432389"/>
          </a:xfrm>
        </p:spPr>
        <p:txBody>
          <a:bodyPr>
            <a:normAutofit fontScale="90000"/>
          </a:bodyPr>
          <a:lstStyle/>
          <a:p>
            <a:r>
              <a:rPr lang="en-US" altLang="zh-CN" sz="2700" b="1" dirty="0">
                <a:effectLst>
                  <a:outerShdw blurRad="38100" dist="38100" dir="2700000" algn="tl">
                    <a:srgbClr val="000000">
                      <a:alpha val="43137"/>
                    </a:srgbClr>
                  </a:outerShdw>
                </a:effectLst>
              </a:rPr>
              <a:t>4.</a:t>
            </a:r>
            <a:r>
              <a:rPr lang="zh-CN" altLang="en-US" sz="2700" b="1" dirty="0">
                <a:effectLst>
                  <a:outerShdw blurRad="38100" dist="38100" dir="2700000" algn="tl">
                    <a:srgbClr val="000000">
                      <a:alpha val="43137"/>
                    </a:srgbClr>
                  </a:outerShdw>
                </a:effectLst>
              </a:rPr>
              <a:t>因果超越神通</a:t>
            </a:r>
            <a:r>
              <a:rPr lang="en-US" sz="2400" dirty="0"/>
              <a:t/>
            </a:r>
            <a:br>
              <a:rPr lang="en-US" sz="2400" dirty="0"/>
            </a:br>
            <a:endParaRPr lang="en-US" sz="2400" dirty="0"/>
          </a:p>
        </p:txBody>
      </p:sp>
      <p:sp>
        <p:nvSpPr>
          <p:cNvPr id="3" name="Subtitle 2"/>
          <p:cNvSpPr>
            <a:spLocks noGrp="1"/>
          </p:cNvSpPr>
          <p:nvPr>
            <p:ph type="subTitle" idx="1"/>
          </p:nvPr>
        </p:nvSpPr>
        <p:spPr>
          <a:xfrm>
            <a:off x="662761" y="1212112"/>
            <a:ext cx="11160644" cy="5117804"/>
          </a:xfrm>
        </p:spPr>
        <p:txBody>
          <a:bodyPr/>
          <a:lstStyle/>
          <a:p>
            <a:pPr algn="l"/>
            <a:r>
              <a:rPr lang="en-US" altLang="zh-CN" dirty="0" smtClean="0">
                <a:solidFill>
                  <a:srgbClr val="FF0000"/>
                </a:solidFill>
              </a:rPr>
              <a:t>4.((</a:t>
            </a:r>
            <a:r>
              <a:rPr lang="zh-CN" altLang="en-US" dirty="0" smtClean="0">
                <a:solidFill>
                  <a:srgbClr val="FF0000"/>
                </a:solidFill>
              </a:rPr>
              <a:t>贤愚经</a:t>
            </a:r>
            <a:r>
              <a:rPr lang="en-US" altLang="zh-CN" dirty="0" smtClean="0">
                <a:solidFill>
                  <a:srgbClr val="FF0000"/>
                </a:solidFill>
              </a:rPr>
              <a:t>))</a:t>
            </a:r>
            <a:r>
              <a:rPr lang="zh-CN" altLang="en-US" dirty="0" smtClean="0">
                <a:solidFill>
                  <a:srgbClr val="FF0000"/>
                </a:solidFill>
              </a:rPr>
              <a:t>里面的故</a:t>
            </a:r>
            <a:r>
              <a:rPr lang="zh-CN" altLang="en-US" dirty="0" smtClean="0">
                <a:solidFill>
                  <a:srgbClr val="FF0000"/>
                </a:solidFill>
              </a:rPr>
              <a:t>事</a:t>
            </a:r>
            <a:r>
              <a:rPr lang="en-US" altLang="zh-CN" dirty="0">
                <a:solidFill>
                  <a:srgbClr val="FF0000"/>
                </a:solidFill>
              </a:rPr>
              <a:t> </a:t>
            </a:r>
            <a:r>
              <a:rPr lang="en-US" altLang="zh-CN" dirty="0" smtClean="0">
                <a:solidFill>
                  <a:srgbClr val="FF0000"/>
                </a:solidFill>
              </a:rPr>
              <a:t>“</a:t>
            </a:r>
            <a:r>
              <a:rPr lang="zh-CN" altLang="en-US" dirty="0" smtClean="0">
                <a:solidFill>
                  <a:srgbClr val="FF0000"/>
                </a:solidFill>
              </a:rPr>
              <a:t>四</a:t>
            </a:r>
            <a:r>
              <a:rPr lang="zh-CN" altLang="en-US" dirty="0" smtClean="0">
                <a:solidFill>
                  <a:srgbClr val="FF0000"/>
                </a:solidFill>
              </a:rPr>
              <a:t>只脚的</a:t>
            </a:r>
            <a:r>
              <a:rPr lang="zh-CN" altLang="en-US" dirty="0" smtClean="0">
                <a:solidFill>
                  <a:srgbClr val="FF0000"/>
                </a:solidFill>
              </a:rPr>
              <a:t>鱼</a:t>
            </a:r>
            <a:r>
              <a:rPr lang="en-US" altLang="zh-CN" dirty="0" smtClean="0">
                <a:solidFill>
                  <a:srgbClr val="FF0000"/>
                </a:solidFill>
              </a:rPr>
              <a:t>”</a:t>
            </a:r>
            <a:endParaRPr lang="en-US" altLang="zh-CN" dirty="0" smtClean="0">
              <a:solidFill>
                <a:srgbClr val="FF0000"/>
              </a:solidFill>
            </a:endParaRPr>
          </a:p>
          <a:p>
            <a:pPr marL="342900" indent="-342900" algn="l">
              <a:buFont typeface="Arial" panose="020B0604020202020204" pitchFamily="34" charset="0"/>
              <a:buChar char="•"/>
            </a:pPr>
            <a:r>
              <a:rPr lang="zh-CN" altLang="en-US" sz="2000" dirty="0"/>
              <a:t>这</a:t>
            </a:r>
            <a:r>
              <a:rPr lang="zh-CN" altLang="en-US" sz="2000" dirty="0" smtClean="0"/>
              <a:t>个反面教材告诉我们这个因果太厉害了，</a:t>
            </a:r>
            <a:r>
              <a:rPr lang="en-US" altLang="zh-CN" sz="2000" dirty="0" smtClean="0"/>
              <a:t>1000</a:t>
            </a:r>
            <a:r>
              <a:rPr lang="zh-CN" altLang="en-US" sz="2000" dirty="0" smtClean="0"/>
              <a:t>尊佛都没有办法度它。</a:t>
            </a:r>
            <a:endParaRPr lang="en-US" altLang="zh-CN" sz="2000" dirty="0" smtClean="0"/>
          </a:p>
          <a:p>
            <a:pPr marL="342900" indent="-342900" algn="l">
              <a:buFont typeface="Arial" panose="020B0604020202020204" pitchFamily="34" charset="0"/>
              <a:buChar char="•"/>
            </a:pPr>
            <a:endParaRPr lang="en-US" sz="2000"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134" y="297711"/>
            <a:ext cx="581248" cy="581248"/>
          </a:xfrm>
          <a:prstGeom prst="rect">
            <a:avLst/>
          </a:prstGeom>
        </p:spPr>
      </p:pic>
    </p:spTree>
    <p:extLst>
      <p:ext uri="{BB962C8B-B14F-4D97-AF65-F5344CB8AC3E}">
        <p14:creationId xmlns:p14="http://schemas.microsoft.com/office/powerpoint/2010/main" val="144220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9325" y="428846"/>
            <a:ext cx="2849524" cy="489096"/>
          </a:xfrm>
        </p:spPr>
        <p:txBody>
          <a:bodyPr>
            <a:normAutofit/>
          </a:bodyPr>
          <a:lstStyle/>
          <a:p>
            <a:r>
              <a:rPr lang="en-US" altLang="zh-CN" sz="2400" b="1" dirty="0" smtClean="0"/>
              <a:t>5.</a:t>
            </a:r>
            <a:r>
              <a:rPr lang="zh-CN" altLang="en-US" sz="2400" b="1" dirty="0" smtClean="0"/>
              <a:t>小</a:t>
            </a:r>
            <a:r>
              <a:rPr lang="zh-CN" altLang="en-US" sz="2400" b="1" dirty="0" smtClean="0"/>
              <a:t>因生大果</a:t>
            </a:r>
            <a:endParaRPr lang="en-US" sz="2400" b="1" dirty="0"/>
          </a:p>
        </p:txBody>
      </p:sp>
      <p:sp>
        <p:nvSpPr>
          <p:cNvPr id="3" name="Subtitle 2"/>
          <p:cNvSpPr>
            <a:spLocks noGrp="1"/>
          </p:cNvSpPr>
          <p:nvPr>
            <p:ph type="subTitle" idx="1"/>
          </p:nvPr>
        </p:nvSpPr>
        <p:spPr>
          <a:xfrm>
            <a:off x="318978" y="1134141"/>
            <a:ext cx="11752520" cy="5443868"/>
          </a:xfrm>
        </p:spPr>
        <p:txBody>
          <a:bodyPr>
            <a:normAutofit/>
          </a:bodyPr>
          <a:lstStyle/>
          <a:p>
            <a:pPr algn="l"/>
            <a:r>
              <a:rPr lang="zh-CN" altLang="en-US" sz="2000" dirty="0" smtClean="0"/>
              <a:t>很小的一个因生很大的一个果。</a:t>
            </a:r>
            <a:endParaRPr lang="en-US" altLang="zh-CN" sz="2000" dirty="0" smtClean="0"/>
          </a:p>
          <a:p>
            <a:pPr algn="l"/>
            <a:r>
              <a:rPr lang="zh-CN" altLang="en-US" sz="2000" dirty="0"/>
              <a:t>比</a:t>
            </a:r>
            <a:r>
              <a:rPr lang="zh-CN" altLang="en-US" sz="2000" dirty="0" smtClean="0"/>
              <a:t>如庄稼，大树的种子。（外在的自然和内在的善恶是一样的</a:t>
            </a:r>
            <a:r>
              <a:rPr lang="zh-CN" altLang="en-US" sz="2000" dirty="0" smtClean="0"/>
              <a:t>）</a:t>
            </a:r>
            <a:endParaRPr lang="en-US" altLang="zh-CN" sz="2000" dirty="0" smtClean="0"/>
          </a:p>
          <a:p>
            <a:pPr algn="l"/>
            <a:r>
              <a:rPr lang="zh-CN" altLang="en-US" sz="2000" dirty="0"/>
              <a:t>“稻杆经”里面有非常的关键问题。</a:t>
            </a:r>
            <a:endParaRPr lang="en-US" altLang="zh-CN" sz="2000" dirty="0"/>
          </a:p>
          <a:p>
            <a:pPr algn="l"/>
            <a:r>
              <a:rPr lang="en-US" sz="2000" dirty="0"/>
              <a:t>1</a:t>
            </a:r>
            <a:r>
              <a:rPr lang="zh-CN" altLang="en-US" sz="2000" dirty="0"/>
              <a:t>，因和果非常的相似。</a:t>
            </a:r>
            <a:endParaRPr lang="en-US" altLang="zh-CN" sz="2000" dirty="0"/>
          </a:p>
          <a:p>
            <a:pPr algn="l"/>
            <a:r>
              <a:rPr lang="en-US" sz="2000" dirty="0"/>
              <a:t>2</a:t>
            </a:r>
            <a:r>
              <a:rPr lang="zh-CN" altLang="en-US" sz="2000" dirty="0"/>
              <a:t>，因会长出比它大千万倍的果。</a:t>
            </a:r>
            <a:endParaRPr lang="en-US" altLang="zh-CN" sz="2000" dirty="0"/>
          </a:p>
          <a:p>
            <a:pPr algn="l"/>
            <a:r>
              <a:rPr lang="zh-CN" altLang="en-US" sz="2000" dirty="0"/>
              <a:t>万事万物都是这样的自然规则，我们要去修，要去思考。</a:t>
            </a:r>
            <a:endParaRPr lang="en-US" sz="2000" dirty="0"/>
          </a:p>
          <a:p>
            <a:pPr algn="l"/>
            <a:endParaRPr lang="en-US" sz="20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957" y="382770"/>
            <a:ext cx="581248" cy="581248"/>
          </a:xfrm>
          <a:prstGeom prst="rect">
            <a:avLst/>
          </a:prstGeom>
        </p:spPr>
      </p:pic>
    </p:spTree>
    <p:extLst>
      <p:ext uri="{BB962C8B-B14F-4D97-AF65-F5344CB8AC3E}">
        <p14:creationId xmlns:p14="http://schemas.microsoft.com/office/powerpoint/2010/main" val="4074118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1696</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Calibri</vt:lpstr>
      <vt:lpstr>Calibri Light</vt:lpstr>
      <vt:lpstr>Office Theme</vt:lpstr>
      <vt:lpstr>因果不虚</vt:lpstr>
      <vt:lpstr>PowerPoint Presentation</vt:lpstr>
      <vt:lpstr>PowerPoint Presentation</vt:lpstr>
      <vt:lpstr>PowerPoint Presentation</vt:lpstr>
      <vt:lpstr>PowerPoint Presentation</vt:lpstr>
      <vt:lpstr>4.因果超越神通</vt:lpstr>
      <vt:lpstr>PowerPoint Presentation</vt:lpstr>
      <vt:lpstr>4.因果超越神通 </vt:lpstr>
      <vt:lpstr>5.小因生大果</vt:lpstr>
      <vt:lpstr>讨论与分享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因果不虚</dc:title>
  <dc:creator>Windows User</dc:creator>
  <cp:lastModifiedBy>Windows User</cp:lastModifiedBy>
  <cp:revision>20</cp:revision>
  <dcterms:created xsi:type="dcterms:W3CDTF">2021-01-30T00:10:22Z</dcterms:created>
  <dcterms:modified xsi:type="dcterms:W3CDTF">2021-02-01T01:44:15Z</dcterms:modified>
</cp:coreProperties>
</file>