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0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5AD5-23F9-E64E-9266-9D5772EC9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716695"/>
            <a:ext cx="7197726" cy="1669035"/>
          </a:xfrm>
        </p:spPr>
        <p:txBody>
          <a:bodyPr/>
          <a:lstStyle/>
          <a:p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因果不虛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—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十</a:t>
            </a: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不善業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F08C2-B351-D241-9676-2D154F1BC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4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sz="48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語惡業</a:t>
            </a:r>
            <a:r>
              <a:rPr lang="en-US" altLang="zh-TW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—</a:t>
            </a:r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妄語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950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714-51AA-2E42-8FF4-901EE6F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902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1-2.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大妄語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17FD-0B50-5D44-9EF0-9BB41B02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4" y="1921565"/>
            <a:ext cx="11068877" cy="54418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二、称为大妄语的原因</a:t>
            </a:r>
            <a:endParaRPr lang="en-CA" sz="2400" b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这里“大”指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程度或性质大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尽十方三世所有从因到果的善行事件全部被否定了，因为说行善是没有功能、不会实现安乐的。以此类推，说造恶无过患，也是在最大程度上颠覆了因果律的另一半。尽十方三世的一切世间界，从因到果的恶行事件，也全部被一笔勾销了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再者，在实现安乐的依处上面，只有三宝有救护堪能，假使说佛无功德等，那是对于法界群生最大的依归处作了颠覆。因此它称为“大妄语”。也就是，在颠覆真实上没有比这个更厉害的一种方便了，或者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程度更大、作用更大、更加具有威力的邪方便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了。因此，这种就叫做“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大妄语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”，或者称为“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重型妄语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超级妄语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顶级妄语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CA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0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5FF-CE1F-3B49-9A72-3F748B3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1-3.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上人法妄語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C198-B827-064A-8A6F-79E7466E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404730"/>
            <a:ext cx="10131424" cy="52611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大圓滿前行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本来没有得地而说得地了，没有神通而说有神通等，凡是自己没有功德说成有功德，这一切都属于上人法妄语。在当今年代，骗子与圣贤比起来，是骗子更为吃得开的时候，人们的思想行为很容易改变。有些人自我标榜为上师或成就者，不择手段地诳骗坑害他人。比如有人说：</a:t>
            </a:r>
            <a:r>
              <a:rPr lang="en-CA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我已经见到本尊，并且酬谢供养了本尊。</a:t>
            </a:r>
            <a:r>
              <a:rPr lang="en-CA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” 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或者说：</a:t>
            </a:r>
            <a:r>
              <a:rPr lang="en-CA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我已经看见了魔，并且消灭了那个邪魔。</a:t>
            </a:r>
            <a:r>
              <a:rPr lang="en-CA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” 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口出此言的人大多数绝对是在说上人法妄语。</a:t>
            </a:r>
            <a:endParaRPr lang="en-CA" sz="22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220000"/>
              </a:lnSpc>
            </a:pP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因此，我们不能随随便便轻信自欺欺人的大骗子，一定要依止一位非常熟悉、谦虚谨慎、表里如一的修行人作为善知识，在他面前求得今生后世解脱的正法，这一点非常非常重要。有些人虽然具有世间道的一点有漏神通，但那只是暂时的，有时候灵验有时候不灵验。无漏神通只有圣者才能拥有，其他人根本不具备，要得到这样的无漏神通也有相当的难度。</a:t>
            </a:r>
            <a:endParaRPr lang="en-CA" sz="22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8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5FF-CE1F-3B49-9A72-3F748B3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1-3.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上人法妄語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C198-B827-064A-8A6F-79E7466E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513"/>
            <a:ext cx="10820398" cy="50623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所谓上人法，一般解释为超过欲界的法。上人法主要是</a:t>
            </a:r>
            <a:r>
              <a:rPr lang="zh-CN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获得了色界的禅定以上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，比如：断除了五盖、获得了初禅。</a:t>
            </a:r>
            <a:r>
              <a:rPr lang="zh-CN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获得初禅就是属于上人法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断除欲界的烦恼就已经是上人法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，如果没有断除欲界的烦恼，这些法就不能称为上人法。如果没有获得上人的功德，说自己得了上人法，会破根本戒。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大恩上师也经常提醒我们，要多学法，学了法之后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用法安住自己的内心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用法义辨别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，就不太容易上当，不会轻易听骗子的语言。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不要随随便便轻信，一定要依止一位非常熟悉的、很谦虚谨慎又表里如一的修行人作为善知识。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有神通不等于是一个标准的善知识。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32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5FF-CE1F-3B49-9A72-3F748B3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1-3.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上人法妄語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C198-B827-064A-8A6F-79E7466E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6156"/>
            <a:ext cx="9823173" cy="4214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err="1">
                <a:latin typeface="KaiTi" panose="02010609060101010101" pitchFamily="49" charset="-122"/>
                <a:ea typeface="KaiTi" panose="02010609060101010101" pitchFamily="49" charset="-122"/>
              </a:rPr>
              <a:t>益西上師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前行引導文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分三：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①业相；②教诫择师重朴实不重奇异；③无漏神通极为难得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①业相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第三、上人法妄语，如同未得地说得，无神通说有那样，凡自身本无的功德如同有一样，所说的一切语言都是上人法妄语。</a:t>
            </a:r>
            <a:endParaRPr lang="en-CA" sz="22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86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85FF-CE1F-3B49-9A72-3F748B3C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1-3.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上人法妄語</a:t>
            </a:r>
            <a:br>
              <a:rPr lang="en-US" sz="4400" b="1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C198-B827-064A-8A6F-79E7466E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513"/>
            <a:ext cx="10353259" cy="5062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②教诫择师重朴实不重奇异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i="1" dirty="0">
                <a:latin typeface="KaiTi" panose="02010609060101010101" pitchFamily="49" charset="-122"/>
                <a:ea typeface="KaiTi" panose="02010609060101010101" pitchFamily="49" charset="-122"/>
              </a:rPr>
              <a:t>如今成了骗子比圣贤更得势的旺季，而且一切人容易改变自己的心和行为，以此缘故，在这个时代自诩为上师或成就者的一些人，以诳骗他者的虚假的承当，说“我曾见本尊，并且对本尊作了酬谢”，“我见了鬼，并作了制伏”等，大多数唯一是上人法妄语，因此，不要轻率地以心对欺诱人的骗子作信任，而需要对熟悉的、规规矩矩、表里一致的修行人，今生来世以心信任他，极为重要。</a:t>
            </a:r>
            <a:endParaRPr lang="en-CA" altLang="zh-TW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③无漏神通极为难得</a:t>
            </a:r>
            <a:endParaRPr lang="en-CA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i="1" dirty="0">
                <a:latin typeface="KaiTi" panose="02010609060101010101" pitchFamily="49" charset="-122"/>
                <a:ea typeface="KaiTi" panose="02010609060101010101" pitchFamily="49" charset="-122"/>
              </a:rPr>
              <a:t>总的来说，世间道中也有少分有漏神通，但它是间或性的，所以有准不准种种出来。无漏神通只有入圣者地才有，所以，如此者极为难得。</a:t>
            </a:r>
            <a:endParaRPr lang="en-CA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27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392-1B12-174F-BF3E-DDF4E708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、妄語的果報</a:t>
            </a:r>
            <a:b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A2EE-CF5A-BE48-BD1C-A1EF77156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大圓滿前行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妄语的感受等流果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i="1" dirty="0">
                <a:latin typeface="KaiTi" panose="02010609060101010101" pitchFamily="49" charset="-122"/>
                <a:ea typeface="KaiTi" panose="02010609060101010101" pitchFamily="49" charset="-122"/>
              </a:rPr>
              <a:t>就是自己常常遭到诽谤或者上当受骗。如果现在自己无缘无故蒙受不白之冤、妄遭诽谤等等，要明白这是自己前世说妄语的果报。因此，我们不要对造谣生事者恨之入骨或者恶口谩骂，而要尽可能地观想：</a:t>
            </a:r>
            <a:r>
              <a:rPr lang="zh-TW" altLang="en-US" sz="2200" i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依靠这场风波可以净除我的累累恶业，这样说来，他们对我的恩德实在不薄。由此而满怀喜悦之情。</a:t>
            </a:r>
            <a:endParaRPr lang="en-CA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392-1B12-174F-BF3E-DDF4E708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7931"/>
            <a:ext cx="10131425" cy="18869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、妄語的果報</a:t>
            </a:r>
            <a:b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A2EE-CF5A-BE48-BD1C-A1EF7715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391477"/>
            <a:ext cx="8256104" cy="512859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智誠堪布</a:t>
            </a: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前行廣釋</a:t>
            </a: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66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課 （</a:t>
            </a:r>
            <a:r>
              <a:rPr lang="en-CA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P.10)</a:t>
            </a:r>
            <a:endParaRPr lang="en-US" altLang="zh-TW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i="1" dirty="0">
                <a:latin typeface="KaiTi" panose="02010609060101010101" pitchFamily="49" charset="-122"/>
                <a:ea typeface="KaiTi" panose="02010609060101010101" pitchFamily="49" charset="-122"/>
              </a:rPr>
              <a:t>遇到障碍的时候，要懂得把它转为道用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CA" altLang="zh-TW" sz="2800" i="1" dirty="0">
                <a:latin typeface="KaiTi" panose="02010609060101010101" pitchFamily="49" charset="-122"/>
                <a:ea typeface="KaiTi" panose="02010609060101010101" pitchFamily="49" charset="-122"/>
              </a:rPr>
              <a:t>~</a:t>
            </a:r>
            <a:r>
              <a:rPr lang="zh-TW" altLang="en-US" sz="2800" i="1" dirty="0">
                <a:latin typeface="KaiTi" panose="02010609060101010101" pitchFamily="49" charset="-122"/>
                <a:ea typeface="KaiTi" panose="02010609060101010101" pitchFamily="49" charset="-122"/>
              </a:rPr>
              <a:t>调伏内心来自于观修，观修的前提来自于闻思</a:t>
            </a:r>
            <a:r>
              <a:rPr lang="en-CA" altLang="zh-TW" sz="2800" i="1" dirty="0">
                <a:latin typeface="KaiTi" panose="02010609060101010101" pitchFamily="49" charset="-122"/>
                <a:ea typeface="KaiTi" panose="02010609060101010101" pitchFamily="49" charset="-122"/>
              </a:rPr>
              <a:t>~</a:t>
            </a:r>
            <a:br>
              <a:rPr lang="en-US" sz="28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CA" sz="2800" i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01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6392-1B12-174F-BF3E-DDF4E708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、妄語的果報</a:t>
            </a:r>
            <a:b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A2EE-CF5A-BE48-BD1C-A1EF7715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50505"/>
            <a:ext cx="11241156" cy="51285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妄語的增上果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: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口说妄语的话，会转生到财富动摇不定的环境中。就像有些人，今天在这里打工，明天在那里打工，整个生活很不稳定，没有丝毫保障性。而且他自己也没有安全感，心里经常慌慌张张，总遇到令人心惊肉跳的违缘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endParaRPr lang="en-CA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1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C043-3379-FF4F-8091-B9853A1E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題討論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84569-7464-164B-9DC0-1FE188AA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707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妄语分为哪几种？各自是怎么定义的？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你曾说过哪种妄语？它有什么样的过患？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当今社会，有许多骗子冒充大成就者，对于这种现象，你怎么看待？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我们今生在遭受一些痛苦时，应当以什么心态来面对？如何将其转为道用？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有些法师说：“自己以前所造的罪业，以后不能再去回忆，否则，想一次就又造一次业。”这种说法合理吗？请说说你的看法。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自由討論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7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8F7-AA15-FC4C-A307-3FAD4632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發菩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提心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1BAD-D14A-B64A-86A4-326EDC2E9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727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我们为了利益天下所有的众生，下定决心成佛</a:t>
            </a:r>
            <a:endParaRPr lang="en-CA" altLang="zh-CN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为了成佛我们如理如法的共修</a:t>
            </a:r>
            <a:endParaRPr lang="en-US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07D5-C4DB-544A-BBB4-3D5B2BF6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綱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8EC-2043-3645-8B7B-A5A4CA78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3027"/>
            <a:ext cx="10131425" cy="45653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、妄語分三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sz="2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1-1.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一般妄語</a:t>
            </a:r>
            <a:endParaRPr lang="en-US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1-2.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大妄語</a:t>
            </a:r>
            <a:endParaRPr lang="en-US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1-3.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上人法妄語</a:t>
            </a:r>
            <a:endParaRPr lang="en-US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、妄語的果報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、問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題</a:t>
            </a:r>
            <a:r>
              <a:rPr lang="en-US" sz="2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討論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700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E78E-2B4C-BB4B-82E2-DA2CAA27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、妄語分三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C6FD-2F53-EB45-B8F7-F30E485D9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535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1-1.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2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一般妄語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1-2.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2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大妄語</a:t>
            </a:r>
            <a:endParaRPr lang="en-US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1-3.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22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上人法妄語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6369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8914-5B2D-0D43-AA96-47F1960A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225287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1-1.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一般妄語（常妄語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6CA9-69AD-BE47-8DC0-9DA7025B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1681554"/>
            <a:ext cx="11171583" cy="50770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大圓滿前行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400" b="1" i="1" dirty="0">
                <a:latin typeface="KaiTi" panose="02010609060101010101" pitchFamily="49" charset="-122"/>
                <a:ea typeface="KaiTi" panose="02010609060101010101" pitchFamily="49" charset="-122"/>
              </a:rPr>
              <a:t>一般妄语，就是指怀有欺骗他人之心而说的一切自性妄语。</a:t>
            </a:r>
            <a:br>
              <a:rPr lang="en-CA" altLang="zh-TW" sz="2400" b="1" i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4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首先要有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欺骗他人的心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，这个范围比较广，有时候开玩笑也是“怀有欺骗他人之心”。“而说的一切自性妄语”，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所说的语言和事实不符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，就是讲妄语了。就是平常讲的骗人。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一般妄语，一般来说也不是那么严重的。虽然每一次妄语都不重，都是小的妄语，但是如果经常说，在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亲友书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俱舍论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当中讲，有一种重业，就是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积少成多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经常性地做、每天串习，很轻的业就变成很重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。最后这些妄语说多了，仍然堕地狱。单个不一定堕，但是一辈子加起来，变成重业了就会堕地狱。所以不要串习。我们要发愿做一个诚实的人，说谛实语是有必要的。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542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8914-5B2D-0D43-AA96-47F1960A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-92765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1-1.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一般妄語（常妄語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6CA9-69AD-BE47-8DC0-9DA7025B1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237605"/>
            <a:ext cx="11423374" cy="56056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益西上師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前行引導文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400" b="1" i="1" dirty="0">
                <a:latin typeface="KaiTi" panose="02010609060101010101" pitchFamily="49" charset="-122"/>
                <a:ea typeface="KaiTi" panose="02010609060101010101" pitchFamily="49" charset="-122"/>
              </a:rPr>
              <a:t>初者常妄语，即是具足诳他意乐，所说的一切妄言。</a:t>
            </a:r>
            <a:endParaRPr lang="en-CA" altLang="zh-TW" sz="24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4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常妄语，指通常或者常态的说假话。要认识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意乐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行为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种类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三个方面。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意乐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，指内在有一种想诳骗他者的心。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行为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，就是以此诳他意乐驱使，发出虚诳的言说。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种类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有八，就是正面四、反面四：见说没见，闻说没闻，觉说没觉，知说不知，以及相反的四个方面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没见说见，没闻说闻，没觉说觉，不知说知。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总之，是为了自身的利益，比如保护自我、掩饰错误等，就想要蒙到对方，让他不知道真相，由此发出各种虚诳的言语，都不符合事实，这些就是自性的虚诳之语。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18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714-51AA-2E42-8FF4-901EE6F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902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1-2.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大妄語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17FD-0B50-5D44-9EF0-9BB41B02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5549"/>
            <a:ext cx="9836425" cy="50424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大圓滿前行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400" b="1" i="1" dirty="0">
                <a:latin typeface="KaiTi" panose="02010609060101010101" pitchFamily="49" charset="-122"/>
                <a:ea typeface="KaiTi" panose="02010609060101010101" pitchFamily="49" charset="-122"/>
              </a:rPr>
              <a:t>信口开河地说行善没有功德、作恶没有罪过、清净刹土没有安乐、恶趣没有痛苦、佛陀没有功德等等，再也不可能有比这更为严重的弥天大谎了，因此这些被称为大妄语。</a:t>
            </a:r>
            <a:endParaRPr lang="en-CA" altLang="zh-TW" sz="24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4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大妄语是一切罪恶的根本，其果报相当严重。 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大宝积经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云：</a:t>
            </a:r>
            <a:r>
              <a:rPr lang="zh-CN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“当知妄语，为诸恶本，毁清净戒，死入三涂。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大家不要认为“说点妄语没什么”，尤其是与邪见有关的大妄语，如行善没有功德、造罪没有果报，这样特别可怕的话，千万不能说！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714-51AA-2E42-8FF4-901EE6F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902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1-2.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大妄語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17FD-0B50-5D44-9EF0-9BB41B02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5549"/>
            <a:ext cx="10131425" cy="43069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益西上師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前行引導文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i="1" dirty="0">
                <a:latin typeface="KaiTi" panose="02010609060101010101" pitchFamily="49" charset="-122"/>
                <a:ea typeface="KaiTi" panose="02010609060101010101" pitchFamily="49" charset="-122"/>
              </a:rPr>
              <a:t>第二、大妄语，如果说善无利益、罪无过患、净土无乐、恶趣无苦、佛无功德等，以无有较此更厉害的、虚诳度大的妄语的方便，故称之为大妄语。</a:t>
            </a:r>
            <a:endParaRPr lang="en-CA" sz="24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altLang="zh-TW" dirty="0"/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这里要认识两个方面：一、大的颠覆真实之相；二、称为大妄语的原因。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B714-51AA-2E42-8FF4-901EE6FB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902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1-2.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大妄語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17FD-0B50-5D44-9EF0-9BB41B02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4" y="1615293"/>
            <a:ext cx="11068877" cy="57481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一、大的颠覆真实之相</a:t>
            </a:r>
            <a:endParaRPr lang="en-CA" sz="2600" b="1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这里举了三种情况：（一）谤因；（二）谤果；（三）谤三宝。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（一）谤因：比如说，“这样行善没有什么利益的，这只是一种宗教的教义，或者道德的宣传，实际上作一些布施、供养等等都是白做的，不可能有佛教讲的那些利益。”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（二）谤果：指谤舍果上受用的虚诳言说。比如说，“什么极乐世界，哪里有极乐世界的那些安乐？你看看，说什么黄金为地、吃甘露，还是根本不必生产，一想就出来，这些全是没有的。”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（三）谤三宝：比如说，“没有什么佛的，什么诸佛海会、无量无数的佛菩萨，这些都是佛教编出来的。”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像这样，由因果律大故，贯穿一切世间万法；由三宝大故，为一切群生实现现前和究竟利乐的所依，然而，却颠覆这样的大真实，说这些没有等等，故是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大的颠覆真实的状况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CA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98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1666</TotalTime>
  <Words>2998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KaiTi</vt:lpstr>
      <vt:lpstr>Arial</vt:lpstr>
      <vt:lpstr>Calibri</vt:lpstr>
      <vt:lpstr>Calibri Light</vt:lpstr>
      <vt:lpstr>Celestial</vt:lpstr>
      <vt:lpstr>因果不虛—十不善業</vt:lpstr>
      <vt:lpstr>發菩提心</vt:lpstr>
      <vt:lpstr>綱要</vt:lpstr>
      <vt:lpstr>1、妄語分三：</vt:lpstr>
      <vt:lpstr>1-1. 一般妄語（常妄語）</vt:lpstr>
      <vt:lpstr>1-1. 一般妄語（常妄語）</vt:lpstr>
      <vt:lpstr>1-2. 大妄語</vt:lpstr>
      <vt:lpstr>1-2. 大妄語</vt:lpstr>
      <vt:lpstr>1-2. 大妄語</vt:lpstr>
      <vt:lpstr>1-2. 大妄語</vt:lpstr>
      <vt:lpstr>1-3. 上人法妄語 </vt:lpstr>
      <vt:lpstr>1-3. 上人法妄語 </vt:lpstr>
      <vt:lpstr>1-3. 上人法妄語 </vt:lpstr>
      <vt:lpstr>1-3. 上人法妄語 </vt:lpstr>
      <vt:lpstr>2、妄語的果報 </vt:lpstr>
      <vt:lpstr>2、妄語的果報 </vt:lpstr>
      <vt:lpstr>2、妄語的果報 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因果不虛—十不善業</dc:title>
  <dc:creator>Vicky Huang</dc:creator>
  <cp:lastModifiedBy>che oscar</cp:lastModifiedBy>
  <cp:revision>48</cp:revision>
  <dcterms:created xsi:type="dcterms:W3CDTF">2021-05-29T19:12:44Z</dcterms:created>
  <dcterms:modified xsi:type="dcterms:W3CDTF">2021-05-31T23:06:16Z</dcterms:modified>
</cp:coreProperties>
</file>