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73" r:id="rId7"/>
    <p:sldId id="275" r:id="rId8"/>
    <p:sldId id="279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6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7290-E3AE-4BEE-B5A2-7D0E9FC3620F}" type="datetimeFigureOut">
              <a:rPr lang="zh-CN" altLang="en-US" smtClean="0"/>
              <a:pPr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-785842"/>
            <a:ext cx="8229600" cy="2006795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佛教的世界观和人生观</a:t>
            </a:r>
            <a:br>
              <a:rPr lang="en-US" altLang="zh-CN" sz="6000" b="1" dirty="0"/>
            </a:br>
            <a:r>
              <a:rPr lang="en-US" altLang="zh-CN" sz="3100" b="1" dirty="0"/>
              <a:t>---</a:t>
            </a:r>
            <a:br>
              <a:rPr lang="en-US" altLang="zh-CN" sz="3100" b="1" dirty="0"/>
            </a:b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《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佛说稻杆经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》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视频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13-2</a:t>
            </a:r>
            <a:br>
              <a:rPr lang="en-US" altLang="zh-CN" sz="2200" b="1" dirty="0">
                <a:latin typeface="华文楷体" pitchFamily="2" charset="-122"/>
                <a:ea typeface="华文楷体" pitchFamily="2" charset="-122"/>
              </a:rPr>
            </a:b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2022-03-14</a:t>
            </a:r>
            <a:br>
              <a:rPr lang="en-US" altLang="zh-CN" sz="3100" b="1" dirty="0"/>
            </a:br>
            <a:endParaRPr lang="zh-CN" altLang="en-US" sz="3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12976"/>
            <a:ext cx="2304256" cy="2088232"/>
          </a:xfrm>
        </p:spPr>
      </p:pic>
      <p:sp>
        <p:nvSpPr>
          <p:cNvPr id="5" name="矩形 4"/>
          <p:cNvSpPr/>
          <p:nvPr/>
        </p:nvSpPr>
        <p:spPr>
          <a:xfrm>
            <a:off x="571472" y="1142984"/>
            <a:ext cx="792961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华文楷体" pitchFamily="2" charset="-122"/>
              </a:rPr>
              <a:t>前言：顶礼上师三宝，感恩上师慈悲开示。师兄们大家晚上好、上午好。首先请大家发菩提心，我们为了度化一切众生发誓成佛，为了成佛，我们今天来入理如法的共修。今天共修的内容是</a:t>
            </a:r>
            <a:r>
              <a:rPr lang="en-US" altLang="zh-CN" dirty="0">
                <a:ea typeface="华文楷体" pitchFamily="2" charset="-122"/>
              </a:rPr>
              <a:t>《</a:t>
            </a:r>
            <a:r>
              <a:rPr lang="zh-CN" altLang="en-US" dirty="0">
                <a:ea typeface="华文楷体" pitchFamily="2" charset="-122"/>
              </a:rPr>
              <a:t>佛说稻杆经</a:t>
            </a:r>
            <a:r>
              <a:rPr lang="en-US" altLang="zh-CN" dirty="0">
                <a:ea typeface="华文楷体" pitchFamily="2" charset="-122"/>
              </a:rPr>
              <a:t>》</a:t>
            </a:r>
            <a:r>
              <a:rPr lang="zh-CN" altLang="en-US" dirty="0">
                <a:ea typeface="华文楷体" pitchFamily="2" charset="-122"/>
              </a:rPr>
              <a:t>上师开示视频</a:t>
            </a:r>
            <a:r>
              <a:rPr lang="en-US" altLang="zh-CN" dirty="0">
                <a:ea typeface="华文楷体" pitchFamily="2" charset="-122"/>
              </a:rPr>
              <a:t>1</a:t>
            </a:r>
            <a:r>
              <a:rPr lang="zh-CN" altLang="en-US" dirty="0">
                <a:ea typeface="华文楷体" pitchFamily="2" charset="-122"/>
              </a:rPr>
              <a:t>３的下半部分。下面由我为大家串讲，不对的地方，师兄们指正。</a:t>
            </a:r>
            <a:endParaRPr lang="en-US" altLang="zh-CN" dirty="0">
              <a:ea typeface="华文楷体" pitchFamily="2" charset="-122"/>
            </a:endParaRPr>
          </a:p>
          <a:p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09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本段视频开示的内容的经文原文：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600" dirty="0">
                <a:ea typeface="华文楷体" pitchFamily="2" charset="-122"/>
              </a:rPr>
              <a:t>    </a:t>
            </a:r>
            <a:endParaRPr lang="zh-CN" altLang="en-US" sz="1600" dirty="0"/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如是无有少法而从此世移至他世。虽然。因及众缘无不具足故。业果亦现。譬如明镜之中。现其面像。虽彼面像。不移镜中。因及众缘无不具足故。面像亦现。如是无有少许从于此灭。生其余处。因及众缘无不具足故。业果亦现。譬如月轮。从此四万二千由旬而行。彼月轮形像。现其有水小器中者。彼月轮亦不从彼移至于有水之器。虽然。因及众缘无不具足故。月轮亦现。如是无有少许从于此灭而生余处。因及众缘无不具足故。业果亦现。譬如其火。因及众缘若不具足。而不能燃。因及众缘具足之时。乃可得燃。如是无我之法。无我我所。犹如虚空。依彼幻法。因及众缘无不具足故。所生之处入于母胎。则能成就种子之识。业及烦恼所生名色之芽。是故应如是观内因缘法缘相应事。应以五种观内因缘之法。云何为五。不常。不断。不移。从于小因而生大果。与彼相似。云何不常。所谓彼后灭蕴。与彼生分各异。为后灭蕴非生分故。彼后灭蕴亦灭。生分亦得现故。是故不常。云何不断。非依后灭蕴灭坏之时。生分得有。亦非不灭。彼后灭蕴亦灭。当尔之时。生分之蕴。如秤高下而得生故。是故不断。云何不移。为诸有情。从非众同分处。能生众同分处故。是故不移。云何从于小因而生大果。作于小业。感大异熟。是故从于小因而生大果。如所作因。感彼果故。与彼相似。是故应以五种观因缘之法。</a:t>
            </a:r>
            <a:endParaRPr lang="en-US" altLang="zh-CN" sz="15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Autofit/>
          </a:bodyPr>
          <a:lstStyle/>
          <a:p>
            <a:pPr lvl="0"/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439248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经文：如是无有少法，而从此世移至他世。</a:t>
            </a:r>
          </a:p>
          <a:p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释义：没有任何东西从这一世移至到他世。生灭而非移动。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经文：虽然。因及众缘无不具足故。业果亦现。</a:t>
            </a:r>
            <a:endParaRPr lang="en-US" altLang="zh-CN" sz="17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释义：全部因缘都具足的时候，显得一个东西迁移至另外一个地方那样。我们现在造了业，未来就有果。因为现在的因和未来的果连在一起，有因果关系，看起来是这样，但是实际上没有。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经文：譬如明镜之中。现其面像。虽彼面像。不移镜中。因及众缘无不具足故。面像亦现。</a:t>
            </a:r>
            <a:endParaRPr lang="en-US" altLang="zh-CN" sz="17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释义：我们照镜子的时候，人的面像在这个镜子里面看得到。人的面相是不是移到这个镜子当中呢？虽然人的面没有移到这个镜子里面，但是这些条件具备的时候，和人的面一模一样的东西，可以在这个镜子当中显现出来。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经文：如是无有少许从于此灭。生其余处。</a:t>
            </a:r>
            <a:endParaRPr lang="en-US" altLang="zh-CN" sz="17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释义：这样，没有什么东西是在这个地方灭了，然后就生在另外一个地方。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展开：１、再次讲微观、超微观、宏观世界：宏观世界实际上是微观世界变化出来的一个错觉、一个虚拟的世界。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２、真正的积极向上，是突破虚拟世界，认识真相，追求更完美的世界，超越的智慧。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３、如果不想突破，依照五官的认知做事，沉溺于虚拟世界少许的幸福快乐当中，佛教认为是消极。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500066"/>
          </a:xfrm>
        </p:spPr>
        <p:txBody>
          <a:bodyPr>
            <a:noAutofit/>
          </a:bodyPr>
          <a:lstStyle/>
          <a:p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714356"/>
            <a:ext cx="8229600" cy="4643470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４、两个世界、两个层次，永远在一起。黑白、阴阳、世俗胜义、显空。物质和暗物质构成的世界，阴和阳构成了万事万物，再更深层次地去看，就不是一个热和冷、黑和白、阴和阳，而是空与显，现空无别、明空无别、觉空无别。虚拟世界突破了以后，还存在阴和阳。阴和阳升级以后，就到了如来藏的空和觉，觉空无别就是大圆满的最高境界。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５、物质的力量不可思义。比如原子弹爆炸，小小粒子可以摧毁巨大的建筑。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６、精神也是这样，突破了这个以后就可以达到一个非常高的境界，这个只有佛教才讲。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经文：因及众缘无不具足故。业果亦现。</a:t>
            </a:r>
            <a:endParaRPr lang="en-US" altLang="zh-CN" sz="2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释义：因缘和合的时候，业果都会显现。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经文：譬如月轮，从此四万二千由旬而行。</a:t>
            </a:r>
            <a:endParaRPr lang="en-US" altLang="zh-CN" sz="2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释义：月亮离我们地球有多远呢？佛教说有四万二千由旬，也就是</a:t>
            </a:r>
            <a:r>
              <a:rPr lang="en-US" sz="2600" dirty="0">
                <a:latin typeface="华文楷体" pitchFamily="2" charset="-122"/>
                <a:ea typeface="华文楷体" pitchFamily="2" charset="-122"/>
              </a:rPr>
              <a:t> 33.6</a:t>
            </a:r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万公里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经文：彼月轮形像，现其有水小器中者。彼月轮亦不从彼移至于有水之器，虽然，因及众缘无不具足故，月轮亦现。</a:t>
            </a:r>
            <a:endParaRPr lang="en-US" altLang="zh-CN" sz="2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释义：每一个有水的容器当中，都看到一个月影。月轮是不是从三十三万多公里移至到这个小容器当中呢？当然不是。但是因缘具备的时候，地球上的每一个湖泊、每一个有水的小容器当中都有月影，因缘和合的时候就是这样。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经文：如是无有少许从于此灭而生余处。因及众缘无不具足故。业果亦现。</a:t>
            </a:r>
            <a:endParaRPr lang="en-US" altLang="zh-CN" sz="2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释义：同样的，没有什么东西是在这个地方灭了，然后在另外一个地方生。但是因缘具足的时候，就会有果报，这是永远不变的规律。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endParaRPr lang="zh-CN" altLang="en-US" sz="2000" dirty="0"/>
          </a:p>
          <a:p>
            <a:pPr fontAlgn="base"/>
            <a:endParaRPr lang="en-US" altLang="zh-CN" sz="2000" dirty="0"/>
          </a:p>
          <a:p>
            <a:pPr fontAlgn="base"/>
            <a:endParaRPr lang="zh-CN" altLang="en-US" sz="2000" dirty="0"/>
          </a:p>
          <a:p>
            <a:pPr fontAlgn="base"/>
            <a:endParaRPr lang="en-US" altLang="zh-CN" sz="2000" dirty="0"/>
          </a:p>
          <a:p>
            <a:pPr fontAlgn="base"/>
            <a:endParaRPr lang="zh-CN" altLang="en-US" sz="2000" dirty="0"/>
          </a:p>
          <a:p>
            <a:pPr fontAlgn="base"/>
            <a:endParaRPr lang="en-US" altLang="zh-CN" sz="2000" dirty="0"/>
          </a:p>
          <a:p>
            <a:pPr fontAlgn="base"/>
            <a:endParaRPr lang="zh-CN" altLang="en-US" sz="2000" dirty="0"/>
          </a:p>
          <a:p>
            <a:pPr>
              <a:lnSpc>
                <a:spcPct val="170000"/>
              </a:lnSpc>
              <a:buNone/>
            </a:pPr>
            <a:endParaRPr lang="en-US" altLang="zh-CN" sz="2400" dirty="0"/>
          </a:p>
          <a:p>
            <a:pPr>
              <a:lnSpc>
                <a:spcPct val="170000"/>
              </a:lnSpc>
              <a:buNone/>
            </a:pPr>
            <a:endParaRPr lang="zh-CN" altLang="en-US" sz="2400" dirty="0"/>
          </a:p>
          <a:p>
            <a:pPr>
              <a:lnSpc>
                <a:spcPct val="170000"/>
              </a:lnSpc>
              <a:buNone/>
            </a:pPr>
            <a:endParaRPr lang="en-US" altLang="zh-CN" sz="2400" dirty="0"/>
          </a:p>
          <a:p>
            <a:pPr lvl="0"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 lvl="0">
              <a:lnSpc>
                <a:spcPct val="120000"/>
              </a:lnSpc>
            </a:pPr>
            <a:endParaRPr lang="zh-CN" altLang="en-US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614283"/>
            <a:ext cx="11521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-71462"/>
            <a:ext cx="8229600" cy="648072"/>
          </a:xfrm>
        </p:spPr>
        <p:txBody>
          <a:bodyPr>
            <a:normAutofit/>
          </a:bodyPr>
          <a:lstStyle/>
          <a:p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4536504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CN" altLang="en-US" sz="1900" dirty="0">
                <a:latin typeface="华文楷体" pitchFamily="2" charset="-122"/>
                <a:ea typeface="华文楷体" pitchFamily="2" charset="-122"/>
              </a:rPr>
              <a:t>展开：但是深入观察的时候，是看不到因果关系的。因为它没有实际真实的因果，所以叫作不生不灭。但是我们感官的层面看，有生有灭。所以这个当中有阴和阳的存在，空和显的存在。</a:t>
            </a:r>
            <a:endParaRPr lang="en-US" altLang="zh-CN" sz="19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经文：譬如其火。因及众缘若不具足。而不能燃。因及众缘具足之时。乃可得燃。</a:t>
            </a:r>
            <a:endParaRPr lang="en-US" altLang="zh-CN" sz="19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900" dirty="0">
                <a:latin typeface="华文楷体" pitchFamily="2" charset="-122"/>
                <a:ea typeface="华文楷体" pitchFamily="2" charset="-122"/>
              </a:rPr>
              <a:t>比如火，因缘不具足的话，它不能燃烧。因缘具足时，这个时候火就会燃起来。</a:t>
            </a:r>
            <a:endParaRPr lang="en-US" altLang="zh-CN" sz="19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经文：如是无我之法，无我我所。犹如虚空。依彼幻法</a:t>
            </a:r>
            <a:endParaRPr lang="en-US" altLang="zh-CN" sz="19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900" dirty="0">
                <a:latin typeface="华文楷体" pitchFamily="2" charset="-122"/>
                <a:ea typeface="华文楷体" pitchFamily="2" charset="-122"/>
              </a:rPr>
              <a:t>释义：像这样，既没有我，也无我所拥有的，一切都像虚空一样，如梦如幻。</a:t>
            </a:r>
            <a:endParaRPr lang="en-US" altLang="zh-CN" sz="19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900" dirty="0">
                <a:latin typeface="华文楷体" pitchFamily="2" charset="-122"/>
                <a:ea typeface="华文楷体" pitchFamily="2" charset="-122"/>
              </a:rPr>
              <a:t>展开：一切物质从微观、超微观的角度讲，都是空性。旋火轮的譬喻：现象和本质，这两个是不矛盾的。</a:t>
            </a:r>
            <a:endParaRPr lang="en-US" altLang="zh-CN" sz="19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经文：因及众缘无不具足故，所生之处入于母胎，则能成就种子之识。</a:t>
            </a:r>
            <a:endParaRPr lang="zh-CN" altLang="en-US" sz="19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900" dirty="0">
                <a:latin typeface="华文楷体" pitchFamily="2" charset="-122"/>
                <a:ea typeface="华文楷体" pitchFamily="2" charset="-122"/>
              </a:rPr>
              <a:t>释义：因和众缘具足时候，就会投胎。</a:t>
            </a:r>
          </a:p>
          <a:p>
            <a:pPr fontAlgn="base"/>
            <a:r>
              <a:rPr lang="zh-CN" alt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经文：业及烦恼所生名色之芽</a:t>
            </a:r>
            <a:r>
              <a:rPr lang="zh-CN" altLang="en-US" sz="1900" dirty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 fontAlgn="base"/>
            <a:r>
              <a:rPr lang="zh-CN" altLang="en-US" sz="1900" dirty="0">
                <a:latin typeface="华文楷体" pitchFamily="2" charset="-122"/>
                <a:ea typeface="华文楷体" pitchFamily="2" charset="-122"/>
              </a:rPr>
              <a:t>释义：在业和烦恼的帮助下，胎儿也就形成了。</a:t>
            </a:r>
          </a:p>
          <a:p>
            <a:pPr fontAlgn="base"/>
            <a:r>
              <a:rPr lang="zh-CN" alt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经文：是故应如是观内因缘法缘相应事。</a:t>
            </a:r>
            <a:endParaRPr lang="zh-CN" altLang="en-US" sz="19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900" dirty="0">
                <a:latin typeface="华文楷体" pitchFamily="2" charset="-122"/>
                <a:ea typeface="华文楷体" pitchFamily="2" charset="-122"/>
              </a:rPr>
              <a:t>释义：所以，要这样观察内因缘法的缘相应。</a:t>
            </a:r>
            <a:endParaRPr lang="en-US" altLang="zh-CN" sz="19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</a:t>
            </a:r>
            <a:r>
              <a:rPr 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“</a:t>
            </a:r>
            <a:r>
              <a:rPr lang="zh-CN" alt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应以五种观</a:t>
            </a:r>
            <a:r>
              <a:rPr lang="zh-CN" altLang="en-US" sz="19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内因缘</a:t>
            </a:r>
            <a:r>
              <a:rPr lang="zh-CN" alt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之法。云何为五。不常。不断。不移。从于小因而生大果。与彼相似。</a:t>
            </a:r>
            <a:r>
              <a:rPr lang="en-US" sz="19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”</a:t>
            </a:r>
            <a:endParaRPr lang="zh-CN" altLang="en-US" sz="19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endParaRPr lang="zh-CN" altLang="en-US" sz="1800" dirty="0"/>
          </a:p>
          <a:p>
            <a:pPr fontAlgn="base"/>
            <a:endParaRPr lang="en-US" altLang="zh-CN" sz="1800" dirty="0"/>
          </a:p>
          <a:p>
            <a:pPr fontAlgn="base"/>
            <a:endParaRPr lang="en-US" altLang="zh-CN" sz="1800" dirty="0"/>
          </a:p>
          <a:p>
            <a:pPr fontAlgn="base"/>
            <a:endParaRPr lang="zh-CN" altLang="en-US" sz="1800" dirty="0"/>
          </a:p>
          <a:p>
            <a:pPr fontAlgn="base"/>
            <a:endParaRPr lang="zh-CN" altLang="en-US" sz="1800" dirty="0"/>
          </a:p>
          <a:p>
            <a:pPr fontAlgn="base"/>
            <a:endParaRPr lang="zh-CN" altLang="en-US" sz="1800" dirty="0"/>
          </a:p>
          <a:p>
            <a:pPr fontAlgn="base"/>
            <a:endParaRPr lang="zh-CN" altLang="en-US" sz="2100" dirty="0">
              <a:solidFill>
                <a:srgbClr val="FF0000"/>
              </a:solidFill>
            </a:endParaRPr>
          </a:p>
          <a:p>
            <a:pPr fontAlgn="base">
              <a:buNone/>
            </a:pP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37" y="5661248"/>
            <a:ext cx="115212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-285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内因缘的五个规律。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857232"/>
            <a:ext cx="8229600" cy="4525963"/>
          </a:xfrm>
        </p:spPr>
        <p:txBody>
          <a:bodyPr>
            <a:noAutofit/>
          </a:bodyPr>
          <a:lstStyle/>
          <a:p>
            <a:pPr fontAlgn="base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释义：应该以五种观内因缘的方法，哪五种呢：不常、不断、不移、小因生大果，因果相似。 </a:t>
            </a:r>
            <a:endParaRPr lang="en-US" altLang="zh-CN" sz="16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经文：云何不常。所谓彼后灭蕴。与彼生分各异。为后灭蕴非生分故。彼后灭蕴亦灭，生分亦得现故。是故不常。</a:t>
            </a:r>
          </a:p>
          <a:p>
            <a:pPr fontAlgn="base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释义：为什么是不常呢？</a:t>
            </a:r>
          </a:p>
          <a:p>
            <a:pPr fontAlgn="base"/>
            <a:r>
              <a:rPr lang="en-US" sz="1600" dirty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后灭蕴</a:t>
            </a:r>
            <a:r>
              <a:rPr lang="en-US" sz="1600" dirty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是生命的最后一个瞬间，这个时候人的五蕴叫作后灭蕴。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“生分” 是投生的部分。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死亡的五蕴和投生的五蕴是完全不一样的。当然不是常。现在已经有变化了，人变成动物，动物变成人，人变成天人，天人变成其他的，都是有变化，所以这个不是常。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经文：云何不断。非依后灭蕴灭坏之时。生分得有。亦非不灭。彼后灭蕴亦灭，当尔之时，生分之蕴，如秤高下。而得生故，是故不断。</a:t>
            </a:r>
          </a:p>
          <a:p>
            <a:pPr fontAlgn="base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释义：什么是不断呢？并不是五蕴灭了以后，就有了投生的身份。也不是不灭，因缘具足的时候，后灭蕴亦灭。这时，下一世的五蕴</a:t>
            </a:r>
            <a:r>
              <a:rPr lang="en-US" sz="1600" dirty="0">
                <a:latin typeface="华文楷体" pitchFamily="2" charset="-122"/>
                <a:ea typeface="华文楷体" pitchFamily="2" charset="-122"/>
              </a:rPr>
              <a:t>“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如秤高下</a:t>
            </a:r>
            <a:r>
              <a:rPr lang="en-US" sz="1600" dirty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。秤一边高的时候，另一边同时就会低，指它不会有先后。这就叫不断。</a:t>
            </a:r>
          </a:p>
          <a:p>
            <a:pPr fontAlgn="base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展开：１、灭也不能生，不灭也不能生，灭和不灭都没有因果关系。灭的话，一个是先一个是后，一个存在一个不存在。存在和不存在，物质和非物质之间没有办法关联，没有办法建立因果关系。如果不灭，就同时存在了，同时存在更不能是因果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600" dirty="0">
                <a:latin typeface="华文楷体" pitchFamily="2" charset="-122"/>
                <a:ea typeface="华文楷体" pitchFamily="2" charset="-122"/>
              </a:rPr>
              <a:t>２、内因缘、外因缘都是非自作、非他作。这个特别重要，大家要反复地去思考，这是一个非常重要的思路。思路不能有错，思路错了，结论都是错的。</a:t>
            </a:r>
            <a:endParaRPr lang="en-US" altLang="zh-CN" sz="1600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CN" sz="3500" dirty="0"/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３、我们的感官在现实生活似乎特别准确权威，但是一开始观察的时候就漏洞百出。但是这些漏洞是没关系的，我们的生活本来就是在这个虚拟层面上。如果通过我们的眼睛来探索真理，完全不可能的。为什么有天文望远镜？电子显微镜？因为感官不权威。讲空性的时候，我们的感官就更加用不上。</a:t>
            </a: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４、“量” 的概念：佛教因明里面的量，就是去做衡量的一个物质，就像称重量的秤，测长度的尺子，量这个世界本质的智慧也叫量。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５、“量” 的层次：有很多不同层次的量，普通人的感官、特异功能者的感官、天人的感官，佛菩萨把我们的感官提升以后的量，一个比一个好。这个就像我们的肉眼和显微镜，普通的光学显微镜跟电子显微镜的区别。所以，如果要探索这个世界的本质的话，仅是我们的感官根本一点都不够用，需要更高层次的“量”。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６、从这个层次去观察，我们的五蕴，后灭蕴灭了以后，是不是诞生了？也不是。是不是还没有灭的时候诞生？当然不是。人都没有死就开始投生了，这个更加不可能，那就变成两个人了，所以这都不对。</a:t>
            </a:r>
            <a:endParaRPr lang="en-US" altLang="zh-CN" sz="2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26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经文：云何不移。为诸有情，从非众同分处。能生众同分处故，是故不移。</a:t>
            </a:r>
          </a:p>
          <a:p>
            <a:pPr fontAlgn="base"/>
            <a:r>
              <a:rPr lang="zh-CN" altLang="en-US" sz="2600" dirty="0">
                <a:latin typeface="华文楷体" pitchFamily="2" charset="-122"/>
                <a:ea typeface="华文楷体" pitchFamily="2" charset="-122"/>
              </a:rPr>
              <a:t>释义：为什么不移呢？因为有情不是从一个种类，而生到另一个种类中。比如说从动物投生到人，如果是移至，动物直接就到了人间。动物死了以后诞生人，人死了以后变成了动物，这个当中不是移至。</a:t>
            </a:r>
          </a:p>
          <a:p>
            <a:pPr fontAlgn="base"/>
            <a:endParaRPr lang="en-US" altLang="zh-CN" sz="29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endParaRPr lang="zh-CN" altLang="en-US" sz="29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zh-CN" altLang="en-US" sz="1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经文：云何从于小因而生大果。作于小业。感大异熟。是故从于小因而生大果。</a:t>
            </a:r>
          </a:p>
          <a:p>
            <a:pPr fontAlgn="base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释义：小小的业</a:t>
            </a:r>
            <a:r>
              <a:rPr lang="en-US" sz="1700" dirty="0">
                <a:latin typeface="华文楷体" pitchFamily="2" charset="-122"/>
                <a:ea typeface="华文楷体" pitchFamily="2" charset="-122"/>
              </a:rPr>
              <a:t>——</a:t>
            </a: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善业或罪业，异熟果成熟的时候，就会变大。比如说善的果报，就是人天的福报，特别大的幸福快乐；恶的就是特别大的痛苦。</a:t>
            </a:r>
          </a:p>
          <a:p>
            <a:pPr fontAlgn="base"/>
            <a:r>
              <a:rPr lang="zh-CN" altLang="en-US" sz="1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经文：如所作因，感彼果故，与彼相似。</a:t>
            </a:r>
          </a:p>
          <a:p>
            <a:pPr fontAlgn="base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释义：种了这个因，就会感这个果，</a:t>
            </a:r>
            <a:r>
              <a:rPr lang="en-US" sz="17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因果是相似的。</a:t>
            </a:r>
          </a:p>
          <a:p>
            <a:pPr fontAlgn="base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展开：这个道理复制到善恶因果也是这样。这些因和果有些看得见，有些看不见的，但它一定存在。这就是因果规律。</a:t>
            </a:r>
          </a:p>
          <a:p>
            <a:pPr fontAlgn="base"/>
            <a:r>
              <a:rPr lang="zh-CN" altLang="en-US" sz="17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经文：是故应以五种观因缘之法。</a:t>
            </a:r>
            <a:endParaRPr lang="en-US" altLang="zh-CN" sz="1700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所以，应该以这五个原则，来观察因缘之法。外因缘和内因缘都是一样的。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700" b="1" dirty="0">
                <a:latin typeface="华文楷体" pitchFamily="2" charset="-122"/>
                <a:ea typeface="华文楷体" pitchFamily="2" charset="-122"/>
              </a:rPr>
              <a:t>讨论题：</a:t>
            </a:r>
            <a:endParaRPr lang="en-US" altLang="zh-CN" sz="1700" b="1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700" b="1" dirty="0">
                <a:latin typeface="华文楷体" pitchFamily="2" charset="-122"/>
                <a:ea typeface="华文楷体" pitchFamily="2" charset="-122"/>
              </a:rPr>
              <a:t>１ 、</a:t>
            </a:r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如何理解内因缘法的五个规律？与外因缘法有什么不同？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２ 、用照镜子和月影在湖中的影像，说明因缘和合时候，业果亦现。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３ 、如何理解“如是无有少许从于此灭。生其余处。”？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４、如何理解“彼后灭蕴亦灭，当尔之时，生分之蕴，如秤高下。而得生故，是故不断”？</a:t>
            </a:r>
            <a:endParaRPr lang="en-US" altLang="zh-CN" sz="1700" dirty="0">
              <a:latin typeface="华文楷体" pitchFamily="2" charset="-122"/>
              <a:ea typeface="华文楷体" pitchFamily="2" charset="-122"/>
            </a:endParaRPr>
          </a:p>
          <a:p>
            <a:pPr lvl="0" fontAlgn="base"/>
            <a:r>
              <a:rPr lang="zh-CN" altLang="en-US" sz="1700" dirty="0">
                <a:latin typeface="华文楷体" pitchFamily="2" charset="-122"/>
                <a:ea typeface="华文楷体" pitchFamily="2" charset="-122"/>
              </a:rPr>
              <a:t>５ 、自由分享学习此课的体会</a:t>
            </a:r>
          </a:p>
          <a:p>
            <a:pPr fontAlgn="base"/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  <a:p>
            <a:pPr fontAlgn="base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3633</Words>
  <Application>Microsoft Office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黑体</vt:lpstr>
      <vt:lpstr>华文楷体</vt:lpstr>
      <vt:lpstr>Arial</vt:lpstr>
      <vt:lpstr>Calibri</vt:lpstr>
      <vt:lpstr>Office 主题​​</vt:lpstr>
      <vt:lpstr>佛教的世界观和人生观 --- 《佛说稻杆经》视频13-2 2022-03-14 </vt:lpstr>
      <vt:lpstr>本段视频开示的内容的经文原文：</vt:lpstr>
      <vt:lpstr>PowerPoint Presentation</vt:lpstr>
      <vt:lpstr>PowerPoint Presentation</vt:lpstr>
      <vt:lpstr>PowerPoint Presentation</vt:lpstr>
      <vt:lpstr>内因缘的五个规律。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入座与出座</dc:title>
  <dc:creator>user</dc:creator>
  <cp:lastModifiedBy>che oscar</cp:lastModifiedBy>
  <cp:revision>645</cp:revision>
  <dcterms:created xsi:type="dcterms:W3CDTF">2018-11-11T02:06:39Z</dcterms:created>
  <dcterms:modified xsi:type="dcterms:W3CDTF">2022-03-14T09:05:12Z</dcterms:modified>
</cp:coreProperties>
</file>