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8"/>
  </p:notesMasterIdLst>
  <p:handoutMasterIdLst>
    <p:handoutMasterId r:id="rId29"/>
  </p:handoutMasterIdLst>
  <p:sldIdLst>
    <p:sldId id="257" r:id="rId4"/>
    <p:sldId id="258" r:id="rId5"/>
    <p:sldId id="1819" r:id="rId6"/>
    <p:sldId id="1857" r:id="rId7"/>
    <p:sldId id="807" r:id="rId8"/>
    <p:sldId id="1769" r:id="rId9"/>
    <p:sldId id="1800" r:id="rId10"/>
    <p:sldId id="1868" r:id="rId11"/>
    <p:sldId id="1804" r:id="rId12"/>
    <p:sldId id="1869" r:id="rId13"/>
    <p:sldId id="1807" r:id="rId14"/>
    <p:sldId id="1870" r:id="rId15"/>
    <p:sldId id="1871" r:id="rId16"/>
    <p:sldId id="1872" r:id="rId17"/>
    <p:sldId id="1873" r:id="rId18"/>
    <p:sldId id="1874" r:id="rId19"/>
    <p:sldId id="1808" r:id="rId20"/>
    <p:sldId id="1876" r:id="rId21"/>
    <p:sldId id="1877" r:id="rId22"/>
    <p:sldId id="815" r:id="rId23"/>
    <p:sldId id="890" r:id="rId24"/>
    <p:sldId id="1709" r:id="rId25"/>
    <p:sldId id="1878" r:id="rId26"/>
    <p:sldId id="298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A3F26"/>
    <a:srgbClr val="8D341F"/>
    <a:srgbClr val="00339A"/>
    <a:srgbClr val="003FBC"/>
    <a:srgbClr val="FF6D6D"/>
    <a:srgbClr val="A20000"/>
    <a:srgbClr val="81301D"/>
    <a:srgbClr val="877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60"/>
    <p:restoredTop sz="46247"/>
  </p:normalViewPr>
  <p:slideViewPr>
    <p:cSldViewPr snapToObjects="1" showGuides="1">
      <p:cViewPr varScale="1">
        <p:scale>
          <a:sx n="90" d="100"/>
          <a:sy n="90" d="100"/>
        </p:scale>
        <p:origin x="1080" y="62"/>
      </p:cViewPr>
      <p:guideLst>
        <p:guide orient="horz" pos="2178"/>
        <p:guide pos="2903"/>
      </p:guideLst>
    </p:cSldViewPr>
  </p:slideViewPr>
  <p:outlineViewPr>
    <p:cViewPr>
      <p:scale>
        <a:sx n="33" d="100"/>
        <a:sy n="33" d="100"/>
      </p:scale>
      <p:origin x="0" y="-449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31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55031-67E6-4789-9C03-D478E6AD99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54000"/>
            <a:ext cx="2073275" cy="628491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254000"/>
            <a:ext cx="6069013" cy="628491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219200"/>
            <a:ext cx="4068763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219200"/>
            <a:ext cx="4070350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312738"/>
            <a:ext cx="2071688" cy="547846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312738"/>
            <a:ext cx="6067425" cy="547846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184275"/>
            <a:ext cx="4068763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184275"/>
            <a:ext cx="4070350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/>
        </p:nvPicPr>
        <p:blipFill>
          <a:blip r:embed="rId12"/>
          <a:srcRect t="1688" b="27"/>
          <a:stretch>
            <a:fillRect/>
          </a:stretch>
        </p:blipFill>
        <p:spPr>
          <a:xfrm>
            <a:off x="-33337" y="0"/>
            <a:ext cx="91773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15925" y="254000"/>
            <a:ext cx="8291513" cy="7096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KSO_BC1"/>
          <p:cNvSpPr>
            <a:spLocks noGrp="1"/>
          </p:cNvSpPr>
          <p:nvPr>
            <p:ph type="body"/>
          </p:nvPr>
        </p:nvSpPr>
        <p:spPr>
          <a:xfrm>
            <a:off x="419100" y="1184275"/>
            <a:ext cx="8291513" cy="5354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0"/>
          <p:cNvPicPr>
            <a:picLocks noChangeAspect="1"/>
          </p:cNvPicPr>
          <p:nvPr/>
        </p:nvPicPr>
        <p:blipFill>
          <a:blip r:embed="rId12"/>
          <a:srcRect l="1598" t="2747" r="1154" b="57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1"/>
          <p:cNvPicPr>
            <a:picLocks noChangeAspect="1"/>
          </p:cNvPicPr>
          <p:nvPr/>
        </p:nvPicPr>
        <p:blipFill>
          <a:blip r:embed="rId13"/>
          <a:srcRect r="3616" b="10127"/>
          <a:stretch>
            <a:fillRect/>
          </a:stretch>
        </p:blipFill>
        <p:spPr>
          <a:xfrm>
            <a:off x="6967538" y="5340350"/>
            <a:ext cx="2176462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KSO_BT1"/>
          <p:cNvSpPr>
            <a:spLocks noGrp="1"/>
          </p:cNvSpPr>
          <p:nvPr>
            <p:ph type="title"/>
          </p:nvPr>
        </p:nvSpPr>
        <p:spPr>
          <a:xfrm>
            <a:off x="419100" y="312738"/>
            <a:ext cx="8291513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KSO_BC1"/>
          <p:cNvSpPr>
            <a:spLocks noGrp="1"/>
          </p:cNvSpPr>
          <p:nvPr>
            <p:ph type="body"/>
          </p:nvPr>
        </p:nvSpPr>
        <p:spPr>
          <a:xfrm>
            <a:off x="419100" y="1219200"/>
            <a:ext cx="8291513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f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 idx="4294967295"/>
          </p:nvPr>
        </p:nvSpPr>
        <p:spPr>
          <a:xfrm>
            <a:off x="679450" y="1892300"/>
            <a:ext cx="7772400" cy="571500"/>
          </a:xfrm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4000" dirty="0">
                <a:solidFill>
                  <a:srgbClr val="990000"/>
                </a:solidFill>
              </a:rPr>
              <a:t>入行论</a:t>
            </a:r>
            <a:r>
              <a:rPr lang="en-US" altLang="zh-CN" sz="4000" dirty="0">
                <a:solidFill>
                  <a:srgbClr val="990000"/>
                </a:solidFill>
              </a:rPr>
              <a:t>75</a:t>
            </a:r>
            <a:r>
              <a:rPr lang="zh-CN" altLang="en-US" sz="4000" dirty="0">
                <a:solidFill>
                  <a:srgbClr val="990000"/>
                </a:solidFill>
              </a:rPr>
              <a:t>课</a:t>
            </a:r>
            <a:endParaRPr lang="zh-CN" altLang="zh-CN" sz="4000" dirty="0">
              <a:solidFill>
                <a:srgbClr val="9900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4294967295"/>
          </p:nvPr>
        </p:nvSpPr>
        <p:spPr>
          <a:xfrm>
            <a:off x="679450" y="2740025"/>
            <a:ext cx="7759700" cy="14097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寂天菩萨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著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索达吉仁波切    宣讲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生西法师        辅导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0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4425950"/>
            <a:ext cx="2462212" cy="183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常我欲享果，于境则恒散，彼执亦不息。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775" y="1628775"/>
            <a:ext cx="7991475" cy="375920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作者如何破斥对方承许的享用者。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如果神我是常有，则神我对于诸如敌人一个对境的执著应成永远不会消失，并将散乱于诸如敌人的唯一对境中，无法去执着指定对境，因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彼执亦不息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endParaRPr lang="en-US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比如，它看见怨恨的敌人，产生强烈的嗔恨心，那嗔恨心的本体，过去、现在、未来都不会息灭。假如今天生嗔恨心，明天不生，则说明神我随外境而有变化，就像外境消失、眼识也从此中断一样，神我需要依靠因缘而成，如此便成为无常之法，这是数论外道不承认的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所以，神我在享受外境时，听到的声音要永远听到，看到的色法要永远看到；或者它刚开始没有看到、没有听到，那永远也看不到、听不到。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通过这种推理来观察，外道的观点根本不堪一击。从而说明嗔恼没有自主的因。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7585" y="182181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6924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彼我若是常，无作如虚空。纵遇他缘时，不动无变异。作时亦如前，则作有何用？谓作用即此，我作何相干？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2060575"/>
            <a:ext cx="7991475" cy="35090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彼我若是常，无作如虚空。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如果胜论外道所谓的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是恒常，这样的常我显然不可能产生任何果，也无法享受任何外境。因为常有之故，如同虚空。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纵遇他缘时，不动无变异。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既然常我的自性无有迁变，就算遇到多少俱生缘，本体也应跟前面一模一样，又怎么会有前所未有的改变呢？因为它的本体就像金刚一样，始终都是无前无后、如如不动，若依靠俱生缘改变了它的原来状态，显然就成了无常法了。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endParaRPr lang="en-US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作时亦如前，则作有何用？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如果说，怨敌、不乐识等俱生缘具足时，常我的本体仍一如既往未曾改变，跟从前完全一样，那这种俱生缘对常我没有起到任何作用。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830" y="177292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7403" y="620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彼我若是常，无作如虚空。纵遇他缘时，不动无变异。作时亦如前，则作有何用？谓作用即此，我作何相干？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1505" y="2132965"/>
            <a:ext cx="7991475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谓作用即此，我作何相干？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对方辩解，这里面隐了一句，完整的讲应该是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神我即彼，作用即此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。意思是说：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神我是彼，是恒常的法；而作用是因缘法、是无常的法。我就是要用这个无常的法去影响恒常的法。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如果是这样的话，我们反驳说：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我作何相干？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这个神我和这个作用到底有什么关联呢？就不会有任何关联了。因为神我是恒常的法，而外缘的作用是无常的法，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何相干？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二者之间有什么关系它可以起作用？它不可能有任何关系。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彼我：就是胜论外道所承许的常我、神我。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谓：就是对方的辩解。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830" y="177292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7403" y="620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彼我若是常，无作如虚空。纵遇他缘时，不动无变异。作时亦如前，则作有何用？谓作用即此，我作何相干？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1505" y="2132965"/>
            <a:ext cx="7991475" cy="3425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本颂主要破胜论外道观点。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胜论外道承许的观点：胜论外道建立一个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常我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，他们所谓的常我有万法的作者、无情法，恒常不变的法、唯一、能享受万法等五个特点。按他们的观点，苦乐贪嗔等法是由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自主产生的内无情法。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破之一：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如果你们所谓的常我是恒常的，那么这样的常我显然就成了起不到害心的作用，原因何在？因为常有之故，如同虚空；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胜论外道辩解：虽然我是常有之法，但常我若遇到其他无常的外缘，就会起作用，即常我遇俱生缘能生诸法。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830" y="177292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7403" y="620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彼我若是常，无作如虚空。纵遇他缘时，不动无变异。作时亦如前，则作有何用？谓作用即此，我作何相干？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1505" y="2132965"/>
            <a:ext cx="7991475" cy="3425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破之二：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此种说法也是不合理的，既然是常我，则自性无有迁变，依外缘又怎么会有前所未有的差别呢？根本不会有所不同。如果依靠他缘起作用时，常我也是一如既往未曾改变，那么外缘的作用对它又造作了什么前所未有的特征呢？根本没有造作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如果承认有不变的常有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，遇缘仍保持不变，同时又会有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作用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，就如同说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石女遇缘也不变其石女之自相（仍是石女），同时又会遇缘而生儿子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一样可笑。反之，如果遇外缘自性改变，显然就失毁了你们承许的常有；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胜论外道继续辩解：起作用的作者就是无常法，无常法作用对常我的关系就是这样不可思议。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830" y="177292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7403" y="620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彼我若是常，无作如虚空。纵遇他缘时，不动无变异。作时亦如前，则作有何用？谓作用即此，我作何相干？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1505" y="2132965"/>
            <a:ext cx="7991475" cy="2425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破之三：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如此一来，无常法作用与常我这两者到底有什么的关系呢？因为恒常的我不可能依外缘而起作用。《量理宝藏论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·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相属品》中也讲过，所谓的关系（相属），不外乎同性相属、彼生相属两种；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若是同性相属，常和无常不可能在一本体上同时存在，常有的时候绝不是无常，无常的时候绝不是常有；若是彼生相属，常有中不可能产生无常，无常中更不可能产生常有。因此，二者的关系不成立。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830" y="177292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7403" y="620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彼我若是常，无作如虚空。纵遇他缘时，不动无变异。作时亦如前，则作有何用？谓作用即此，我作何相干？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1505" y="2132965"/>
            <a:ext cx="7991475" cy="3425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对方观点常有的法和无常的法二者之间会不会有他体的关系呢？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他体而真正有关系的只有彼生相属，即由此而生彼的因果关系。常我和因缘之间，是这种因果的关系吗？绝对不可能！如果说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常我是能生，因缘是所生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也不可能，因为这个能生法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常我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是不起作用的法，是恒常的，它不能起能生作用。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反过来讲，说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因缘是能生法，常我是所生法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也不行，因缘是能生的无常法，它虽然可以有能生的功能，但不可能产生一个没有的法，因为这个所生法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常我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是恒常的，怎么可能产生一个恒常不变的法？这样也不对。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所以，常我和作用之间什么关系都找不到。既然没什么关系，就不可能安立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恒常的常我可以依靠外缘而起作用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是故一切法，依他非自主，知己不应嗔，如幻如化事。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管是对普通人的心识还是对外道的一些观点进行分析观察时，最终会发现一切法都是依他而起的，没有一个自主恒常的法。“知己不应嗔”，了知这个道理之后，就不应该生起嗔心，不会再去嗔恨那些犹如幻化一样的事物了。因为一切的事物都是依缘而起的、都是幻化的，没有一个实体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什么不应该对怨敌生嗔恨？所有万法均是依靠他力而生，一切外缘也是以前前之力而产生，所以它们都是不由自主，而且前面的边际无穷无尽，自主的任何事都不可能有，也就是说，自主的作害者根本不存。在我们认识到这一点以后，就不会再嗔恨无实中显现如幻化般的一切事物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是故一切法，依他非自主，知己不应嗔，如幻如化事。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管是对普通人的心识还是对外道的一些观点进行分析观察时，最终会发现一切法都是依他而起的，没有一个自主恒常的法。“知己不应嗔”，了知这个道理之后，就不应该生起嗔心，不会再去嗔恨那些犹如幻化一样的事物了。因为一切的事物都是依缘而起的、都是幻化的，没有一个实体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什么不应该对怨敌生嗔恨？所有万法均是依靠他力而生，一切外缘也是以前前之力而产生，所以它们都是不由自主，而且前面的边际无穷无尽，自主的任何事都不可能有，也就是说，自主的作害者根本不存。在我们认识到这一点以后，就不会再嗔恨无实中显现如幻化般的一切事物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是故一切法，依他非自主，知己不应嗔，如幻如化事。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</a:t>
            </a: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堪布霍根在《入行论注疏》中说：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生嗔恨心需要具足众多因缘，如怨恨的敌人、非理作意、前世的业障，并不是依靠一个人或一种事物就能自主产生，而必须要依靠他力。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仁达瓦尊者（宗喀巴大师的上师）在《入中论讲义》中说：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世俗中不能承认四生，应当承认第五生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缘起生。而在胜义谛面前，这种生也无法成立。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禅宗三祖说：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一种平怀，泯然自尽。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弥勒菩萨在《经庄严论》中说：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观法如知幻，观生如入苑，若成若不成，惑苦皆无怖。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意思是：了达诸法如幻的人，即使在六道中流转投生，也像入于花园一样快乐，纵遇兴盛衰败，也不会被烦恼染污。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933825"/>
            <a:ext cx="2573338" cy="1382713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/>
            <a:r>
              <a:rPr lang="zh-CN" altLang="zh-CN" sz="1800" b="1" dirty="0"/>
              <a:t>顶礼本师释迦摩尼佛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顶礼文殊智慧勇士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顶礼传承大恩上师</a:t>
            </a:r>
            <a:endParaRPr lang="zh-CN" altLang="zh-CN" sz="1800" b="1" dirty="0"/>
          </a:p>
        </p:txBody>
      </p:sp>
      <p:sp>
        <p:nvSpPr>
          <p:cNvPr id="5123" name="Rectangle 4"/>
          <p:cNvSpPr>
            <a:spLocks noGrp="1"/>
          </p:cNvSpPr>
          <p:nvPr/>
        </p:nvSpPr>
        <p:spPr>
          <a:xfrm>
            <a:off x="4427538" y="3789363"/>
            <a:ext cx="2573337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自大圣境五台山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文殊加持入心间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祈祷晋美彭措足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证悟意传求加持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5"/>
          <p:cNvSpPr>
            <a:spLocks noGrp="1"/>
          </p:cNvSpPr>
          <p:nvPr/>
        </p:nvSpPr>
        <p:spPr>
          <a:xfrm>
            <a:off x="2763838" y="5516563"/>
            <a:ext cx="5367337" cy="48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2000" b="1" i="1" dirty="0">
                <a:solidFill>
                  <a:srgbClr val="D00000"/>
                </a:solidFill>
                <a:latin typeface="Arial" panose="020B0604020202020204" pitchFamily="34" charset="0"/>
              </a:rPr>
              <a:t>为度化一切众生发无上殊胜的菩提心而学习</a:t>
            </a:r>
            <a:endParaRPr lang="zh-CN" altLang="zh-CN" sz="2000" b="1" i="1" dirty="0">
              <a:solidFill>
                <a:srgbClr val="D00000"/>
              </a:solidFill>
              <a:latin typeface="Arial" panose="020B0604020202020204" pitchFamily="34" charset="0"/>
            </a:endParaRPr>
          </a:p>
        </p:txBody>
      </p:sp>
      <p:pic>
        <p:nvPicPr>
          <p:cNvPr id="5125" name="Picture 6" descr="%MV`K6N{36%5XM2A7BYBQ_4"/>
          <p:cNvPicPr>
            <a:picLocks noChangeAspect="1"/>
          </p:cNvPicPr>
          <p:nvPr/>
        </p:nvPicPr>
        <p:blipFill>
          <a:blip r:embed="rId1"/>
          <a:srcRect l="11063" r="957" b="48874"/>
          <a:stretch>
            <a:fillRect/>
          </a:stretch>
        </p:blipFill>
        <p:spPr>
          <a:xfrm>
            <a:off x="2195513" y="1557338"/>
            <a:ext cx="467360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TextBox 16"/>
          <p:cNvSpPr/>
          <p:nvPr/>
        </p:nvSpPr>
        <p:spPr>
          <a:xfrm>
            <a:off x="857250" y="2060575"/>
            <a:ext cx="6902450" cy="1875775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胜论外道和数论外道认为，诸法有一个常有的造作者，嗔恨心均由它而产生。这种观点正确吗？请说明你的理由。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9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0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69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9700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Box 16"/>
          <p:cNvSpPr/>
          <p:nvPr/>
        </p:nvSpPr>
        <p:spPr>
          <a:xfrm>
            <a:off x="857250" y="2060575"/>
            <a:ext cx="6902450" cy="1326391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道教、伊斯兰教、基督教，在究竟观点上有什么共同之处？对此理应如何破析？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2970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24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TextBox 16"/>
          <p:cNvSpPr/>
          <p:nvPr/>
        </p:nvSpPr>
        <p:spPr>
          <a:xfrm>
            <a:off x="857250" y="2060575"/>
            <a:ext cx="6902450" cy="1812591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胜论派和数论派是古印度的外道，现在几乎不存在，为什么我们要了解他们的观点，并大费周章地加以破斥？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307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24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TextBox 16"/>
          <p:cNvSpPr/>
          <p:nvPr/>
        </p:nvSpPr>
        <p:spPr>
          <a:xfrm>
            <a:off x="857250" y="2060575"/>
            <a:ext cx="6902450" cy="1297527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通达了诸法缘起生，对我们会有什么帮助？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307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38175" y="312738"/>
            <a:ext cx="7851775" cy="654050"/>
          </a:xfrm>
          <a:solidFill>
            <a:srgbClr val="990000">
              <a:alpha val="100000"/>
            </a:srgbClr>
          </a:solidFill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dirty="0">
                <a:solidFill>
                  <a:schemeClr val="bg1"/>
                </a:solidFill>
                <a:latin typeface="幼圆" pitchFamily="49" charset="-122"/>
              </a:rPr>
              <a:t>回      向</a:t>
            </a:r>
            <a:endParaRPr lang="zh-CN" altLang="zh-CN" dirty="0">
              <a:solidFill>
                <a:schemeClr val="bg1"/>
              </a:solidFill>
              <a:latin typeface="幼圆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1849438" y="1111250"/>
            <a:ext cx="5429250" cy="5491163"/>
          </a:xfrm>
          <a:ln w="76200" cmpd="tri">
            <a:solidFill>
              <a:srgbClr val="99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endParaRPr lang="zh-CN" altLang="en-US" sz="1800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pic>
        <p:nvPicPr>
          <p:cNvPr id="3277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996950"/>
            <a:ext cx="1504950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8"/>
          <p:cNvSpPr/>
          <p:nvPr/>
        </p:nvSpPr>
        <p:spPr>
          <a:xfrm>
            <a:off x="3276600" y="666750"/>
            <a:ext cx="28876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顶礼寂天菩萨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2492375"/>
            <a:ext cx="2009140" cy="2473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矩形 1"/>
          <p:cNvSpPr/>
          <p:nvPr/>
        </p:nvSpPr>
        <p:spPr>
          <a:xfrm>
            <a:off x="4356100" y="2420620"/>
            <a:ext cx="3168650" cy="2656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尽舍国政善开显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稀奇佛子行之理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弘扬佛陀教法者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寂天菩萨前顶礼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8"/>
          <p:cNvSpPr/>
          <p:nvPr/>
        </p:nvSpPr>
        <p:spPr>
          <a:xfrm>
            <a:off x="3108325" y="276225"/>
            <a:ext cx="3513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入行论</a:t>
            </a:r>
            <a:r>
              <a:rPr lang="en-US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74</a:t>
            </a: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课科判回顾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8045"/>
            <a:ext cx="9144000" cy="5121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19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Rectangle 39"/>
          <p:cNvSpPr>
            <a:spLocks noGrp="1"/>
          </p:cNvSpPr>
          <p:nvPr/>
        </p:nvSpPr>
        <p:spPr>
          <a:xfrm>
            <a:off x="2700338" y="125413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000" b="1" dirty="0">
                <a:solidFill>
                  <a:srgbClr val="C00000"/>
                </a:solidFill>
                <a:sym typeface="Calibri" panose="020F0502020204030204" pitchFamily="34" charset="0"/>
              </a:rPr>
              <a:t>75</a:t>
            </a:r>
            <a:r>
              <a:rPr lang="zh-CN" altLang="en-US" sz="3000" b="1" dirty="0">
                <a:solidFill>
                  <a:srgbClr val="C00000"/>
                </a:solidFill>
                <a:sym typeface="Calibri" panose="020F0502020204030204" pitchFamily="34" charset="0"/>
              </a:rPr>
              <a:t>课总义归摄</a:t>
            </a:r>
            <a:endParaRPr lang="zh-CN" altLang="en-US" sz="3000" b="1" dirty="0">
              <a:solidFill>
                <a:srgbClr val="C00000"/>
              </a:solidFill>
              <a:sym typeface="Calibri" panose="020F0502020204030204" pitchFamily="34" charset="0"/>
            </a:endParaRPr>
          </a:p>
        </p:txBody>
      </p:sp>
      <p:sp>
        <p:nvSpPr>
          <p:cNvPr id="819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矩形 10"/>
          <p:cNvSpPr/>
          <p:nvPr/>
        </p:nvSpPr>
        <p:spPr>
          <a:xfrm>
            <a:off x="3636010" y="1786255"/>
            <a:ext cx="482282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在安忍品的学习中，我们已经知道产生嗔恨的对境有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行我不欲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与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挠我所欲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两大种。其中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行我不欲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境又分让我痛苦、遭受轻毁、当面说恶语、背后说毁谤的鄙语四种对境，在本课继续讲当我们面对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让我痛苦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对境时修安忍的方法。上节课讲了怨敌的作害是身不由己，也是因缘聚合的产物，故不应对其生嗔恨心。本节课是讲有些外道认为，世间中的一切苦乐、贪嗔，及分别念、器世界等，均是造物主自主制造，嗔恨心的来源是造物主，认为有一个常有的作害者，寂天菩萨对此观点在本课中进行了破斥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1786255"/>
            <a:ext cx="2232025" cy="336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8"/>
          <p:cNvSpPr/>
          <p:nvPr/>
        </p:nvSpPr>
        <p:spPr>
          <a:xfrm>
            <a:off x="3108325" y="276225"/>
            <a:ext cx="3513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入行论</a:t>
            </a:r>
            <a:r>
              <a:rPr lang="en-US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75</a:t>
            </a: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课科判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798195"/>
            <a:ext cx="8637905" cy="5849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366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纵许有主物，施设所谓我，主我不故思，将生而生起，不生故无果。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411923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r>
              <a:rPr lang="zh-CN" altLang="en-US" sz="1800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endParaRPr lang="en-US" altLang="zh-CN" sz="1800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纵然有些外道承许有一个主物，但是这个所谓的主物和常我，它们不会故意思维我要生起，起嗔心、生起伤害其他有情的意乐。如果没有这种作意，也不可能因为这个思维而生起真正作害的思想观念。因为不生的缘故，所以也不会有真实的作害等果的显现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施设：假立，就是假设了一个所谓的我的存在，实有我的存在。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本颂重点：</a:t>
            </a:r>
            <a:endParaRPr lang="en-US" altLang="zh-CN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数论外道观点是什么？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主要总破数论外道承许有神我和主物。重点一定要抓住大科判是遮破自主之作害者。数论外道认为一切所知为二十五谛法，其中神我、主物是常有，且主物是世间的创造者，除此以外的其余二十三种现象皆依主物而生，神我虽非作者，但能享用色声香味等一切外境。主物与神我等能自主产生对敌人的害心等一切果。（总结对方观点：有常有法，常有法能自主产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我要嗔害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等作意。）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366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纵许有主物，施设所谓我，主我不故思，将生而生起，不生故无果。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1505" y="1772603"/>
            <a:ext cx="7991475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如何遮破有神我、主物等自主之作害者？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破斥点一：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常有则不生。你们所许的主物或常我，不可能造作这个世间，因为你们承认它为常有，若是常有则不生，若连自己的本体都没有产生，那制造万物是根本不现实的，如同石女儿的本体都不成立，他要创造整个世间也是绝对不可能的。因此，主物和常我不可能产生世间万物。如此一来，常我等想产生作害等果也就决定不会存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另一破斥点：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常有则不变。你们承认主物、常我是常有，既是常有之法，则恒时无有变动，又怎么会产生器情世间之种种呢？你们所承许的能生害心的主物等常我之法根本就不存在，因此没有自主之作害者。从而破除嗔恼有自主因的邪见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常我欲享果，于境则恒散，彼执亦不息。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775" y="1628775"/>
            <a:ext cx="7991475" cy="375920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所谓的常我想要享受其他的果法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欲享果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，它就会恒时地散乱于所享用的果、境上面，就是神我会恒时散乱在自己所享用、所缘起、所执著的境上，它的心会永远散在这上面。它执著这个境的能执的心也不会息灭。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对方观点是什么。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数论外道又许有神我的意识法，能享用一切现象，遍于一切法，且是常有法，这个神我能依靠主物享受指定的对境，因此嗔恼有自主因。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A000120150318A04PWBG">
  <a:themeElements>
    <a:clrScheme name="8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8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A000120150324A07PWBG">
  <a:themeElements>
    <a:clrScheme name="10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10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5054</Words>
  <Application>WPS 演示</Application>
  <PresentationFormat/>
  <Paragraphs>290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幼圆</vt:lpstr>
      <vt:lpstr>Wingdings 2</vt:lpstr>
      <vt:lpstr>Wingdings</vt:lpstr>
      <vt:lpstr>Calibri</vt:lpstr>
      <vt:lpstr>楷体</vt:lpstr>
      <vt:lpstr>黑体</vt:lpstr>
      <vt:lpstr>Arial Unicode MS</vt:lpstr>
      <vt:lpstr>8_A000120150318A04PWBG</vt:lpstr>
      <vt:lpstr>10_A000120150324A07PWBG</vt:lpstr>
      <vt:lpstr>入行论75课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刘冰</cp:lastModifiedBy>
  <cp:revision>15</cp:revision>
  <dcterms:created xsi:type="dcterms:W3CDTF">2015-10-10T17:40:00Z</dcterms:created>
  <dcterms:modified xsi:type="dcterms:W3CDTF">2025-10-21T07:08:17Z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14C9C499AB7D4CEEB715FB4663E62A4E_13</vt:lpwstr>
  </property>
</Properties>
</file>