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66" r:id="rId5"/>
    <p:sldId id="268" r:id="rId6"/>
    <p:sldId id="27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36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7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99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4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70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66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94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63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9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6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F7290-E3AE-4BEE-B5A2-7D0E9FC3620F}" type="datetimeFigureOut">
              <a:rPr lang="zh-CN" altLang="en-US" smtClean="0"/>
              <a:pPr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6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656184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/>
              <a:t>佛教的世界观和人生观</a:t>
            </a:r>
            <a:br>
              <a:rPr lang="en-US" altLang="zh-CN" sz="6000" b="1" dirty="0"/>
            </a:br>
            <a:r>
              <a:rPr lang="en-US" altLang="zh-CN" sz="3100" b="1" dirty="0"/>
              <a:t>---《</a:t>
            </a:r>
            <a:r>
              <a:rPr lang="zh-CN" altLang="en-US" sz="3100" b="1" dirty="0"/>
              <a:t>佛说稻杆径</a:t>
            </a:r>
            <a:r>
              <a:rPr lang="en-US" altLang="zh-CN" sz="3100" b="1" dirty="0"/>
              <a:t>》</a:t>
            </a:r>
            <a:r>
              <a:rPr lang="zh-CN" altLang="en-US" sz="3100" b="1" dirty="0"/>
              <a:t>视频（七）下</a:t>
            </a:r>
            <a:br>
              <a:rPr lang="en-US" altLang="zh-CN" sz="3100" b="1" dirty="0"/>
            </a:br>
            <a:r>
              <a:rPr lang="en-US" altLang="zh-CN" sz="3100" b="1" dirty="0"/>
              <a:t>2021-12-06</a:t>
            </a:r>
            <a:br>
              <a:rPr lang="en-US" altLang="zh-CN" sz="3100" b="1" dirty="0"/>
            </a:br>
            <a:endParaRPr lang="zh-CN" altLang="en-US" sz="31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212976"/>
            <a:ext cx="2304256" cy="2088232"/>
          </a:xfrm>
        </p:spPr>
      </p:pic>
    </p:spTree>
    <p:extLst>
      <p:ext uri="{BB962C8B-B14F-4D97-AF65-F5344CB8AC3E}">
        <p14:creationId xmlns:p14="http://schemas.microsoft.com/office/powerpoint/2010/main" val="253209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1"/>
            <a:ext cx="8219256" cy="4176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>
                <a:ea typeface="华文楷体" pitchFamily="2" charset="-122"/>
              </a:rPr>
              <a:t>    前言：顶礼上师三宝，感恩上师慈悲开示。师兄们大家晚上好、上午好。首先请大家发菩提心，我们为了度化一切众生发誓成佛，为了成佛，我们今天来入理如法的共修，今天我们共修的内容的</a:t>
            </a:r>
            <a:r>
              <a:rPr lang="en-US" altLang="zh-CN" sz="1600" dirty="0">
                <a:ea typeface="华文楷体" pitchFamily="2" charset="-122"/>
              </a:rPr>
              <a:t>《</a:t>
            </a:r>
            <a:r>
              <a:rPr lang="zh-CN" altLang="en-US" sz="1600" dirty="0">
                <a:ea typeface="华文楷体" pitchFamily="2" charset="-122"/>
              </a:rPr>
              <a:t>佛说稻杆经</a:t>
            </a:r>
            <a:r>
              <a:rPr lang="en-US" altLang="zh-CN" sz="1600" dirty="0">
                <a:ea typeface="华文楷体" pitchFamily="2" charset="-122"/>
              </a:rPr>
              <a:t>》</a:t>
            </a:r>
            <a:r>
              <a:rPr lang="zh-CN" altLang="en-US" sz="1600" dirty="0">
                <a:ea typeface="华文楷体" pitchFamily="2" charset="-122"/>
              </a:rPr>
              <a:t>的上师视频</a:t>
            </a:r>
            <a:r>
              <a:rPr lang="en-US" altLang="zh-CN" sz="1600" dirty="0">
                <a:ea typeface="华文楷体" pitchFamily="2" charset="-122"/>
              </a:rPr>
              <a:t>7</a:t>
            </a:r>
            <a:r>
              <a:rPr lang="zh-CN" altLang="en-US" sz="1600" dirty="0">
                <a:ea typeface="华文楷体" pitchFamily="2" charset="-122"/>
              </a:rPr>
              <a:t>的下半部分。下面有我为大家串讲，不对的地方，师兄们指正。</a:t>
            </a:r>
            <a:endParaRPr lang="en-US" altLang="zh-CN" sz="1600" dirty="0">
              <a:ea typeface="华文楷体" pitchFamily="2" charset="-122"/>
            </a:endParaRPr>
          </a:p>
          <a:p>
            <a:pPr marL="0" indent="0">
              <a:buNone/>
            </a:pPr>
            <a:endParaRPr lang="en-US" altLang="zh-CN" sz="1500" dirty="0">
              <a:ea typeface="华文楷体" pitchFamily="2" charset="-122"/>
            </a:endParaRPr>
          </a:p>
          <a:p>
            <a:pPr marL="0" indent="0">
              <a:buNone/>
            </a:pPr>
            <a:endParaRPr lang="en-US" altLang="zh-CN" sz="1500" dirty="0">
              <a:ea typeface="华文楷体" pitchFamily="2" charset="-122"/>
            </a:endParaRPr>
          </a:p>
          <a:p>
            <a:pPr marL="0" indent="0">
              <a:buNone/>
            </a:pPr>
            <a:endParaRPr lang="en-US" altLang="zh-CN" sz="1500" dirty="0">
              <a:ea typeface="华文楷体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这段视频开示的内容就是：十二缘起的第一个：无明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endParaRPr lang="en-US" altLang="zh-CN" sz="1500" dirty="0">
              <a:ea typeface="华文楷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517232"/>
            <a:ext cx="100811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5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76064"/>
          </a:xfrm>
        </p:spPr>
        <p:txBody>
          <a:bodyPr>
            <a:noAutofit/>
          </a:bodyPr>
          <a:lstStyle/>
          <a:p>
            <a:pPr lvl="0"/>
            <a:r>
              <a:rPr lang="zh-CN" altLang="en-US" sz="3200" b="1" dirty="0"/>
              <a:t>一、世俗谛和胜义谛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439248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000" dirty="0"/>
              <a:t>世俗谛和胜义谛</a:t>
            </a:r>
            <a:r>
              <a:rPr lang="zh-CN" altLang="en-US" sz="2000" dirty="0">
                <a:ea typeface="华文楷体" pitchFamily="2" charset="-122"/>
              </a:rPr>
              <a:t>（以桌子为例）</a:t>
            </a:r>
            <a:endParaRPr lang="en-US" altLang="zh-CN" sz="2000" dirty="0">
              <a:ea typeface="华文楷体" pitchFamily="2" charset="-122"/>
            </a:endParaRPr>
          </a:p>
          <a:p>
            <a:r>
              <a:rPr lang="zh-CN" altLang="en-US" sz="2000" dirty="0">
                <a:ea typeface="华文楷体" pitchFamily="2" charset="-122"/>
              </a:rPr>
              <a:t>世俗谛：指眼睛看到的桌子，整体的、静止的；</a:t>
            </a:r>
            <a:endParaRPr lang="en-US" altLang="zh-CN" sz="2000" dirty="0">
              <a:ea typeface="华文楷体" pitchFamily="2" charset="-122"/>
            </a:endParaRPr>
          </a:p>
          <a:p>
            <a:r>
              <a:rPr lang="zh-CN" altLang="en-US" sz="2000" dirty="0">
                <a:ea typeface="华文楷体" pitchFamily="2" charset="-122"/>
              </a:rPr>
              <a:t>胜义谛：显微镜下的桌子，一刻不停运动的粒子。</a:t>
            </a:r>
            <a:endParaRPr lang="zh-CN" altLang="en-US" sz="2000" dirty="0"/>
          </a:p>
          <a:p>
            <a:r>
              <a:rPr lang="zh-CN" altLang="en-US" sz="2000" dirty="0"/>
              <a:t>显微镜与眼睛比，显微镜更权威。</a:t>
            </a:r>
          </a:p>
          <a:p>
            <a:r>
              <a:rPr lang="zh-CN" altLang="en-US" sz="2000" dirty="0"/>
              <a:t>现实生活和科学实验，显然显微镜是对的，动态是对的，但是我们暂时也是承认静止的桌子的，因为生活中只能这样才能正常生活。</a:t>
            </a:r>
          </a:p>
          <a:p>
            <a:r>
              <a:rPr lang="zh-CN" altLang="en-US" sz="2000" dirty="0"/>
              <a:t>实际上，没有两个，世俗谛是现世生活中没有办法才保留的观点。实际上是没有的。</a:t>
            </a:r>
          </a:p>
          <a:p>
            <a:r>
              <a:rPr lang="zh-CN" altLang="en-US" sz="2000" dirty="0"/>
              <a:t>就这样分开后，现实生活中，有我，我要发菩提心、成佛，度众生，帮助的人在，我也在。</a:t>
            </a:r>
          </a:p>
          <a:p>
            <a:r>
              <a:rPr lang="zh-CN" altLang="en-US" sz="2000" dirty="0"/>
              <a:t>但是我们要知道这些都不是绝对的真理。</a:t>
            </a:r>
          </a:p>
          <a:p>
            <a:r>
              <a:rPr lang="zh-CN" altLang="en-US" sz="2000" dirty="0"/>
              <a:t>自我是现世生活中，诞生的一个错误的观点下，要保留的世俗谛。</a:t>
            </a:r>
          </a:p>
          <a:p>
            <a:r>
              <a:rPr lang="zh-CN" altLang="en-US" sz="2000" dirty="0"/>
              <a:t>如果只是现实生活过得比较好，我们是可以不学习，不思考。比如，我们只要知道桌子可以用就可以了</a:t>
            </a:r>
          </a:p>
          <a:p>
            <a:r>
              <a:rPr lang="zh-CN" altLang="en-US" sz="2000" dirty="0"/>
              <a:t>对真理不感兴趣，只想吃喝玩乐，那就不需要学中观，空性等。</a:t>
            </a:r>
          </a:p>
          <a:p>
            <a:r>
              <a:rPr lang="zh-CN" altLang="en-US" sz="2000" dirty="0"/>
              <a:t>科学家这样，对真理感兴趣的人，想知道真实的情况，就必须用显微镜来看。</a:t>
            </a:r>
          </a:p>
          <a:p>
            <a:r>
              <a:rPr lang="zh-CN" altLang="en-US" sz="2000" dirty="0"/>
              <a:t>科学家在实验室，要用显微镜看。回家后，也是用眼睛看</a:t>
            </a:r>
          </a:p>
          <a:p>
            <a:r>
              <a:rPr lang="zh-CN" altLang="en-US" sz="2000" dirty="0"/>
              <a:t>学人天佛，就不要谈要有我无我，中观空性。</a:t>
            </a:r>
          </a:p>
          <a:p>
            <a:r>
              <a:rPr lang="zh-CN" altLang="en-US" sz="2000" dirty="0"/>
              <a:t>追求真理，也不否定现实。</a:t>
            </a:r>
          </a:p>
          <a:p>
            <a:r>
              <a:rPr lang="zh-CN" altLang="en-US" sz="2000" dirty="0"/>
              <a:t>这两者一定要分开。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517232"/>
            <a:ext cx="1008112" cy="90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6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500066"/>
          </a:xfrm>
        </p:spPr>
        <p:txBody>
          <a:bodyPr>
            <a:noAutofit/>
          </a:bodyPr>
          <a:lstStyle/>
          <a:p>
            <a:r>
              <a:rPr lang="zh-CN" altLang="en-US" sz="3200" b="1" dirty="0"/>
              <a:t>二、什么是无明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357298"/>
            <a:ext cx="8229600" cy="464347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原文：何者是无明。于此六界。起于一想．一合想．常想．坚牢想．不坏想．安乐想．众生．命．生者．养育．士夫．人．儒童．作者．我．我所想等。及余种种无知。此是无明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0">
              <a:lnSpc>
                <a:spcPct val="120000"/>
              </a:lnSpc>
            </a:pPr>
            <a:r>
              <a:rPr lang="zh-CN" altLang="en-US" sz="2400" b="1" dirty="0"/>
              <a:t>一想：</a:t>
            </a:r>
            <a:r>
              <a:rPr lang="zh-CN" altLang="en-US" sz="2400" dirty="0"/>
              <a:t>人的身体，可以分成六种不同的物质（地水火风空识六界），我们会简单盲目的认为这就是我的一个身体。其实分析的话，会有六个，细分，会有成千上万。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一合想：</a:t>
            </a:r>
            <a:r>
              <a:rPr lang="zh-CN" altLang="en-US" sz="2400" dirty="0"/>
              <a:t>身体组合后，也没有什么新东西，实际上，组合后也是各自不相干的，堆在一起时，也是不同的物质。就比如，一辆汽车，零件组合成汽车，一个物质，组合后与前观念不一样，叫着一合想。</a:t>
            </a:r>
          </a:p>
          <a:p>
            <a:pPr lvl="0">
              <a:lnSpc>
                <a:spcPct val="120000"/>
              </a:lnSpc>
            </a:pPr>
            <a:r>
              <a:rPr lang="zh-CN" altLang="en-US" sz="2400" b="1" dirty="0"/>
              <a:t>常想：</a:t>
            </a:r>
            <a:r>
              <a:rPr lang="zh-CN" altLang="en-US" sz="2400" dirty="0"/>
              <a:t>一个人从诞生到死亡，从胎儿到衰老，外在身体和内在精神是不断变化的。但主观意识会认为始终不变的是某某人，这个不变的就是自我。但是，静下心来思维，除了变化外，其实没有什么是不变，自我也是不存在的。一切都在变，没有常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坚牢想：</a:t>
            </a:r>
            <a:r>
              <a:rPr lang="zh-CN" altLang="en-US" sz="2400" dirty="0"/>
              <a:t>现实生活中很多东西看上去是坚固的。比如，房子看上去不变，桌子有型不变。但是，显微镜看，每个原子分子都是运动的，植物、砖头、石头都是运动的，这叫着布朗运动。我们的眼睛看不到运动，有错觉，我们的意识通过视觉感觉判断是错误的。</a:t>
            </a:r>
          </a:p>
          <a:p>
            <a:pPr lvl="0">
              <a:lnSpc>
                <a:spcPct val="120000"/>
              </a:lnSpc>
            </a:pPr>
            <a:r>
              <a:rPr lang="zh-CN" altLang="en-US" sz="2400" b="1" dirty="0"/>
              <a:t>不坏想：</a:t>
            </a:r>
            <a:r>
              <a:rPr lang="zh-CN" altLang="en-US" sz="2400" dirty="0"/>
              <a:t>最终不会坏掉的。如外道认为，自我最后都不会坏掉，会去天堂，始终不会坏的。其实根本没有自我，所以也不存在不坏。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安乐想。</a:t>
            </a:r>
            <a:r>
              <a:rPr lang="zh-CN" altLang="en-US" sz="2400" dirty="0"/>
              <a:t>认为轮回是幸福快乐的。不了解轮回的苦。苦苦都可以理解成苦，变苦与之前的幸福有关，幸福越多，变成痛苦就越痛苦，是幸福导致的。这很细微，常人无法感受。只能看到表面的快乐。然后判断是 幸福。</a:t>
            </a:r>
            <a:endParaRPr lang="en-US" altLang="zh-CN" sz="2400" dirty="0"/>
          </a:p>
          <a:p>
            <a:pPr lvl="0">
              <a:lnSpc>
                <a:spcPct val="120000"/>
              </a:lnSpc>
            </a:pPr>
            <a:r>
              <a:rPr lang="zh-CN" altLang="en-US" sz="2400" b="1" dirty="0"/>
              <a:t>众生．命．生者．养育．士夫．人．儒童．作者．我．我所想。</a:t>
            </a:r>
            <a:r>
              <a:rPr lang="zh-CN" altLang="en-US" sz="2400" dirty="0"/>
              <a:t>（这些都可以加一个“想”，都是观念）这些都是自我的称呼。这些观念都是错误的，都是无明。</a:t>
            </a:r>
            <a:endParaRPr lang="en-US" altLang="zh-CN" sz="2400" dirty="0"/>
          </a:p>
          <a:p>
            <a:pPr lvl="0">
              <a:lnSpc>
                <a:spcPct val="120000"/>
              </a:lnSpc>
            </a:pPr>
            <a:endParaRPr lang="zh-CN" altLang="en-US" sz="2400" dirty="0"/>
          </a:p>
          <a:p>
            <a:pPr>
              <a:lnSpc>
                <a:spcPct val="120000"/>
              </a:lnSpc>
            </a:pPr>
            <a:endParaRPr lang="zh-CN" altLang="en-US" sz="2400" dirty="0"/>
          </a:p>
          <a:p>
            <a:pPr lvl="0">
              <a:lnSpc>
                <a:spcPct val="120000"/>
              </a:lnSpc>
            </a:pPr>
            <a:endParaRPr lang="zh-CN" altLang="en-US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5614283"/>
            <a:ext cx="1152128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9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648072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二、什么是无明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53650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1800" dirty="0"/>
              <a:t>佛教的无明与世间的聪明不矛盾。聪明是从现实生活的表面讲，无明是更深层次讲的。现实生活的聪明，其实是无明。现实生活的聪明都建立在无明基础上。比如，我们的眼睛看到的所有东西都是错误的。静止的、整体的，现实生活来看，没有问题，但是显微镜下都是原子分子的运动。</a:t>
            </a:r>
            <a:endParaRPr lang="en-US" altLang="zh-CN" sz="1800" b="1" dirty="0"/>
          </a:p>
          <a:p>
            <a:pPr lvl="0"/>
            <a:r>
              <a:rPr lang="zh-CN" altLang="en-US" sz="1800" b="1" dirty="0"/>
              <a:t>及余种种无知。此是无明。</a:t>
            </a:r>
            <a:r>
              <a:rPr lang="zh-CN" altLang="en-US" sz="1800" dirty="0"/>
              <a:t>比如不相信善恶因果轮回，等等粗大的无明。这些都是无明。</a:t>
            </a:r>
          </a:p>
          <a:p>
            <a:pPr lvl="0"/>
            <a:r>
              <a:rPr lang="zh-CN" altLang="en-US" sz="1800" dirty="0"/>
              <a:t>无明是十二缘起的开头。有了无明就有了轮回，有了无明就有了后面的十二缘起。它是轮回的源头，就像火车头一样。</a:t>
            </a:r>
            <a:endParaRPr lang="en-US" altLang="zh-CN" sz="1800" dirty="0"/>
          </a:p>
          <a:p>
            <a:pPr lvl="0"/>
            <a:r>
              <a:rPr lang="zh-CN" altLang="en-US" sz="1800" dirty="0"/>
              <a:t>想要解脱，就要找到破除无明的智慧。这样后面的十二缘起就会停止。</a:t>
            </a:r>
          </a:p>
          <a:p>
            <a:pPr lvl="0"/>
            <a:r>
              <a:rPr lang="zh-CN" altLang="en-US" sz="1800" dirty="0"/>
              <a:t>什么样的智慧？找到一想、一合想、坚固想等等的对立面，通过闻思修，找到对立无明的智慧，当智慧力量强大的时候，就可以减少直至消灭无明。</a:t>
            </a:r>
          </a:p>
          <a:p>
            <a:pPr lvl="0"/>
            <a:r>
              <a:rPr lang="en-US" altLang="zh-CN" sz="1800" dirty="0"/>
              <a:t>《</a:t>
            </a:r>
            <a:r>
              <a:rPr lang="zh-CN" altLang="en-US" sz="1800" dirty="0"/>
              <a:t>入菩萨行论</a:t>
            </a:r>
            <a:r>
              <a:rPr lang="en-US" altLang="zh-CN" sz="1800" dirty="0"/>
              <a:t>》</a:t>
            </a:r>
            <a:r>
              <a:rPr lang="zh-CN" altLang="en-US" sz="1800" dirty="0"/>
              <a:t>的“智慧品” 中，讲六度中的五度，都是为了智慧而存在。我们最终需要的是智慧。有了智慧，才能从源头上解决。没有智慧，所做的一切与轮回没有冲突，就永远不会解脱。佛教徒需要找到的，除了智慧，就是慈悲。除了这两者外，比如为了健康发财去烧香拜佛，都不叫学佛。</a:t>
            </a:r>
          </a:p>
          <a:p>
            <a:pPr lvl="0"/>
            <a:r>
              <a:rPr lang="zh-CN" altLang="en-US" sz="1800" dirty="0"/>
              <a:t>智慧不会从天而降，智慧需要产生智慧的因缘，闻思修是智慧的因缘，福资粮如布施、持戒、安忍，也会产生智慧，消除烦恼。</a:t>
            </a:r>
          </a:p>
          <a:p>
            <a:pPr lvl="0"/>
            <a:r>
              <a:rPr lang="zh-CN" altLang="en-US" sz="1800" dirty="0"/>
              <a:t>实践种要做到的，是要证悟、明心见性。前提是出离心（四加行）、菩提心（五加行），修完后，因缘具备，无明都会断掉，十二缘起断掉了。</a:t>
            </a:r>
            <a:endParaRPr lang="en-US" altLang="zh-CN" sz="1800" dirty="0"/>
          </a:p>
          <a:p>
            <a:pPr lvl="0"/>
            <a:r>
              <a:rPr lang="zh-CN" altLang="en-US" sz="1800" dirty="0"/>
              <a:t>我们要追求超凡智慧。世俗科学、哲学等学科，从世间看，都了不起，但是他们的聪明还在无明中，没有突破无明层面，没有从根本上解决问题。所以，科学技术、哲学思想，不能让我们解脱，就是因为他没有超越这个范围。超越无我，才能解决烦恼。</a:t>
            </a:r>
          </a:p>
          <a:p>
            <a:pPr>
              <a:buNone/>
            </a:pP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237" y="5661248"/>
            <a:ext cx="1152128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1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76064"/>
          </a:xfrm>
        </p:spPr>
        <p:txBody>
          <a:bodyPr>
            <a:noAutofit/>
          </a:bodyPr>
          <a:lstStyle/>
          <a:p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571480"/>
            <a:ext cx="8229600" cy="6480000"/>
          </a:xfrm>
        </p:spPr>
        <p:txBody>
          <a:bodyPr>
            <a:normAutofit/>
          </a:bodyPr>
          <a:lstStyle/>
          <a:p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讨论题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、什么是世俗谛和胜义谛？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、无明包括哪些？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、 谈谈你对聪明和智慧的理解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、结合自己学习本课内容，理解分享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  <a:p>
            <a:endParaRPr lang="zh-CN" altLang="en-US" sz="1800" b="1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820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2042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黑体</vt:lpstr>
      <vt:lpstr>宋体</vt:lpstr>
      <vt:lpstr>Arial</vt:lpstr>
      <vt:lpstr>Calibri</vt:lpstr>
      <vt:lpstr>Office 主题​​</vt:lpstr>
      <vt:lpstr>佛教的世界观和人生观 ---《佛说稻杆径》视频（七）下 2021-12-06 </vt:lpstr>
      <vt:lpstr>PowerPoint Presentation</vt:lpstr>
      <vt:lpstr>一、世俗谛和胜义谛</vt:lpstr>
      <vt:lpstr>二、什么是无明</vt:lpstr>
      <vt:lpstr>二、什么是无明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入座与出座</dc:title>
  <dc:creator>user</dc:creator>
  <cp:lastModifiedBy>che oscar</cp:lastModifiedBy>
  <cp:revision>286</cp:revision>
  <dcterms:created xsi:type="dcterms:W3CDTF">2018-11-11T02:06:39Z</dcterms:created>
  <dcterms:modified xsi:type="dcterms:W3CDTF">2021-12-05T09:15:24Z</dcterms:modified>
</cp:coreProperties>
</file>