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L0fZfLevkZSSuofgrZvOp+hlp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48ee78e2a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a48ee78e2a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48ee78e2a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a48ee78e2a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48ee78e2a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a48ee78e2a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48ee78e2a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a48ee78e2a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48ee78e2a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a48ee78e2a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a48ee78e2a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a48ee78e2a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48ee78e2a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a48ee78e2a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48ee78e2a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a48ee78e2a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394f05603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a394f05603_0_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48ee78e2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a48ee78e2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48ee78e2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a48ee78e2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48ee78e2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a48ee78e2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27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9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29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29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9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1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1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1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1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1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1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2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2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2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32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2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2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32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2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2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1" name="Google Shape;121;p32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4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5837850" y="1202250"/>
            <a:ext cx="59244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看视频:三殊胜(视频三)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 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48ee78e2a_0_21"/>
          <p:cNvSpPr txBox="1"/>
          <p:nvPr>
            <p:ph type="title"/>
          </p:nvPr>
        </p:nvSpPr>
        <p:spPr>
          <a:xfrm>
            <a:off x="1371600" y="474025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没有做特殊回向的善根被破坏的四种因素</a:t>
            </a:r>
            <a:endParaRPr sz="4000">
              <a:solidFill>
                <a:srgbClr val="666666"/>
              </a:solidFill>
            </a:endParaRPr>
          </a:p>
        </p:txBody>
      </p:sp>
      <p:sp>
        <p:nvSpPr>
          <p:cNvPr id="210" name="Google Shape;210;ga48ee78e2a_0_21"/>
          <p:cNvSpPr txBox="1"/>
          <p:nvPr>
            <p:ph idx="1" type="body"/>
          </p:nvPr>
        </p:nvSpPr>
        <p:spPr>
          <a:xfrm>
            <a:off x="838200" y="1666699"/>
            <a:ext cx="102612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980000"/>
                </a:solidFill>
              </a:rPr>
              <a:t>第二个因素：</a:t>
            </a:r>
            <a:r>
              <a:rPr b="1" lang="zh-CN" u="sng"/>
              <a:t>后悔，内疚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比如以前有给寺院做善事，然后后来就后悔了，所以善根也没有了。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为什么后悔了，善根就没有了呢？</a:t>
            </a:r>
            <a:endParaRPr b="1"/>
          </a:p>
        </p:txBody>
      </p:sp>
      <p:pic>
        <p:nvPicPr>
          <p:cNvPr id="211" name="Google Shape;211;ga48ee78e2a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a48ee78e2a_0_21"/>
          <p:cNvSpPr txBox="1"/>
          <p:nvPr/>
        </p:nvSpPr>
        <p:spPr>
          <a:xfrm>
            <a:off x="838200" y="3312500"/>
            <a:ext cx="10882500" cy="3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因为，后悔是忏悔罪业里面最重要的因素，单是靠后悔，就可以清净很多过去的最过。同样的，罪过是这个样子，我们行善也是这样。如果严重的后悔的话，那有可能就没有什么功德。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2000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一定要忍住，千万不要后悔。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后悔了以后，钱也拿不回来，善根也没有了，非常的不划算。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如果不后悔，钱是拿不回来，但是功德还是有的。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2000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这个时候应该想，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我把家里最重要的钱都捐出去了，我应该随喜自己的功德，我现在虽然目前经济上遇到了困难，但是这个勇气还是很值的佩服的，这个时候我们要随喜自己的功德，这样的话善根不但不回减少，还会更加的增长。我们曾经所造的有意的无意的善根，我们都应该随喜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48ee78e2a_0_28"/>
          <p:cNvSpPr txBox="1"/>
          <p:nvPr>
            <p:ph type="title"/>
          </p:nvPr>
        </p:nvSpPr>
        <p:spPr>
          <a:xfrm>
            <a:off x="1371600" y="474025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没有做特殊回向的善根被破坏的四种因素</a:t>
            </a:r>
            <a:endParaRPr sz="4000">
              <a:solidFill>
                <a:srgbClr val="666666"/>
              </a:solidFill>
            </a:endParaRPr>
          </a:p>
        </p:txBody>
      </p:sp>
      <p:sp>
        <p:nvSpPr>
          <p:cNvPr id="218" name="Google Shape;218;ga48ee78e2a_0_28"/>
          <p:cNvSpPr txBox="1"/>
          <p:nvPr>
            <p:ph idx="1" type="body"/>
          </p:nvPr>
        </p:nvSpPr>
        <p:spPr>
          <a:xfrm>
            <a:off x="838200" y="1666699"/>
            <a:ext cx="102612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980000"/>
                </a:solidFill>
              </a:rPr>
              <a:t>第二个因素：</a:t>
            </a:r>
            <a:r>
              <a:rPr b="1" lang="zh-CN" u="sng"/>
              <a:t>后悔，内疚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对</a:t>
            </a:r>
            <a:r>
              <a:rPr b="1" lang="zh-CN"/>
              <a:t>过去的罪过不能随喜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  <p:pic>
        <p:nvPicPr>
          <p:cNvPr id="219" name="Google Shape;219;ga48ee78e2a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ga48ee78e2a_0_28"/>
          <p:cNvSpPr txBox="1"/>
          <p:nvPr/>
        </p:nvSpPr>
        <p:spPr>
          <a:xfrm>
            <a:off x="902900" y="3131350"/>
            <a:ext cx="10882500" cy="3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什么叫做随喜罪过?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比如说，过去骗了很多钱，现在想起来还很高兴，觉得自己很能干，这个就是随喜罪过。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对罪过随喜就更加的严重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2000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我们对罪过要后悔，对善不能后悔，对善还要随喜</a:t>
            </a:r>
            <a:endParaRPr b="1" sz="2000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这个是自然规律，很公平的。增长有增长的因素，减少有减少的因素，当中有因果的因素，不是佛创造的，就是自然的规律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48ee78e2a_0_35"/>
          <p:cNvSpPr txBox="1"/>
          <p:nvPr>
            <p:ph type="title"/>
          </p:nvPr>
        </p:nvSpPr>
        <p:spPr>
          <a:xfrm>
            <a:off x="1371600" y="474025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没有做特殊回向的善根被破坏的四种因素</a:t>
            </a:r>
            <a:endParaRPr sz="4000">
              <a:solidFill>
                <a:srgbClr val="666666"/>
              </a:solidFill>
            </a:endParaRPr>
          </a:p>
        </p:txBody>
      </p:sp>
      <p:sp>
        <p:nvSpPr>
          <p:cNvPr id="226" name="Google Shape;226;ga48ee78e2a_0_35"/>
          <p:cNvSpPr txBox="1"/>
          <p:nvPr>
            <p:ph idx="1" type="body"/>
          </p:nvPr>
        </p:nvSpPr>
        <p:spPr>
          <a:xfrm>
            <a:off x="838200" y="1511424"/>
            <a:ext cx="102612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980000"/>
                </a:solidFill>
              </a:rPr>
              <a:t>第三个因素：</a:t>
            </a:r>
            <a:r>
              <a:rPr b="1" lang="zh-CN" u="sng"/>
              <a:t>炫耀自己做的功德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功德不能攀比，炫耀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  <p:pic>
        <p:nvPicPr>
          <p:cNvPr id="227" name="Google Shape;227;ga48ee78e2a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a48ee78e2a_0_35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比如说，自己修完五加行了，觉得自己很了不起，这个时候就和大家天天宣传，自己的五加行修完了。或者自己捐钱，向人炫耀，自己捐了多少多少钱，捐了多少多少的功德，觉得自己很有面字，很了不起。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这种是心里极度空虚的一种表现，功德一炫耀，就没有了。自己的功德在一般的情况下，不要讲。如果有人问，在自己没有炫耀的情况下，可以说。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还有一种就是为了鼓励别人，也是可以说的。在聊天的过程中，无意当中说出去了，也不需要紧张。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有意的，故意的炫耀，功德一定会减少的。当心中有了傲慢，嘴巴一定会说出来的。只要炫耀，功德会下降。说出来了，就是为了面子，所以现在这个善根被摧毁了，</a:t>
            </a:r>
            <a:r>
              <a:rPr b="1" lang="zh-CN" sz="2000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这个非常危险，大家要注意</a:t>
            </a:r>
            <a:endParaRPr b="1" sz="2000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48ee78e2a_0_42"/>
          <p:cNvSpPr txBox="1"/>
          <p:nvPr>
            <p:ph type="title"/>
          </p:nvPr>
        </p:nvSpPr>
        <p:spPr>
          <a:xfrm>
            <a:off x="1371600" y="474025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没有做特殊回向的善根被破坏的四种因素</a:t>
            </a:r>
            <a:endParaRPr sz="4000">
              <a:solidFill>
                <a:srgbClr val="666666"/>
              </a:solidFill>
            </a:endParaRPr>
          </a:p>
        </p:txBody>
      </p:sp>
      <p:sp>
        <p:nvSpPr>
          <p:cNvPr id="234" name="Google Shape;234;ga48ee78e2a_0_42"/>
          <p:cNvSpPr txBox="1"/>
          <p:nvPr>
            <p:ph idx="1" type="body"/>
          </p:nvPr>
        </p:nvSpPr>
        <p:spPr>
          <a:xfrm>
            <a:off x="838200" y="1511425"/>
            <a:ext cx="10261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980000"/>
                </a:solidFill>
              </a:rPr>
              <a:t>第四个因素：</a:t>
            </a:r>
            <a:r>
              <a:rPr b="1" lang="zh-CN" u="sng"/>
              <a:t>严重的嗔恨心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  <p:pic>
        <p:nvPicPr>
          <p:cNvPr id="235" name="Google Shape;235;ga48ee78e2a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a48ee78e2a_0_42"/>
          <p:cNvSpPr txBox="1"/>
          <p:nvPr/>
        </p:nvSpPr>
        <p:spPr>
          <a:xfrm>
            <a:off x="838200" y="236792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7" name="Google Shape;237;ga48ee78e2a_0_42"/>
          <p:cNvSpPr txBox="1"/>
          <p:nvPr/>
        </p:nvSpPr>
        <p:spPr>
          <a:xfrm>
            <a:off x="889950" y="2186800"/>
            <a:ext cx="101577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平时的贪欲，嫉妒，傲慢不一定会直接的摧毁善根，如果升起很严重的嗔恨心，那在这个之前，没有保存好的所有的善根，</a:t>
            </a:r>
            <a:r>
              <a:rPr b="1" lang="zh-CN" sz="2000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一下子，全都不存在了，全都没有了。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上升到打人，骂人，杀人，所以嗔恨心是最大的问题。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大乘佛教观点：一个嗔恨心=100个贪心 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小乘佛教观点：一个贪心=100个嗔恨心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区别在于最求的东西不一样：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小乘佛教追求自己的解脱，自己的解脱，嗔恨心对他的打击和阻碍也是挺大的，但主要不让自己解脱的是贪欲心。有了贪欲心之后，就根本不想出家，不想修行，这样就永远没有办法解脱。如果没有了贪欲心，有一点瞋恨心的话，小乘佛教认为不是很严重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a48ee78e2a_0_50"/>
          <p:cNvSpPr txBox="1"/>
          <p:nvPr>
            <p:ph type="title"/>
          </p:nvPr>
        </p:nvSpPr>
        <p:spPr>
          <a:xfrm>
            <a:off x="1371600" y="474025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没有做特殊回向的善根被破坏的四种因素</a:t>
            </a:r>
            <a:endParaRPr sz="4000">
              <a:solidFill>
                <a:srgbClr val="666666"/>
              </a:solidFill>
            </a:endParaRPr>
          </a:p>
        </p:txBody>
      </p:sp>
      <p:sp>
        <p:nvSpPr>
          <p:cNvPr id="243" name="Google Shape;243;ga48ee78e2a_0_50"/>
          <p:cNvSpPr txBox="1"/>
          <p:nvPr>
            <p:ph idx="1" type="body"/>
          </p:nvPr>
        </p:nvSpPr>
        <p:spPr>
          <a:xfrm>
            <a:off x="838200" y="1511425"/>
            <a:ext cx="10261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980000"/>
                </a:solidFill>
              </a:rPr>
              <a:t>第四个因素：</a:t>
            </a:r>
            <a:r>
              <a:rPr b="1" lang="zh-CN" u="sng"/>
              <a:t>严重的嗔恨心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  <p:pic>
        <p:nvPicPr>
          <p:cNvPr id="244" name="Google Shape;244;ga48ee78e2a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a48ee78e2a_0_50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6" name="Google Shape;246;ga48ee78e2a_0_50"/>
          <p:cNvSpPr txBox="1"/>
          <p:nvPr/>
        </p:nvSpPr>
        <p:spPr>
          <a:xfrm>
            <a:off x="889950" y="2277375"/>
            <a:ext cx="10157700" cy="4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大乘佛教不是追求自己的解脱，是要度众生。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大乘佛教的原动力是慈悲心，慈悲心和嗔恨心是严重对立，矛盾的，有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严重矛盾的东西不可能同时存在。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嗔恨心是罪过，贪欲心不一定是罪过。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只要有严重的嗔恨心，我们从无始以来，所造的布施，给予，持戒的功德，都会被摧毁的。</a:t>
            </a:r>
            <a:r>
              <a:rPr b="1" lang="zh-CN" sz="2000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我们嗔恨心冒出来的时候，一定要想办法控制它</a:t>
            </a:r>
            <a:endParaRPr b="1" sz="2000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打人，骂人的动力就是嗔恨心，尤其是面对逆境的时候，虽然知道嗔恨心是不对的，但是控制不住。办法就是长期的训练，长期的修行，才能控制自己的情绪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a48ee78e2a_0_58"/>
          <p:cNvSpPr txBox="1"/>
          <p:nvPr>
            <p:ph type="title"/>
          </p:nvPr>
        </p:nvSpPr>
        <p:spPr>
          <a:xfrm>
            <a:off x="786450" y="474025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利益众生的过程</a:t>
            </a:r>
            <a:endParaRPr sz="4000">
              <a:solidFill>
                <a:srgbClr val="666666"/>
              </a:solidFill>
            </a:endParaRPr>
          </a:p>
        </p:txBody>
      </p:sp>
      <p:sp>
        <p:nvSpPr>
          <p:cNvPr id="252" name="Google Shape;252;ga48ee78e2a_0_58"/>
          <p:cNvSpPr txBox="1"/>
          <p:nvPr>
            <p:ph idx="1" type="body"/>
          </p:nvPr>
        </p:nvSpPr>
        <p:spPr>
          <a:xfrm>
            <a:off x="838200" y="1511425"/>
            <a:ext cx="10261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  <p:pic>
        <p:nvPicPr>
          <p:cNvPr id="253" name="Google Shape;253;ga48ee78e2a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ga48ee78e2a_0_58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5" name="Google Shape;255;ga48ee78e2a_0_58"/>
          <p:cNvSpPr txBox="1"/>
          <p:nvPr/>
        </p:nvSpPr>
        <p:spPr>
          <a:xfrm>
            <a:off x="889950" y="1966825"/>
            <a:ext cx="10157700" cy="4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佛教重视的是个人的修行，自己的修行到非常好的情况下，再做利他的行业，会做的非常的好。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在做公益的过程中，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如果没有修行，一般人在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受到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生命，财产等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威胁的情况下，会放弃做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公益的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，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那个时候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首先想要保护的是自己，不是别人，那个时候的慈善不完美，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不是完全的利他。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佛教告诉我们先不着急做，现在去做，没有这个能力，如果非要做的话，会产生各种情况，会放弃，利他不会进行到底。把自己训练好了以后，再出来做，这个时候就有能力，最终还是要做慈善和公益的。越是有困难的时候，越有勇气，越是有困难的时候，功德越大，这个时候威胁会变成顺缘。现在在我们能力的范围内，不影响自己生活的条件下，这个我们现在就可以做的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48ee78e2a_0_66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利益众生的过程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261" name="Google Shape;261;ga48ee78e2a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a48ee78e2a_0_66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3" name="Google Shape;263;ga48ee78e2a_0_66"/>
          <p:cNvSpPr txBox="1"/>
          <p:nvPr/>
        </p:nvSpPr>
        <p:spPr>
          <a:xfrm>
            <a:off x="838200" y="1578625"/>
            <a:ext cx="10157700" cy="4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佛不赞成的是放弃自己的修行，一开始就去做利他的事情，因为这个没有太大的意义，实际上是做不好的，任何人都做不好的。首先需要提高的是自己的力量。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在一般的情况下，我们要先把自己的闻思修做好，再去利他。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举例：一个人看到很多病人，想去救他们。但是他需要先去学医，才能真正的帮助他们，一开始的时候，只能先放弃。运动员想要参加世界比赛，需要先封闭自己训练，才能参加比赛。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我们需要先训练自己，然后才能真正的利益众生。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什么时候可以开始做?  高标准：证悟到了一地菩萨的时候，这个时候利益众生不会退转</a:t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修行才能控制自己的嗔恨心</a:t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a48ee78e2a_0_74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什么是回向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269" name="Google Shape;269;ga48ee78e2a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a48ee78e2a_0_74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1" name="Google Shape;271;ga48ee78e2a_0_74"/>
          <p:cNvSpPr txBox="1"/>
          <p:nvPr/>
        </p:nvSpPr>
        <p:spPr>
          <a:xfrm>
            <a:off x="838200" y="1902125"/>
            <a:ext cx="10157700" cy="4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回向的本质是什么？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回向是一种心愿，一种给予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我发自内心的希望，以我的善根，希望天下一切众生都能成佛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为了度化一切众生，我希望自己迅速的成佛，这样成佛后，能够度众生。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未来的功德也是可以回向的。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大乘佛教的回向：1.天下所有众生，我希望他们成佛 2.我自己迅速成佛，来度众生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回向和心愿的区别是回向是有善根可以回向，回向也是心愿，但是有一点资本，这个是回向的本质。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发心和回向要是一致的话，功德是非常大的。</a:t>
            </a:r>
            <a:endParaRPr b="1" sz="2000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394f05603_0_110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77" name="Google Shape;277;ga394f05603_0_110"/>
          <p:cNvSpPr txBox="1"/>
          <p:nvPr/>
        </p:nvSpPr>
        <p:spPr>
          <a:xfrm>
            <a:off x="3642050" y="523725"/>
            <a:ext cx="4615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zh-C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问题讨论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8" name="Google Shape;278;ga394f05603_0_110"/>
          <p:cNvSpPr txBox="1"/>
          <p:nvPr/>
        </p:nvSpPr>
        <p:spPr>
          <a:xfrm>
            <a:off x="815350" y="1858325"/>
            <a:ext cx="10744500" cy="4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CN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1.学完这一课，对你最大的感受是什么？</a:t>
            </a:r>
            <a:endParaRPr b="0" i="0" sz="3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CN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zh-CN" sz="3600">
                <a:solidFill>
                  <a:srgbClr val="333333"/>
                </a:solidFill>
              </a:rPr>
              <a:t>为社么要回向</a:t>
            </a:r>
            <a:r>
              <a:rPr b="0" i="0" lang="zh-CN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0" i="0" sz="3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CN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lang="zh-CN" sz="3600">
                <a:solidFill>
                  <a:srgbClr val="333333"/>
                </a:solidFill>
              </a:rPr>
              <a:t> 那4种因素会破坏我们的善根</a:t>
            </a:r>
            <a:r>
              <a:rPr b="0" i="0" lang="zh-CN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0" i="0" sz="3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CN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lang="zh-CN" sz="3600">
                <a:solidFill>
                  <a:srgbClr val="333333"/>
                </a:solidFill>
              </a:rPr>
              <a:t>为什么佛教现在不建议放弃修行，去做利他的事业</a:t>
            </a:r>
            <a:r>
              <a:rPr b="0" i="0" lang="zh-CN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0" i="0" sz="3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CN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r>
              <a:rPr lang="zh-CN" sz="3600">
                <a:solidFill>
                  <a:srgbClr val="333333"/>
                </a:solidFill>
              </a:rPr>
              <a:t>我以后打算怎么回向</a:t>
            </a:r>
            <a:r>
              <a:rPr b="0" i="0" lang="zh-CN" sz="36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0" i="0" sz="3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ga394f05603_0_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ctrTitle"/>
          </p:nvPr>
        </p:nvSpPr>
        <p:spPr>
          <a:xfrm>
            <a:off x="2323950" y="1343050"/>
            <a:ext cx="75441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ckwell"/>
              <a:buNone/>
            </a:pPr>
            <a:r>
              <a:rPr lang="zh-CN" sz="1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三殊胜</a:t>
            </a:r>
            <a:endParaRPr sz="12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"/>
          <p:cNvSpPr txBox="1"/>
          <p:nvPr>
            <p:ph idx="1" type="subTitle"/>
          </p:nvPr>
        </p:nvSpPr>
        <p:spPr>
          <a:xfrm>
            <a:off x="1595269" y="3736338"/>
            <a:ext cx="900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zh-CN" sz="4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行善修心的究竟方法</a:t>
            </a:r>
            <a:endParaRPr b="1" sz="4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b="1" sz="4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</p:txBody>
      </p:sp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ctrTitle"/>
          </p:nvPr>
        </p:nvSpPr>
        <p:spPr>
          <a:xfrm>
            <a:off x="2260875" y="583950"/>
            <a:ext cx="76704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Bookman Old Style"/>
              <a:buNone/>
            </a:pPr>
            <a:r>
              <a:rPr lang="zh-CN" sz="8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什么是三殊胜</a:t>
            </a:r>
            <a:endParaRPr sz="8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3"/>
          <p:cNvSpPr txBox="1"/>
          <p:nvPr>
            <p:ph idx="1" type="subTitle"/>
          </p:nvPr>
        </p:nvSpPr>
        <p:spPr>
          <a:xfrm>
            <a:off x="3085875" y="2750974"/>
            <a:ext cx="60204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000"/>
              <a:buFont typeface="Bookman Old Style"/>
              <a:buAutoNum type="arabicPeriod"/>
            </a:pPr>
            <a:r>
              <a:rPr b="1" lang="zh-CN" sz="4000" cap="none">
                <a:solidFill>
                  <a:srgbClr val="55555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发心殊胜（前）</a:t>
            </a:r>
            <a:endParaRPr b="1" sz="4000" cap="none">
              <a:solidFill>
                <a:srgbClr val="55555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4000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</a:t>
            </a:r>
            <a:endParaRPr/>
          </a:p>
        </p:txBody>
      </p:sp>
      <p:pic>
        <p:nvPicPr>
          <p:cNvPr id="156" name="Google Shape;1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150" y="356300"/>
            <a:ext cx="996675" cy="9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"/>
          <p:cNvSpPr txBox="1"/>
          <p:nvPr/>
        </p:nvSpPr>
        <p:spPr>
          <a:xfrm>
            <a:off x="3607575" y="3671375"/>
            <a:ext cx="52593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55555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2.</a:t>
            </a:r>
            <a:r>
              <a:rPr b="1" i="0" lang="zh-CN" sz="4000" u="none" cap="none" strike="noStrike">
                <a:solidFill>
                  <a:srgbClr val="88888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1" i="0" lang="zh-CN" sz="4000" u="none" cap="none" strike="noStrike">
                <a:solidFill>
                  <a:srgbClr val="55555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正行殊胜（中）</a:t>
            </a:r>
            <a:endParaRPr b="1" i="0" sz="4000" u="none" cap="none" strike="noStrike">
              <a:solidFill>
                <a:srgbClr val="55555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3749575" y="4834350"/>
            <a:ext cx="47163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55555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3. 回向殊胜（后）</a:t>
            </a:r>
            <a:endParaRPr b="0" i="0" sz="1400" u="none" cap="none" strike="noStrike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325" y="238327"/>
            <a:ext cx="12192000" cy="638134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"/>
          <p:cNvSpPr txBox="1"/>
          <p:nvPr/>
        </p:nvSpPr>
        <p:spPr>
          <a:xfrm>
            <a:off x="9294920" y="301841"/>
            <a:ext cx="22904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CN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本课科判图</a:t>
            </a:r>
            <a:endParaRPr b="1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type="ctrTitle"/>
          </p:nvPr>
        </p:nvSpPr>
        <p:spPr>
          <a:xfrm>
            <a:off x="1283350" y="658575"/>
            <a:ext cx="83634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888888"/>
                </a:solidFill>
              </a:rPr>
              <a:t> 本课概要</a:t>
            </a:r>
            <a:endParaRPr sz="4000">
              <a:solidFill>
                <a:srgbClr val="555555"/>
              </a:solidFill>
            </a:endParaRPr>
          </a:p>
        </p:txBody>
      </p:sp>
      <p:sp>
        <p:nvSpPr>
          <p:cNvPr id="171" name="Google Shape;171;p5"/>
          <p:cNvSpPr txBox="1"/>
          <p:nvPr>
            <p:ph idx="1" type="subTitle"/>
          </p:nvPr>
        </p:nvSpPr>
        <p:spPr>
          <a:xfrm>
            <a:off x="995500" y="1731050"/>
            <a:ext cx="9144000" cy="4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000"/>
              <a:t> </a:t>
            </a:r>
            <a:r>
              <a:rPr lang="zh-CN" sz="2000">
                <a:solidFill>
                  <a:srgbClr val="888888"/>
                </a:solidFill>
              </a:rPr>
              <a:t>提示：本次串讲是根据上师的视频开示整理。</a:t>
            </a:r>
            <a:endParaRPr sz="2000">
              <a:solidFill>
                <a:srgbClr val="888888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</a:t>
            </a:r>
            <a:r>
              <a:rPr b="1" lang="zh-CN" sz="2500">
                <a:solidFill>
                  <a:srgbClr val="43434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课前发菩提心</a:t>
            </a:r>
            <a:endParaRPr b="1" sz="2500">
              <a:solidFill>
                <a:srgbClr val="43434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43434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本课概述</a:t>
            </a:r>
            <a:endParaRPr b="1" sz="2500">
              <a:solidFill>
                <a:srgbClr val="43434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43434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回向的</a:t>
            </a:r>
            <a:r>
              <a:rPr b="1" lang="zh-CN" sz="2500">
                <a:solidFill>
                  <a:srgbClr val="43434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含义</a:t>
            </a:r>
            <a:endParaRPr b="1" sz="2500">
              <a:solidFill>
                <a:srgbClr val="43434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43434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回向</a:t>
            </a:r>
            <a:r>
              <a:rPr b="1" lang="zh-CN" sz="2500">
                <a:solidFill>
                  <a:srgbClr val="43434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殊胜的含义</a:t>
            </a:r>
            <a:endParaRPr b="1" sz="2500">
              <a:solidFill>
                <a:srgbClr val="43434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43434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利益众生的过程</a:t>
            </a:r>
            <a:endParaRPr b="1" sz="2500">
              <a:solidFill>
                <a:srgbClr val="43434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43434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什么是回向</a:t>
            </a:r>
            <a:endParaRPr b="1" sz="2500">
              <a:solidFill>
                <a:srgbClr val="43434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t/>
            </a:r>
            <a:endParaRPr b="1" sz="250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50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000">
                <a:solidFill>
                  <a:srgbClr val="888888"/>
                </a:solidFill>
              </a:rPr>
              <a:t>        </a:t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200" y="299300"/>
            <a:ext cx="940150" cy="9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3003000" y="660300"/>
            <a:ext cx="5931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555555"/>
                </a:solidFill>
              </a:rPr>
              <a:t>回向的含义</a:t>
            </a:r>
            <a:endParaRPr sz="3700">
              <a:solidFill>
                <a:srgbClr val="555555"/>
              </a:solidFill>
            </a:endParaRPr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838200" y="1760700"/>
            <a:ext cx="102612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发心：我们做任何事情之前有一个前期的预备工作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无缘：正在做这个事情的过程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回向：做完这件事情之后，最后的结尾的工作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>
                <a:solidFill>
                  <a:schemeClr val="dk1"/>
                </a:solidFill>
              </a:rPr>
              <a:t>      </a:t>
            </a:r>
            <a:r>
              <a:rPr lang="zh-CN">
                <a:solidFill>
                  <a:srgbClr val="804A4A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/>
        </p:nvSpPr>
        <p:spPr>
          <a:xfrm>
            <a:off x="865200" y="3793150"/>
            <a:ext cx="102072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回向的含义</a:t>
            </a:r>
            <a:endParaRPr b="1" sz="2000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在梵文里的定义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1.转换：把一个东西转换成另外的东西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2.把某一件事情或者某一东西增长或者扩大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回向：可以把善根转换为大乘佛教的善根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            回向了以后，外在的东西不会破坏这个善根，善根自己增长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48ee78e2a_0_0"/>
          <p:cNvSpPr txBox="1"/>
          <p:nvPr>
            <p:ph type="title"/>
          </p:nvPr>
        </p:nvSpPr>
        <p:spPr>
          <a:xfrm>
            <a:off x="3003000" y="660300"/>
            <a:ext cx="5931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555555"/>
                </a:solidFill>
              </a:rPr>
              <a:t>回向的</a:t>
            </a:r>
            <a:r>
              <a:rPr lang="zh-CN" sz="4000">
                <a:solidFill>
                  <a:srgbClr val="555555"/>
                </a:solidFill>
              </a:rPr>
              <a:t>含义</a:t>
            </a:r>
            <a:endParaRPr sz="3700">
              <a:solidFill>
                <a:srgbClr val="555555"/>
              </a:solidFill>
            </a:endParaRPr>
          </a:p>
        </p:txBody>
      </p:sp>
      <p:sp>
        <p:nvSpPr>
          <p:cNvPr id="186" name="Google Shape;186;ga48ee78e2a_0_0"/>
          <p:cNvSpPr txBox="1"/>
          <p:nvPr>
            <p:ph idx="1" type="body"/>
          </p:nvPr>
        </p:nvSpPr>
        <p:spPr>
          <a:xfrm>
            <a:off x="838200" y="1760700"/>
            <a:ext cx="102612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/>
              <a:t>在藏文里的定义（喔啊）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/>
              <a:t>1.给予：把刚才造的善根，给予天下所有的众生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2.希望通过这个善根，所有众生都能成佛；善根成熟的果报，要分享给天下所有的众生</a:t>
            </a:r>
            <a:endParaRPr/>
          </a:p>
        </p:txBody>
      </p:sp>
      <p:pic>
        <p:nvPicPr>
          <p:cNvPr id="187" name="Google Shape;187;ga48ee78e2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a48ee78e2a_0_0"/>
          <p:cNvSpPr txBox="1"/>
          <p:nvPr/>
        </p:nvSpPr>
        <p:spPr>
          <a:xfrm>
            <a:off x="838200" y="3586200"/>
            <a:ext cx="10207200" cy="20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在汉文里的定义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回：回转的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意识；比如通过回向把无记的善根，回转到人天乘、小乘或者大乘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向：去向；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本来是无记的善根，现在通过回向确定了善根的去向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善根最终的去向由回向来决定，如果本来一开始没有这个发心，也可以通过回向把善根回转到大乘的善根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48ee78e2a_0_7"/>
          <p:cNvSpPr txBox="1"/>
          <p:nvPr>
            <p:ph type="title"/>
          </p:nvPr>
        </p:nvSpPr>
        <p:spPr>
          <a:xfrm>
            <a:off x="3003000" y="660300"/>
            <a:ext cx="5931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555555"/>
                </a:solidFill>
              </a:rPr>
              <a:t>回向</a:t>
            </a:r>
            <a:r>
              <a:rPr lang="zh-CN" sz="4000">
                <a:solidFill>
                  <a:srgbClr val="555555"/>
                </a:solidFill>
              </a:rPr>
              <a:t>殊胜的含义</a:t>
            </a:r>
            <a:endParaRPr sz="3700">
              <a:solidFill>
                <a:srgbClr val="555555"/>
              </a:solidFill>
            </a:endParaRPr>
          </a:p>
        </p:txBody>
      </p:sp>
      <p:sp>
        <p:nvSpPr>
          <p:cNvPr id="194" name="Google Shape;194;ga48ee78e2a_0_7"/>
          <p:cNvSpPr txBox="1"/>
          <p:nvPr>
            <p:ph idx="1" type="body"/>
          </p:nvPr>
        </p:nvSpPr>
        <p:spPr>
          <a:xfrm>
            <a:off x="838200" y="1760700"/>
            <a:ext cx="10261200" cy="20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在没有回向的情况下，我们造的善根，会被外面的各种情况摧毁。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罪业也是可以被摧毁的，可以通过忏悔法门去清净罪业，比如金刚萨埵修法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善的力量去摧毁恶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摧毁善的力量是罪过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  <p:pic>
        <p:nvPicPr>
          <p:cNvPr id="195" name="Google Shape;195;ga48ee78e2a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a48ee78e2a_0_7"/>
          <p:cNvSpPr txBox="1"/>
          <p:nvPr/>
        </p:nvSpPr>
        <p:spPr>
          <a:xfrm>
            <a:off x="865200" y="3855000"/>
            <a:ext cx="102072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回向了以后，善的善根一般不会消失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举例：电脑里面打字，需要按保存按键，才能保存起来。这个和回向的意思一样的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除非碰到非常严重的病毒，那保存的文件，有可能丢失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一般的回向的安全性还是有一点争议，上师觉得也是可以被破坏的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有另外一种比较特殊的回向</a:t>
            </a:r>
            <a:r>
              <a:rPr b="1" lang="zh-CN" sz="2000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是最安全的</a:t>
            </a:r>
            <a:endParaRPr b="1" sz="2000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48ee78e2a_0_14"/>
          <p:cNvSpPr txBox="1"/>
          <p:nvPr>
            <p:ph type="title"/>
          </p:nvPr>
        </p:nvSpPr>
        <p:spPr>
          <a:xfrm>
            <a:off x="1730100" y="647350"/>
            <a:ext cx="93423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没有做特殊回向的善根被破坏的四种因素</a:t>
            </a:r>
            <a:endParaRPr sz="4000">
              <a:solidFill>
                <a:srgbClr val="666666"/>
              </a:solidFill>
            </a:endParaRPr>
          </a:p>
        </p:txBody>
      </p:sp>
      <p:sp>
        <p:nvSpPr>
          <p:cNvPr id="202" name="Google Shape;202;ga48ee78e2a_0_14"/>
          <p:cNvSpPr txBox="1"/>
          <p:nvPr>
            <p:ph idx="1" type="body"/>
          </p:nvPr>
        </p:nvSpPr>
        <p:spPr>
          <a:xfrm>
            <a:off x="838200" y="1760700"/>
            <a:ext cx="102612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980000"/>
                </a:solidFill>
              </a:rPr>
              <a:t>第一个因素：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1.邪愿：不是善，没有善报。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回向实际上就是人的心愿，有正面和负面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负面的心愿叫邪愿：比如为了仇人不健康，不长寿，一切不顺利，为了达到这个目标去行善。这个目标一定是达不到的。因为动机不善，所以当时的力量就被取消了，这个是没有善报的行为，不会有结果的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  <p:pic>
        <p:nvPicPr>
          <p:cNvPr id="203" name="Google Shape;203;ga48ee78e2a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a48ee78e2a_0_14"/>
          <p:cNvSpPr txBox="1"/>
          <p:nvPr/>
        </p:nvSpPr>
        <p:spPr>
          <a:xfrm>
            <a:off x="865200" y="4256150"/>
            <a:ext cx="102072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2.行善如果在菩提心，慈悲心利它心的基础上回向的时候</a:t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本来有很大的不可思议的善报，但现在以人天佛教下等的动机去回向，失去了积攒大量福报的机会。没有彻底的摧毁善根，果报还是有的，只不过不是很大</a:t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2018-07-03T23:14:17Z</dcterms:created>
  <dc:creator>Joyce Liu</dc:creator>
</cp:coreProperties>
</file>