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88" r:id="rId3"/>
    <p:sldId id="28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91" r:id="rId15"/>
    <p:sldId id="273" r:id="rId16"/>
    <p:sldId id="268" r:id="rId17"/>
    <p:sldId id="292" r:id="rId18"/>
    <p:sldId id="293" r:id="rId19"/>
    <p:sldId id="269" r:id="rId20"/>
    <p:sldId id="270" r:id="rId21"/>
    <p:sldId id="271" r:id="rId22"/>
    <p:sldId id="294" r:id="rId23"/>
    <p:sldId id="289" r:id="rId24"/>
    <p:sldId id="275" r:id="rId25"/>
    <p:sldId id="295" r:id="rId26"/>
    <p:sldId id="276" r:id="rId27"/>
    <p:sldId id="277" r:id="rId28"/>
    <p:sldId id="278" r:id="rId29"/>
    <p:sldId id="279" r:id="rId30"/>
    <p:sldId id="296" r:id="rId31"/>
    <p:sldId id="290" r:id="rId32"/>
    <p:sldId id="281" r:id="rId33"/>
    <p:sldId id="282" r:id="rId34"/>
    <p:sldId id="298" r:id="rId35"/>
    <p:sldId id="299" r:id="rId36"/>
    <p:sldId id="284" r:id="rId37"/>
    <p:sldId id="285" r:id="rId38"/>
    <p:sldId id="28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3F513-0D67-4FB1-91B4-D123BB2F4856}" type="datetimeFigureOut">
              <a:rPr lang="en-MY" smtClean="0"/>
              <a:t>30/9/2021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45162-BA5E-4303-A6B7-E0F333CA51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94995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0AD6-4746-480C-B318-97648A582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87819-7542-43DA-A616-844155B96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FB3E3-D350-4B69-8FC7-24797CB6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57DF-4D28-45C9-9412-244252CC464B}" type="datetime1">
              <a:rPr lang="en-MY" smtClean="0"/>
              <a:t>30/9/2021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73648-15D1-489F-945D-C82B73C6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DBD91-8789-4295-9E51-0115A642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5398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F6C0-84DE-4D61-B617-21A8699F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262F3-0C8E-4CFE-A76F-11E5E1520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6FB2F-76F2-4B8F-A4D9-0A2F7C49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23B7-C75F-4002-AE9B-DF7DAD42FECC}" type="datetime1">
              <a:rPr lang="en-MY" smtClean="0"/>
              <a:t>30/9/2021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24417-102E-41AD-BD3B-008E4EEF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D2E18-E085-46D6-80BB-E9258B0F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7469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9F091-6FCC-4444-8118-F015D06C0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7BB39-746B-4EB2-9F23-4E1426357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9C727-0D51-4923-AC8D-CABE8131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F292-8C09-4E62-B972-72DFFA59AD0A}" type="datetime1">
              <a:rPr lang="en-MY" smtClean="0"/>
              <a:t>30/9/2021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A6600-2B8D-4BF4-B4DC-EFADFC02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F8372-B73F-4319-BBD6-9CE2CE30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6267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ED0D-D58F-439D-9BA9-EE6685F8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034AE-2623-421A-B855-5207DEB45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4F2BE-6ACE-41A2-A246-B8F854DA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87EE-2692-4D47-80BF-604D63191B95}" type="datetime1">
              <a:rPr lang="en-MY" smtClean="0"/>
              <a:t>30/9/2021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45CFF-6E39-46FF-830B-A2C8EE4A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E5D98-EB02-40E5-9695-D7976756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530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5CE8-924C-4878-878C-EB45E942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4DBD9-6559-4E0B-9036-DA794350F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F70A6-D10B-42D2-B842-749BC7DA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DA80-028B-49C1-A2F3-F1CCF556A8BF}" type="datetime1">
              <a:rPr lang="en-MY" smtClean="0"/>
              <a:t>30/9/2021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F677-6A63-46ED-84DE-18E9031C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E7D96-6B74-42E9-AF0E-628ED57C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6045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8DD6-6080-4070-A1ED-F795A376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5764-F129-4D13-9A69-02D5ADDF3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C07B7-6888-41DE-A777-90B8B054B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C410-5BA6-47C3-8911-B29F575A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9732-034D-495D-9F2B-FD2EFC17BCDD}" type="datetime1">
              <a:rPr lang="en-MY" smtClean="0"/>
              <a:t>30/9/2021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79879-8AC4-46E4-8CF8-0EFA3F74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49758-4A2C-4EE5-8570-6B3C6AE2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00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66CB-3565-4B17-BED2-B8151D0F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B089-A24D-4E25-A8CD-C69A42642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DCB25-AAE2-4437-93E6-2033B75E4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89192-7A0C-4885-A37E-FC99B0C33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9D2E9-3AB2-4FED-9863-64BB7D9AB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484C9-A7B0-4722-830B-20C217BF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EF4A-5601-4355-99A8-0E100973461C}" type="datetime1">
              <a:rPr lang="en-MY" smtClean="0"/>
              <a:t>30/9/2021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90166-ED5D-4C5D-A563-E6D508A7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9741C-64A0-4826-B8B1-16469805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490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2D43-FF05-47A6-A3DF-BB079D58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FB245-BC01-4D4E-9352-349F9835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896A-145E-4D58-8AA5-87E9198897E5}" type="datetime1">
              <a:rPr lang="en-MY" smtClean="0"/>
              <a:t>30/9/2021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64D11-2950-411C-A1C0-6AB2B98C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A3EC4-58FD-4739-A8FC-5ED4F47A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399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D549D-ED61-4660-B635-E91CE259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EAC18-C1E1-48F1-84CF-4CF21CD9ED43}" type="datetime1">
              <a:rPr lang="en-MY" smtClean="0"/>
              <a:t>30/9/2021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F5B50-CB72-4317-A171-767BE9DB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76064-58E3-4CCF-9309-4002E72B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6028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D943-8A72-4127-958F-E1BBB208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0F9A2-9E8F-4E93-85F2-00E16D09A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85EA8-9056-456C-BB04-983615FE6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3AD65-0921-492D-8AF0-8308893F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E99A-0D61-4FC9-BDFE-31B6AB59858D}" type="datetime1">
              <a:rPr lang="en-MY" smtClean="0"/>
              <a:t>30/9/2021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082C6-403B-484A-97F3-AF17189E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2E943-F088-46CE-BC60-F6532402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1783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2C14-B17C-4313-B32E-FCDFEEF6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DBE67-C10A-47F0-BB2A-FA5F5564A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EFA9A-3CDD-40DC-B757-7E8A9B83B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F1AB1-7E44-4F2C-8E05-C0A0B62D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6930-8FC5-4E79-B125-972D2A2309EA}" type="datetime1">
              <a:rPr lang="en-MY" smtClean="0"/>
              <a:t>30/9/2021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7B966-94EE-4A1D-BDB6-48B0AE65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C33DD-23E2-4D2D-8DB6-8EA13E6D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012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567D7-42B4-47DE-AE04-B6AC5012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35EEB-5FC2-471C-938B-D68B0DC27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D4781-9C52-41BA-9B3F-ED973394B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1FC01-7AF2-40CF-A18D-D33F42345521}" type="datetime1">
              <a:rPr lang="en-MY" smtClean="0"/>
              <a:t>30/9/2021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1BAC3-C5CD-45EA-B1C0-2132865DC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67297-027B-47D1-A6B0-E2BC7EFCF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185E5-389F-4DDB-A6A3-C2FC63A5F7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2061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B152-445C-43D0-95DE-2A3964B86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5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sz="5300" dirty="0">
                <a:latin typeface="DengXian" panose="02010600030101010101" pitchFamily="2" charset="-122"/>
                <a:ea typeface="DengXian" panose="02010600030101010101" pitchFamily="2" charset="-122"/>
              </a:rPr>
              <a:t>慧灯禅修课</a:t>
            </a:r>
            <a:r>
              <a:rPr lang="en-MY" altLang="zh-CN" sz="5300" dirty="0">
                <a:latin typeface="DengXian" panose="02010600030101010101" pitchFamily="2" charset="-122"/>
                <a:ea typeface="DengXian" panose="02010600030101010101" pitchFamily="2" charset="-122"/>
              </a:rPr>
              <a:t>3</a:t>
            </a:r>
            <a:br>
              <a:rPr lang="en-MY" altLang="zh-CN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br>
              <a:rPr lang="en-MY" altLang="zh-CN" sz="6700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lang="zh-CN" altLang="en-US" sz="6700" dirty="0">
                <a:latin typeface="DengXian" panose="02010600030101010101" pitchFamily="2" charset="-122"/>
                <a:ea typeface="DengXian" panose="02010600030101010101" pitchFamily="2" charset="-122"/>
              </a:rPr>
              <a:t>人身难得（</a:t>
            </a:r>
            <a:r>
              <a:rPr lang="en-MY" altLang="zh-CN" sz="6700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zh-CN" altLang="en-US" sz="6700" dirty="0">
                <a:latin typeface="DengXian" panose="02010600030101010101" pitchFamily="2" charset="-122"/>
                <a:ea typeface="DengXian" panose="02010600030101010101" pitchFamily="2" charset="-122"/>
              </a:rPr>
              <a:t>）之 长寿天</a:t>
            </a:r>
            <a:endParaRPr lang="en-MY" sz="67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338CB-8E42-4613-83C0-4EA14E884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2960"/>
            <a:ext cx="9144000" cy="929640"/>
          </a:xfrm>
        </p:spPr>
        <p:txBody>
          <a:bodyPr>
            <a:normAutofit/>
          </a:bodyPr>
          <a:lstStyle/>
          <a:p>
            <a:r>
              <a:rPr lang="en-MY" sz="4000" dirty="0"/>
              <a:t>2021-10-01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B1BA6-2681-4C31-A3DC-7A18FE93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95491-3DEC-4B3D-A50D-8F295576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6752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上师开示（上）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080" y="1605201"/>
            <a:ext cx="10205720" cy="503359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CN" altLang="en-US" sz="4000" dirty="0"/>
              <a:t>如何做思维训练？</a:t>
            </a:r>
            <a:r>
              <a:rPr lang="en-MY" altLang="zh-CN" sz="4000" dirty="0"/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专门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的时间</a:t>
            </a:r>
            <a:r>
              <a:rPr lang="en-MY" alt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正规：闭关最少七天</a:t>
            </a: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简单：每天安排</a:t>
            </a:r>
            <a:r>
              <a:rPr lang="en-MY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MY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小时打坐，早上一座，晚上一座</a:t>
            </a:r>
            <a:endParaRPr lang="en-MY" altLang="zh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封闭式的训练，人比较静得下来，效果比较好。</a:t>
            </a:r>
            <a:endParaRPr lang="en-MY" altLang="zh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这个训练进步以后，在任何状态当中都可以打坐、修禅。</a:t>
            </a: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5EACD-5C3F-44AC-8DB0-821B36D8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3707D-1E92-4ECB-8105-CF9A068C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66652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上师开示（上）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00" y="1605201"/>
            <a:ext cx="10185400" cy="503359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CN" altLang="en-US" sz="4000" dirty="0"/>
              <a:t>上师的叮咛</a:t>
            </a:r>
            <a:endParaRPr lang="en-MY" altLang="zh-CN" sz="4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修行的第一步：要了解自己的生命价值</a:t>
            </a:r>
            <a:endParaRPr lang="en-MY" altLang="zh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体悟人身难得 是修行的基础</a:t>
            </a:r>
            <a:endParaRPr lang="en-MY" altLang="zh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成为我们修行的动力</a:t>
            </a:r>
            <a:endParaRPr lang="en-MY" altLang="zh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对治掉自己的懒惰、懈怠。</a:t>
            </a:r>
            <a:endParaRPr lang="en-MY" altLang="zh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未来的修行有没有收获，要看这些基础是否稳固。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一步一步来，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不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着急。基础不好，修高深的法也不会成功的。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335E9-82F4-4D16-BCE8-08D6CC50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79D64-349C-451E-BE46-8F4BA660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973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上师开示（上）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605201"/>
            <a:ext cx="10165080" cy="503359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CN" altLang="en-US" sz="4000" dirty="0"/>
              <a:t>上师的叮咛</a:t>
            </a:r>
            <a:r>
              <a:rPr lang="en-MY" altLang="zh-CN" sz="4000" dirty="0"/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刚开始修行</a:t>
            </a:r>
            <a:endParaRPr lang="en-MY" altLang="zh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枯燥、辛苦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生活和修行的时间要取舍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当我们开始感受到修行上的一些收获</a:t>
            </a:r>
            <a:endParaRPr lang="en-MY" altLang="zh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就会觉得修行打坐，很有意思，很幸福，很快乐</a:t>
            </a: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生活和修行都可以圆融了</a:t>
            </a: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MY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AD175-DDE4-4914-9E36-CCC5E340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CF8BD-CB3D-4A8E-B3DD-0BD072EC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12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9970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上师开示（上）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80" y="1605201"/>
            <a:ext cx="10154920" cy="3962479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CN" altLang="en-US" sz="4000" dirty="0"/>
              <a:t>上师的鼓励</a:t>
            </a:r>
            <a:endParaRPr lang="en-MY" altLang="zh-CN" sz="4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不要急功近利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一两个星期打坐没有什么结果，就想放弃。</a:t>
            </a:r>
            <a:endParaRPr lang="en-MY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打坐时有点枯燥而不想修行。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MY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MY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66CEF-26BF-4834-81CB-F6247137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B1098-8E6E-447B-9800-3E096656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5268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上师开示（上）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80" y="1605201"/>
            <a:ext cx="10154920" cy="3962479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CN" altLang="en-US" sz="4000" dirty="0"/>
              <a:t>上师的鼓励</a:t>
            </a:r>
            <a:endParaRPr lang="en-MY" altLang="zh-CN" sz="4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不要急功近利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一两个星期打坐没有什么结果，就想放弃。</a:t>
            </a:r>
            <a:r>
              <a:rPr lang="zh-CN" altLang="en-US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（不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可以的</a:t>
            </a:r>
            <a:r>
              <a:rPr lang="en-MY" altLang="zh-CN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en-US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MY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打坐时有点枯燥而不想修行。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（不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可以的</a:t>
            </a:r>
            <a:r>
              <a:rPr lang="en-MY" altLang="zh-CN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en-US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MY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为了更高的生存目标，要有勇气付诸行动。</a:t>
            </a: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MY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000A9-D30B-490E-B186-A32E83F7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C8D33-3340-46B4-B075-FF313F7E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32594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680" y="762000"/>
            <a:ext cx="8483600" cy="1070928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串讲内容：</a:t>
            </a:r>
            <a:endParaRPr lang="en-MY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480" y="2059305"/>
            <a:ext cx="6837680" cy="3752215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</a:rPr>
              <a:t>上师开示（上）</a:t>
            </a:r>
            <a:endParaRPr lang="en-MY" altLang="zh-CN" sz="4000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/>
              <a:t>复习旁生、边地</a:t>
            </a:r>
            <a:endParaRPr lang="en-MY" altLang="zh-CN" sz="4000" dirty="0"/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</a:rPr>
              <a:t>长寿天</a:t>
            </a:r>
            <a:endParaRPr lang="en-MY" altLang="zh-CN" sz="4000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</a:rPr>
              <a:t>上师开示（下）</a:t>
            </a:r>
            <a:endParaRPr lang="en-MY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5B586-6106-4B6F-9480-C1F0EC6B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954B2-1070-4C75-808C-59478DD9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6337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6AF5-6D39-4368-B58F-49192740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5"/>
            <a:ext cx="10530840" cy="640715"/>
          </a:xfrm>
          <a:blipFill>
            <a:blip r:embed="rId3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MY" altLang="zh-CN" dirty="0">
                <a:latin typeface="+mn-ea"/>
                <a:ea typeface="+mn-ea"/>
              </a:rPr>
              <a:t>  </a:t>
            </a:r>
            <a:r>
              <a:rPr lang="zh-CN" altLang="en-US" dirty="0">
                <a:latin typeface="+mn-ea"/>
                <a:ea typeface="+mn-ea"/>
              </a:rPr>
              <a:t>复习：旁生</a:t>
            </a:r>
            <a:endParaRPr lang="en-MY" dirty="0">
              <a:latin typeface="+mn-ea"/>
              <a:ea typeface="+mn-ea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5A6BC-F040-4EA5-BE71-DB9F305F42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170066"/>
              </p:ext>
            </p:extLst>
          </p:nvPr>
        </p:nvGraphicFramePr>
        <p:xfrm>
          <a:off x="1300480" y="1310640"/>
          <a:ext cx="9692640" cy="5137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8049">
                  <a:extLst>
                    <a:ext uri="{9D8B030D-6E8A-4147-A177-3AD203B41FA5}">
                      <a16:colId xmlns:a16="http://schemas.microsoft.com/office/drawing/2014/main" val="3648896673"/>
                    </a:ext>
                  </a:extLst>
                </a:gridCol>
                <a:gridCol w="8434591">
                  <a:extLst>
                    <a:ext uri="{9D8B030D-6E8A-4147-A177-3AD203B41FA5}">
                      <a16:colId xmlns:a16="http://schemas.microsoft.com/office/drawing/2014/main" val="1639115081"/>
                    </a:ext>
                  </a:extLst>
                </a:gridCol>
              </a:tblGrid>
              <a:tr h="48755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 dirty="0">
                          <a:effectLst/>
                        </a:rPr>
                        <a:t>了解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 dirty="0">
                          <a:effectLst/>
                        </a:rPr>
                        <a:t>了解内容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42241"/>
                  </a:ext>
                </a:extLst>
              </a:tr>
              <a:tr h="239797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>
                          <a:effectLst/>
                        </a:rPr>
                        <a:t>种类</a:t>
                      </a:r>
                      <a:br>
                        <a:rPr lang="zh-CN" altLang="en-US" sz="2800" u="none" strike="noStrike">
                          <a:effectLst/>
                        </a:rPr>
                      </a:b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 dirty="0">
                          <a:effectLst/>
                        </a:rPr>
                        <a:t>散居旁生</a:t>
                      </a:r>
                      <a:br>
                        <a:rPr lang="zh-CN" altLang="en-US" sz="2800" u="none" strike="noStrike" dirty="0">
                          <a:effectLst/>
                        </a:rPr>
                      </a:br>
                      <a:r>
                        <a:rPr lang="en-US" altLang="zh-CN" sz="2800" u="none" strike="noStrike" dirty="0">
                          <a:effectLst/>
                        </a:rPr>
                        <a:t>- </a:t>
                      </a:r>
                      <a:r>
                        <a:rPr lang="zh-CN" altLang="en-US" sz="2800" u="none" strike="noStrike" dirty="0">
                          <a:effectLst/>
                        </a:rPr>
                        <a:t>地上， 地下， 空中</a:t>
                      </a:r>
                      <a:br>
                        <a:rPr lang="zh-CN" altLang="en-US" sz="2800" u="none" strike="noStrike" dirty="0">
                          <a:effectLst/>
                        </a:rPr>
                      </a:br>
                      <a:r>
                        <a:rPr lang="zh-CN" altLang="en-US" sz="2800" u="none" strike="noStrike" dirty="0">
                          <a:effectLst/>
                        </a:rPr>
                        <a:t>海居旁生 </a:t>
                      </a:r>
                      <a:br>
                        <a:rPr lang="zh-CN" altLang="en-US" sz="2800" u="none" strike="noStrike" dirty="0">
                          <a:effectLst/>
                        </a:rPr>
                      </a:br>
                      <a:r>
                        <a:rPr lang="en-US" altLang="zh-CN" sz="2800" u="none" strike="noStrike" dirty="0">
                          <a:effectLst/>
                        </a:rPr>
                        <a:t>- </a:t>
                      </a:r>
                      <a:r>
                        <a:rPr lang="zh-CN" altLang="en-US" sz="2800" u="none" strike="noStrike" dirty="0">
                          <a:effectLst/>
                        </a:rPr>
                        <a:t>鱼类，贝类</a:t>
                      </a:r>
                      <a:br>
                        <a:rPr lang="zh-CN" altLang="en-US" sz="2800" u="none" strike="noStrike" dirty="0">
                          <a:effectLst/>
                        </a:rPr>
                      </a:br>
                      <a:r>
                        <a:rPr lang="zh-CN" altLang="en-US" sz="2800" u="none" strike="noStrike" dirty="0">
                          <a:effectLst/>
                        </a:rPr>
                        <a:t>两栖动物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4249806096"/>
                  </a:ext>
                </a:extLst>
              </a:tr>
              <a:tr h="965158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>
                          <a:effectLst/>
                        </a:rPr>
                        <a:t>心识</a:t>
                      </a:r>
                      <a:br>
                        <a:rPr lang="zh-CN" altLang="en-US" sz="2800" u="none" strike="noStrike">
                          <a:effectLst/>
                        </a:rPr>
                      </a:b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 dirty="0">
                          <a:effectLst/>
                        </a:rPr>
                        <a:t>有简单的本能，寻找异性、食物、有些懂得保护自己的幼儿。意识暗顿、愚痴的。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327495378"/>
                  </a:ext>
                </a:extLst>
              </a:tr>
              <a:tr h="965158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>
                          <a:effectLst/>
                        </a:rPr>
                        <a:t>身体</a:t>
                      </a:r>
                      <a:br>
                        <a:rPr lang="zh-CN" altLang="en-US" sz="2800" u="none" strike="noStrike">
                          <a:effectLst/>
                        </a:rPr>
                      </a:b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 dirty="0">
                          <a:effectLst/>
                        </a:rPr>
                        <a:t>体积有很大，也有很小的。</a:t>
                      </a:r>
                      <a:br>
                        <a:rPr lang="zh-CN" altLang="en-US" sz="2800" u="none" strike="noStrike" dirty="0">
                          <a:effectLst/>
                        </a:rPr>
                      </a:br>
                      <a:r>
                        <a:rPr lang="zh-CN" altLang="en-US" sz="2800" u="none" strike="noStrike" dirty="0">
                          <a:effectLst/>
                        </a:rPr>
                        <a:t>皮肤、毛发都是适应环境。只要环境有大变化，就可能死亡。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427105847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929EE-9710-46BE-A8E1-96AB10B9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14C07-28F9-473F-974D-DAA764DF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358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6AF5-6D39-4368-B58F-49192740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5"/>
            <a:ext cx="10530840" cy="640715"/>
          </a:xfrm>
          <a:blipFill>
            <a:blip r:embed="rId3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MY" altLang="zh-CN" dirty="0">
                <a:latin typeface="+mn-ea"/>
                <a:ea typeface="+mn-ea"/>
              </a:rPr>
              <a:t>  </a:t>
            </a:r>
            <a:r>
              <a:rPr lang="zh-CN" altLang="en-US" dirty="0">
                <a:latin typeface="+mn-ea"/>
                <a:ea typeface="+mn-ea"/>
              </a:rPr>
              <a:t>复习：旁生</a:t>
            </a:r>
            <a:endParaRPr lang="en-MY" dirty="0">
              <a:latin typeface="+mn-ea"/>
              <a:ea typeface="+mn-ea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5A6BC-F040-4EA5-BE71-DB9F305F42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628432"/>
              </p:ext>
            </p:extLst>
          </p:nvPr>
        </p:nvGraphicFramePr>
        <p:xfrm>
          <a:off x="1300480" y="1310641"/>
          <a:ext cx="9692640" cy="38440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8049">
                  <a:extLst>
                    <a:ext uri="{9D8B030D-6E8A-4147-A177-3AD203B41FA5}">
                      <a16:colId xmlns:a16="http://schemas.microsoft.com/office/drawing/2014/main" val="3648896673"/>
                    </a:ext>
                  </a:extLst>
                </a:gridCol>
                <a:gridCol w="8434591">
                  <a:extLst>
                    <a:ext uri="{9D8B030D-6E8A-4147-A177-3AD203B41FA5}">
                      <a16:colId xmlns:a16="http://schemas.microsoft.com/office/drawing/2014/main" val="1639115081"/>
                    </a:ext>
                  </a:extLst>
                </a:gridCol>
              </a:tblGrid>
              <a:tr h="40916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 dirty="0">
                          <a:effectLst/>
                        </a:rPr>
                        <a:t>了解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 dirty="0">
                          <a:effectLst/>
                        </a:rPr>
                        <a:t>了解内容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42241"/>
                  </a:ext>
                </a:extLst>
              </a:tr>
              <a:tr h="242499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>
                          <a:effectLst/>
                        </a:rPr>
                        <a:t>痛苦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 dirty="0">
                          <a:effectLst/>
                        </a:rPr>
                        <a:t>野生的旁生：互相吞啖、残杀。大吃小，小吃大。</a:t>
                      </a:r>
                      <a:br>
                        <a:rPr lang="zh-CN" altLang="en-US" sz="2800" u="none" strike="noStrike" dirty="0">
                          <a:effectLst/>
                        </a:rPr>
                      </a:br>
                      <a:r>
                        <a:rPr lang="zh-CN" altLang="en-US" sz="2800" u="none" strike="noStrike" dirty="0">
                          <a:effectLst/>
                        </a:rPr>
                        <a:t>饲养的旁生：驱役，屠杀，科学实验，饲养空间狭窄</a:t>
                      </a:r>
                      <a:br>
                        <a:rPr lang="zh-CN" altLang="en-US" sz="2800" u="none" strike="noStrike" dirty="0">
                          <a:effectLst/>
                        </a:rPr>
                      </a:br>
                      <a:r>
                        <a:rPr lang="zh-CN" altLang="en-US" sz="2800" u="none" strike="noStrike" dirty="0">
                          <a:effectLst/>
                        </a:rPr>
                        <a:t>宠物：强迫繁殖、走私、被囚禁、虐待、遗弃</a:t>
                      </a:r>
                      <a:br>
                        <a:rPr lang="zh-CN" altLang="en-US" sz="2800" u="none" strike="noStrike" dirty="0">
                          <a:effectLst/>
                        </a:rPr>
                      </a:br>
                      <a:r>
                        <a:rPr lang="zh-CN" altLang="en-US" sz="2800" u="none" strike="noStrike" dirty="0">
                          <a:effectLst/>
                        </a:rPr>
                        <a:t>皮毛很好的旁生：被剥皮</a:t>
                      </a:r>
                      <a:br>
                        <a:rPr lang="zh-CN" altLang="en-US" sz="2800" u="none" strike="noStrike" dirty="0">
                          <a:effectLst/>
                        </a:rPr>
                      </a:br>
                      <a:r>
                        <a:rPr lang="zh-CN" altLang="en-US" sz="2800" u="none" strike="noStrike" dirty="0">
                          <a:effectLst/>
                        </a:rPr>
                        <a:t>昆虫类：被厌恶、被喷洒药物扑灭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721389680"/>
                  </a:ext>
                </a:extLst>
              </a:tr>
              <a:tr h="98600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>
                          <a:effectLst/>
                        </a:rPr>
                        <a:t>寿命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 dirty="0">
                          <a:effectLst/>
                        </a:rPr>
                        <a:t>几天、几十年、几千年不等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17101909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AD79A-AF26-4F6C-8694-BFB96801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2321F-4494-4C16-BB85-88815FEB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17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291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6AF5-6D39-4368-B58F-49192740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5"/>
            <a:ext cx="10530840" cy="640715"/>
          </a:xfrm>
          <a:blipFill>
            <a:blip r:embed="rId3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  复习：旁生</a:t>
            </a:r>
            <a:endParaRPr lang="en-MY" dirty="0">
              <a:latin typeface="+mn-ea"/>
              <a:ea typeface="+mn-ea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435C3E5-2F4E-490A-9F00-F01B7689B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503271"/>
              </p:ext>
            </p:extLst>
          </p:nvPr>
        </p:nvGraphicFramePr>
        <p:xfrm>
          <a:off x="1249680" y="1320800"/>
          <a:ext cx="9753600" cy="4744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53600">
                  <a:extLst>
                    <a:ext uri="{9D8B030D-6E8A-4147-A177-3AD203B41FA5}">
                      <a16:colId xmlns:a16="http://schemas.microsoft.com/office/drawing/2014/main" val="2529073841"/>
                    </a:ext>
                  </a:extLst>
                </a:gridCol>
              </a:tblGrid>
              <a:tr h="43657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 dirty="0">
                          <a:effectLst/>
                        </a:rPr>
                        <a:t>对比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547334"/>
                  </a:ext>
                </a:extLst>
              </a:tr>
              <a:tr h="430814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 dirty="0">
                          <a:effectLst/>
                        </a:rPr>
                        <a:t>它们能修法吗？不可能。一方面，它们非常愚痴，无法进行闻思修；另一方面，大小旁生互相啖食，它们的内心惊恐不安，处在时时都有生命危险的状况里。</a:t>
                      </a:r>
                      <a:br>
                        <a:rPr lang="zh-CN" altLang="en-US" sz="2800" u="none" strike="noStrike" dirty="0">
                          <a:effectLst/>
                        </a:rPr>
                      </a:br>
                      <a:br>
                        <a:rPr lang="zh-CN" altLang="en-US" sz="2800" u="none" strike="noStrike" dirty="0">
                          <a:effectLst/>
                        </a:rPr>
                      </a:br>
                      <a:r>
                        <a:rPr lang="zh-CN" altLang="en-US" sz="2800" u="none" strike="noStrike" dirty="0">
                          <a:effectLst/>
                        </a:rPr>
                        <a:t>旁生数量众多，却没有丝毫的修法机缘；我如今获得闲暇人身，该是多么幸运！尤其遇到可贵的佛法，是百千万劫难以遇到的事。可怜的旁生，接触佛法尚不可得，又怎么可能通过闻思修来回归本性？恶性循环使它们的未来世更加凄惨。没有佛法的生活不堪设想，没有正法的前途暗淡无光。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389816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138FE-9002-41C5-A7DB-0371A312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11B9C-0F8F-4FCA-9535-0B9EA44F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18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88454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6AF5-6D39-4368-B58F-49192740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5"/>
            <a:ext cx="10530840" cy="640715"/>
          </a:xfrm>
          <a:blipFill>
            <a:blip r:embed="rId3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  复习：旁生</a:t>
            </a:r>
            <a:endParaRPr lang="en-MY" dirty="0">
              <a:latin typeface="+mn-ea"/>
              <a:ea typeface="+mn-ea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435C3E5-2F4E-490A-9F00-F01B7689B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751694"/>
              </p:ext>
            </p:extLst>
          </p:nvPr>
        </p:nvGraphicFramePr>
        <p:xfrm>
          <a:off x="1330960" y="1391920"/>
          <a:ext cx="9428480" cy="4621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28480">
                  <a:extLst>
                    <a:ext uri="{9D8B030D-6E8A-4147-A177-3AD203B41FA5}">
                      <a16:colId xmlns:a16="http://schemas.microsoft.com/office/drawing/2014/main" val="1612415226"/>
                    </a:ext>
                  </a:extLst>
                </a:gridCol>
              </a:tblGrid>
              <a:tr h="32239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 dirty="0">
                          <a:effectLst/>
                        </a:rPr>
                        <a:t>珍惜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547334"/>
                  </a:ext>
                </a:extLst>
              </a:tr>
              <a:tr h="418864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 dirty="0">
                          <a:effectLst/>
                        </a:rPr>
                        <a:t>自己没有投生为猪马牛羊，没有处在被驱使、奴役，或者相互残杀、感受愚蒙之苦等状态，能得到不受逼迫的人身来安心、闲适自在地学修，太幸运了！</a:t>
                      </a:r>
                      <a:br>
                        <a:rPr lang="zh-CN" altLang="en-US" sz="2800" u="none" strike="noStrike" dirty="0">
                          <a:effectLst/>
                        </a:rPr>
                      </a:br>
                      <a:br>
                        <a:rPr lang="zh-CN" altLang="en-US" sz="2800" u="none" strike="noStrike" dirty="0">
                          <a:effectLst/>
                        </a:rPr>
                      </a:br>
                      <a:r>
                        <a:rPr lang="zh-CN" altLang="en-US" sz="2800" u="none" strike="noStrike" dirty="0">
                          <a:effectLst/>
                        </a:rPr>
                        <a:t>思维自己已经远离了旁生的无暇（没有修法的机会）而发起珍惜心，我一定要好好修法，无意义地度过闲暇人身就太可惜了。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389816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618B1-508E-43FF-A0C7-7F6218BB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5A2FC-C209-478C-B0D2-023E9B9F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19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017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680" y="762000"/>
            <a:ext cx="8483600" cy="1070928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串讲内容：</a:t>
            </a:r>
            <a:endParaRPr lang="en-MY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480" y="2059305"/>
            <a:ext cx="6837680" cy="3752215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/>
              <a:t>上师开示（上）</a:t>
            </a:r>
            <a:endParaRPr lang="en-MY" altLang="zh-CN" sz="4000" dirty="0"/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/>
              <a:t>复习旁生、边地</a:t>
            </a:r>
            <a:endParaRPr lang="en-MY" altLang="zh-CN" sz="4000" dirty="0"/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/>
              <a:t>长寿天</a:t>
            </a:r>
            <a:endParaRPr lang="en-MY" altLang="zh-CN" sz="4000" dirty="0"/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/>
              <a:t>上师开示（下）</a:t>
            </a:r>
            <a:endParaRPr lang="en-MY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CA553-75F4-4A76-8117-53B99355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BBB32-BBE6-415C-97E8-25A2F788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4798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6AF5-6D39-4368-B58F-49192740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5"/>
            <a:ext cx="10530840" cy="640715"/>
          </a:xfrm>
          <a:blipFill>
            <a:blip r:embed="rId3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  复习：边地</a:t>
            </a:r>
            <a:endParaRPr lang="en-MY" dirty="0">
              <a:latin typeface="+mn-ea"/>
              <a:ea typeface="+mn-ea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25BD076-500F-40F5-8AC2-EF15864A85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269655"/>
              </p:ext>
            </p:extLst>
          </p:nvPr>
        </p:nvGraphicFramePr>
        <p:xfrm>
          <a:off x="1270000" y="1076960"/>
          <a:ext cx="9794240" cy="5560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94240">
                  <a:extLst>
                    <a:ext uri="{9D8B030D-6E8A-4147-A177-3AD203B41FA5}">
                      <a16:colId xmlns:a16="http://schemas.microsoft.com/office/drawing/2014/main" val="3926500793"/>
                    </a:ext>
                  </a:extLst>
                </a:gridCol>
              </a:tblGrid>
              <a:tr h="35062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600" u="none" strike="noStrike" dirty="0">
                          <a:effectLst/>
                        </a:rPr>
                        <a:t>了解</a:t>
                      </a:r>
                      <a:endParaRPr lang="zh-CN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498330"/>
                  </a:ext>
                </a:extLst>
              </a:tr>
              <a:tr h="48309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600" u="none" strike="noStrike" dirty="0">
                          <a:effectLst/>
                        </a:rPr>
                        <a:t>凡是沒有佛教、沒有正知正見的地方，都叫做邊地。</a:t>
                      </a:r>
                      <a:br>
                        <a:rPr lang="zh-CN" altLang="en-US" sz="2600" u="none" strike="noStrike" dirty="0">
                          <a:effectLst/>
                        </a:rPr>
                      </a:br>
                      <a:br>
                        <a:rPr lang="zh-CN" altLang="en-US" sz="2600" u="none" strike="noStrike" dirty="0">
                          <a:effectLst/>
                        </a:rPr>
                      </a:br>
                      <a:r>
                        <a:rPr lang="zh-CN" altLang="en-US" sz="2600" u="none" strike="noStrike" dirty="0">
                          <a:effectLst/>
                        </a:rPr>
                        <a:t>有四众游行之处，即是“佛法中土”；无四众游行之处，即是“佛法边地”。生于边地则无缘闻法，故无法了知取舍之处。</a:t>
                      </a:r>
                      <a:br>
                        <a:rPr lang="zh-CN" altLang="en-US" sz="2600" u="none" strike="noStrike" dirty="0">
                          <a:effectLst/>
                        </a:rPr>
                      </a:br>
                      <a:br>
                        <a:rPr lang="zh-CN" altLang="en-US" sz="2600" u="none" strike="noStrike" dirty="0">
                          <a:effectLst/>
                        </a:rPr>
                      </a:br>
                      <a:r>
                        <a:rPr lang="zh-CN" altLang="en-US" sz="2600" u="sng" strike="noStrike" dirty="0">
                          <a:effectLst/>
                        </a:rPr>
                        <a:t>环境恶劣的边地</a:t>
                      </a:r>
                      <a:r>
                        <a:rPr lang="zh-CN" altLang="en-US" sz="2600" u="none" strike="noStrike" dirty="0">
                          <a:effectLst/>
                        </a:rPr>
                        <a:t>：外界没有三宝，没有僧人，没有学佛的人，他接触不到正法，反而不断地熏染邪法、非法，所以只能生起邪恶的运作</a:t>
                      </a:r>
                      <a:r>
                        <a:rPr lang="en-US" altLang="zh-CN" sz="2600" u="none" strike="noStrike" dirty="0">
                          <a:effectLst/>
                        </a:rPr>
                        <a:t>——</a:t>
                      </a:r>
                      <a:r>
                        <a:rPr lang="zh-CN" altLang="en-US" sz="2600" u="none" strike="noStrike" dirty="0">
                          <a:effectLst/>
                        </a:rPr>
                        <a:t>完全断绝法缘。</a:t>
                      </a:r>
                      <a:br>
                        <a:rPr lang="zh-CN" altLang="en-US" sz="2600" u="none" strike="noStrike" dirty="0">
                          <a:effectLst/>
                        </a:rPr>
                      </a:br>
                      <a:br>
                        <a:rPr lang="zh-CN" altLang="en-US" sz="2600" u="none" strike="noStrike" dirty="0">
                          <a:effectLst/>
                        </a:rPr>
                      </a:br>
                      <a:r>
                        <a:rPr lang="zh-CN" altLang="en-US" sz="2600" u="sng" strike="noStrike" dirty="0">
                          <a:effectLst/>
                        </a:rPr>
                        <a:t>内在的边鄙地</a:t>
                      </a:r>
                      <a:r>
                        <a:rPr lang="zh-CN" altLang="en-US" sz="2600" u="none" strike="noStrike" dirty="0">
                          <a:effectLst/>
                        </a:rPr>
                        <a:t>：当今时代地球村，凡是邪观念过深的人，都属于近似的蔑戾车。譬如，信奉邪道，把打猎、射击、暴力视为功德，或者崇尚性开放观念，认为性伴侣越多越好等等。</a:t>
                      </a:r>
                      <a:br>
                        <a:rPr lang="zh-CN" altLang="en-US" sz="2600" u="none" strike="noStrike" dirty="0">
                          <a:effectLst/>
                        </a:rPr>
                      </a:br>
                      <a:endParaRPr lang="zh-CN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25325947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463C8-54B4-48F7-B2D3-A2CFFD8B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A7420-B49D-4539-BE39-50261174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20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2917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6AF5-6D39-4368-B58F-49192740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5"/>
            <a:ext cx="10530840" cy="640715"/>
          </a:xfrm>
          <a:blipFill>
            <a:blip r:embed="rId3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  复习：边地</a:t>
            </a:r>
            <a:endParaRPr lang="en-MY" dirty="0">
              <a:latin typeface="+mn-ea"/>
              <a:ea typeface="+mn-ea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F2A4514-5665-4332-9514-C9386199FB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8739"/>
              </p:ext>
            </p:extLst>
          </p:nvPr>
        </p:nvGraphicFramePr>
        <p:xfrm>
          <a:off x="1249680" y="1195864"/>
          <a:ext cx="9784080" cy="5133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84080">
                  <a:extLst>
                    <a:ext uri="{9D8B030D-6E8A-4147-A177-3AD203B41FA5}">
                      <a16:colId xmlns:a16="http://schemas.microsoft.com/office/drawing/2014/main" val="2589205759"/>
                    </a:ext>
                  </a:extLst>
                </a:gridCol>
              </a:tblGrid>
              <a:tr h="2688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对比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11175"/>
                  </a:ext>
                </a:extLst>
              </a:tr>
              <a:tr h="4570333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 dirty="0">
                          <a:effectLst/>
                        </a:rPr>
                        <a:t>时代的业障越来越汹涌难挡，假使下一世转生为人，就难保不落在环境或内在的蔑戾车当中，因此，我们特别需要珍惜这一次的闲暇人身。想像我们在三宝的清净法流里，而还有很多人落在邪恶的狂流当中而不自觉、或自觉也跳不出。我没有生在现代边鄙地文化区域，拥有修法的闲暇。</a:t>
                      </a:r>
                      <a:br>
                        <a:rPr lang="zh-CN" altLang="en-US" sz="2800" u="none" strike="noStrike" dirty="0">
                          <a:effectLst/>
                        </a:rPr>
                      </a:br>
                      <a:br>
                        <a:rPr lang="zh-CN" altLang="en-US" sz="2800" u="none" strike="noStrike" dirty="0">
                          <a:effectLst/>
                        </a:rPr>
                      </a:br>
                      <a:r>
                        <a:rPr lang="zh-CN" altLang="en-US" sz="2800" u="none" strike="noStrike" dirty="0">
                          <a:effectLst/>
                        </a:rPr>
                        <a:t>我们往往是身在福中不知福。可以看看那些生活颠倒者、见解混乱者、入外道教门者，以及生在边鄙地、邪文化区域中的人们，跟他们的生活状况对比，就会发现自己可以修学佛法，警惕自己不造作堕恶趣的业，能够往解脱道修行，这的确得是到了人身宝。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818961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3C3A1-B9D7-4136-9319-C53E97B3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A66E5-B08C-4E44-ACFE-9244E851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21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19408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6AF5-6D39-4368-B58F-49192740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5"/>
            <a:ext cx="10530840" cy="640715"/>
          </a:xfrm>
          <a:blipFill>
            <a:blip r:embed="rId3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  复习：边地</a:t>
            </a:r>
            <a:endParaRPr lang="en-MY" dirty="0">
              <a:latin typeface="+mn-ea"/>
              <a:ea typeface="+mn-ea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F2A4514-5665-4332-9514-C9386199FB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509324"/>
              </p:ext>
            </p:extLst>
          </p:nvPr>
        </p:nvGraphicFramePr>
        <p:xfrm>
          <a:off x="1270000" y="1195864"/>
          <a:ext cx="9723120" cy="50034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3120">
                  <a:extLst>
                    <a:ext uri="{9D8B030D-6E8A-4147-A177-3AD203B41FA5}">
                      <a16:colId xmlns:a16="http://schemas.microsoft.com/office/drawing/2014/main" val="275597284"/>
                    </a:ext>
                  </a:extLst>
                </a:gridCol>
              </a:tblGrid>
              <a:tr h="2688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珍惜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11175"/>
                  </a:ext>
                </a:extLst>
              </a:tr>
              <a:tr h="4570333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 dirty="0">
                          <a:effectLst/>
                        </a:rPr>
                        <a:t>我现在有幸不是生在边鄙地，愚痴地造作种种颠倒邪恶的行为。我今生，不但得了人身，还生在正法兴盛的中土，处处受到正法的熏陶，有提升自己生命价值的机会，这是多么难得、可贵的！</a:t>
                      </a:r>
                      <a:br>
                        <a:rPr lang="zh-CN" altLang="en-US" sz="2800" u="none" strike="noStrike" dirty="0">
                          <a:effectLst/>
                        </a:rPr>
                      </a:br>
                      <a:br>
                        <a:rPr lang="zh-CN" altLang="en-US" sz="2800" u="none" strike="noStrike" dirty="0">
                          <a:effectLst/>
                        </a:rPr>
                      </a:br>
                      <a:r>
                        <a:rPr lang="zh-CN" altLang="en-US" sz="2800" u="none" strike="noStrike" dirty="0">
                          <a:effectLst/>
                        </a:rPr>
                        <a:t>我今生脱离了蔑戾车的无暇状况，日日夜夜都能自由自在修法，有很多修法的时机或闲暇。因此，我们应该格外珍惜眼下的因缘。  </a:t>
                      </a:r>
                      <a:br>
                        <a:rPr lang="zh-CN" altLang="en-US" sz="2800" u="none" strike="noStrike" dirty="0">
                          <a:effectLst/>
                        </a:rPr>
                      </a:br>
                      <a:br>
                        <a:rPr lang="zh-CN" altLang="en-US" sz="2800" u="none" strike="noStrike" dirty="0">
                          <a:effectLst/>
                        </a:rPr>
                      </a:b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818961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D0B5E-9A1E-44CA-8223-AE1B7850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D1143-9F5A-4B42-B22F-B86EF3FA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22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67462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680" y="762000"/>
            <a:ext cx="8483600" cy="1070928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串讲内容：</a:t>
            </a:r>
            <a:endParaRPr lang="en-MY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480" y="2059305"/>
            <a:ext cx="6837680" cy="3752215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</a:rPr>
              <a:t>上师开示（上）</a:t>
            </a:r>
            <a:endParaRPr lang="en-MY" altLang="zh-CN" sz="4000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</a:rPr>
              <a:t>复习旁生、边地</a:t>
            </a:r>
            <a:endParaRPr lang="en-MY" altLang="zh-CN" sz="4000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/>
              <a:t>长寿天</a:t>
            </a:r>
            <a:endParaRPr lang="en-MY" altLang="zh-CN" sz="4000" dirty="0"/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</a:rPr>
              <a:t>上师开示（下）</a:t>
            </a:r>
            <a:endParaRPr lang="en-MY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1A51A-F997-4B83-B3FF-343B1811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80AC0-3243-4368-B6FC-C8C930BA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23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4738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长寿天</a:t>
            </a:r>
            <a:r>
              <a:rPr lang="en-MY" altLang="zh-CN" sz="4400" dirty="0">
                <a:latin typeface="+mn-ea"/>
                <a:ea typeface="+mn-ea"/>
              </a:rPr>
              <a:t>								</a:t>
            </a:r>
            <a:r>
              <a:rPr lang="en-US" altLang="zh-CN" sz="4400" dirty="0">
                <a:latin typeface="+mn-ea"/>
                <a:ea typeface="+mn-ea"/>
              </a:rPr>
              <a:t>【</a:t>
            </a:r>
            <a:r>
              <a:rPr lang="zh-CN" altLang="en-US" sz="4400" dirty="0">
                <a:latin typeface="+mn-ea"/>
                <a:ea typeface="+mn-ea"/>
              </a:rPr>
              <a:t>了解</a:t>
            </a:r>
            <a:r>
              <a:rPr lang="en-US" altLang="zh-CN" sz="4400" dirty="0">
                <a:latin typeface="+mn-ea"/>
                <a:ea typeface="+mn-ea"/>
              </a:rPr>
              <a:t>】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160" y="1838960"/>
            <a:ext cx="10434320" cy="302768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sz="32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什么是长寿天？</a:t>
            </a:r>
            <a:endParaRPr lang="en-MY" sz="3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sz="3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《大圆满前行》</a:t>
            </a:r>
            <a:r>
              <a:rPr lang="zh-CN" sz="3600" dirty="0">
                <a:effectLst/>
                <a:latin typeface="LiSu" panose="02010509060101010101" pitchFamily="49" charset="-122"/>
                <a:ea typeface="LiSu" panose="02010509060101010101" pitchFamily="49" charset="-122"/>
                <a:cs typeface="Times New Roman" panose="02020603050405020304" pitchFamily="18" charset="0"/>
              </a:rPr>
              <a:t>长寿天者，即无想天。</a:t>
            </a:r>
            <a:endParaRPr lang="en-MY" sz="3600" dirty="0">
              <a:effectLst/>
              <a:latin typeface="LiSu" panose="02010509060101010101" pitchFamily="49" charset="-122"/>
              <a:ea typeface="LiSu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sz="3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无想天 是色界 四禅天里的其中一天。</a:t>
            </a:r>
            <a:endParaRPr lang="en-MY" altLang="zh-CN" sz="3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MY" sz="13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MY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A1A6C-43EC-422A-826E-19E46E79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330DB-C916-4324-8C74-B10751AD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24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2765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长寿天</a:t>
            </a:r>
            <a:r>
              <a:rPr lang="en-MY" altLang="zh-CN" sz="4400" dirty="0">
                <a:latin typeface="+mn-ea"/>
                <a:ea typeface="+mn-ea"/>
              </a:rPr>
              <a:t>								</a:t>
            </a:r>
            <a:r>
              <a:rPr lang="en-US" altLang="zh-CN" sz="4400" dirty="0">
                <a:latin typeface="+mn-ea"/>
                <a:ea typeface="+mn-ea"/>
              </a:rPr>
              <a:t>【</a:t>
            </a:r>
            <a:r>
              <a:rPr lang="zh-CN" altLang="en-US" sz="4400" dirty="0">
                <a:latin typeface="+mn-ea"/>
                <a:ea typeface="+mn-ea"/>
              </a:rPr>
              <a:t>了解</a:t>
            </a:r>
            <a:r>
              <a:rPr lang="en-US" altLang="zh-CN" sz="4400" dirty="0">
                <a:latin typeface="+mn-ea"/>
                <a:ea typeface="+mn-ea"/>
              </a:rPr>
              <a:t>】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52800"/>
            <a:ext cx="10271760" cy="514104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altLang="en-US" sz="32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为什么无暇？</a:t>
            </a:r>
            <a:endParaRPr lang="en-MY" sz="3200" b="1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长寿天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人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在很长的时劫当中住于无想状态虚耗光阴，因此无暇修法。修法是需要生起缘法之心，譬如首先发起思维、观察，然后引动信心、胜解、欲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乐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，或者引起慈悲喜舍、出离心、菩提心，观照的妙慧等等，都是需要引发心想。他住在无想定当中，无法生起任何心念，如同冻在冰中的鱼一般，处在无效状态。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譬如植物人没什么思想，无论活多少年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他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的生命也起不了什么作用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，心无法运转的缘故，在修法上没有能力。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MY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233D4-A4AC-4DBF-9F28-8A8683D4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4FA85-77E9-4B74-BD39-73820E19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25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99943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长寿天</a:t>
            </a:r>
            <a:r>
              <a:rPr lang="en-MY" altLang="zh-CN" sz="4400" dirty="0">
                <a:latin typeface="+mn-ea"/>
                <a:ea typeface="+mn-ea"/>
              </a:rPr>
              <a:t>								</a:t>
            </a:r>
            <a:r>
              <a:rPr lang="en-US" altLang="zh-CN" sz="4400" dirty="0">
                <a:latin typeface="+mn-ea"/>
                <a:ea typeface="+mn-ea"/>
              </a:rPr>
              <a:t>【</a:t>
            </a:r>
            <a:r>
              <a:rPr lang="zh-CN" altLang="en-US" sz="4400" dirty="0">
                <a:latin typeface="+mn-ea"/>
                <a:ea typeface="+mn-ea"/>
              </a:rPr>
              <a:t>了解</a:t>
            </a:r>
            <a:r>
              <a:rPr lang="en-US" altLang="zh-CN" sz="4400" dirty="0">
                <a:latin typeface="+mn-ea"/>
                <a:ea typeface="+mn-ea"/>
              </a:rPr>
              <a:t>】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0" y="1523920"/>
            <a:ext cx="10251440" cy="480576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altLang="en-US" sz="32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为什么无暇？</a:t>
            </a:r>
            <a:r>
              <a:rPr lang="en-MY" altLang="zh-CN" sz="32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MY" sz="3200" b="1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在前世为人时修行，以为心识远离一切善恶想法，很平静、很安宁就是解脱。这些只是他一厢情愿的想法。实际上解脱必须来源于证悟空性；而长寿天只是暂时止息了念头，未见诸法空性的缘故，并非真正解脱。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他在不断地串习，压制自心不起念头，并依照这种谬见去修持。以这种修习的力量，人生结束后感得生入无想的天。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心识一直平等地保持着这种没有想的状况，前一刹那、后一刹那都是如此，如同酣睡期。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MY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83C64-6521-4F13-8B5F-8EE5CD42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1D1DC-BEE9-47AE-B054-19306492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26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0286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长寿天</a:t>
            </a:r>
            <a:r>
              <a:rPr lang="en-MY" altLang="zh-CN" sz="4400" dirty="0">
                <a:latin typeface="+mn-ea"/>
                <a:ea typeface="+mn-ea"/>
              </a:rPr>
              <a:t>								</a:t>
            </a:r>
            <a:r>
              <a:rPr lang="en-US" altLang="zh-CN" sz="4400" dirty="0">
                <a:latin typeface="+mn-ea"/>
                <a:ea typeface="+mn-ea"/>
              </a:rPr>
              <a:t>【</a:t>
            </a:r>
            <a:r>
              <a:rPr lang="zh-CN" altLang="en-US" sz="4400" dirty="0">
                <a:latin typeface="+mn-ea"/>
                <a:ea typeface="+mn-ea"/>
              </a:rPr>
              <a:t>了解</a:t>
            </a:r>
            <a:r>
              <a:rPr lang="en-US" altLang="zh-CN" sz="4400" dirty="0">
                <a:latin typeface="+mn-ea"/>
                <a:ea typeface="+mn-ea"/>
              </a:rPr>
              <a:t>】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56000"/>
            <a:ext cx="10276840" cy="480576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sz="32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寿命多长？</a:t>
            </a:r>
            <a:endParaRPr lang="en-MY" sz="3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《大圆满前行》</a:t>
            </a:r>
            <a:r>
              <a:rPr lang="zh-CN" sz="3600" dirty="0">
                <a:effectLst/>
                <a:latin typeface="LiSu" panose="02010509060101010101" pitchFamily="49" charset="-122"/>
                <a:ea typeface="LiSu" panose="02010509060101010101" pitchFamily="49" charset="-122"/>
                <a:cs typeface="Times New Roman" panose="02020603050405020304" pitchFamily="18" charset="0"/>
              </a:rPr>
              <a:t>多个大劫</a:t>
            </a:r>
            <a:endParaRPr lang="en-MY" altLang="zh-CN" sz="3600" dirty="0">
              <a:effectLst/>
              <a:latin typeface="LiSu" panose="02010509060101010101" pitchFamily="49" charset="-122"/>
              <a:ea typeface="LiSu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多个大劫的寿命当中，他们完全是零修法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状态。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sz="32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有什么痛苦？</a:t>
            </a:r>
            <a:endParaRPr lang="en-MY" sz="3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《大圆满前行》</a:t>
            </a:r>
            <a:r>
              <a:rPr lang="zh-CN" sz="3600" dirty="0">
                <a:effectLst/>
                <a:latin typeface="LiSu" panose="02010509060101010101" pitchFamily="49" charset="-122"/>
                <a:ea typeface="LiSu" panose="02010509060101010101" pitchFamily="49" charset="-122"/>
                <a:cs typeface="Times New Roman" panose="02020603050405020304" pitchFamily="18" charset="0"/>
              </a:rPr>
              <a:t>能引之业尽时，由邪见因生三恶趣</a:t>
            </a:r>
            <a:r>
              <a:rPr lang="en-MY" sz="3600" dirty="0">
                <a:effectLst/>
                <a:latin typeface="LiSu" panose="02010509060101010101" pitchFamily="49" charset="-122"/>
                <a:ea typeface="LiSu" panose="02010509060101010101" pitchFamily="49" charset="-122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MY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A9217-F2C6-483C-A8B7-67C75889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E5363-4A18-408D-8932-6648502E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27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2584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长寿天</a:t>
            </a:r>
            <a:r>
              <a:rPr lang="en-MY" altLang="zh-CN" sz="4400" dirty="0">
                <a:latin typeface="+mn-ea"/>
                <a:ea typeface="+mn-ea"/>
              </a:rPr>
              <a:t>								</a:t>
            </a:r>
            <a:r>
              <a:rPr lang="en-US" altLang="zh-CN" sz="4400" dirty="0">
                <a:latin typeface="+mn-ea"/>
                <a:ea typeface="+mn-ea"/>
              </a:rPr>
              <a:t>【</a:t>
            </a:r>
            <a:r>
              <a:rPr lang="zh-CN" altLang="en-US" sz="4400" dirty="0">
                <a:latin typeface="+mn-ea"/>
                <a:ea typeface="+mn-ea"/>
              </a:rPr>
              <a:t>了解</a:t>
            </a:r>
            <a:r>
              <a:rPr lang="en-US" altLang="zh-CN" sz="4400" dirty="0">
                <a:latin typeface="+mn-ea"/>
                <a:ea typeface="+mn-ea"/>
              </a:rPr>
              <a:t>】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402080"/>
            <a:ext cx="10353040" cy="527304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有什么痛苦？</a:t>
            </a:r>
            <a:r>
              <a:rPr lang="en-MY" altLang="zh-CN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生命要结束是才开始有思维：之前以为他解脱了，现在发现他还要堕入轮回，就开始产生邪见，认为没有解脱，没有涅槃。（他不知道是他前世修行的方法和方向错误了。）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堕入轮回的情形：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zh-CN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由于产生邪见，可能堕入三恶趣。</a:t>
            </a:r>
            <a:endParaRPr lang="en-MY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zh-CN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由于前生的善业力，可能还转生为人。但是人间已经经过几个大劫，佛法已经消失了，他没有办法再修解脱道，必须继续再六道漫长轮回一直到下一尊佛出世才有希望再修解脱道。</a:t>
            </a:r>
            <a:endParaRPr lang="en-MY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MY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F6002-DBB2-4652-8496-56AB7942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667D-5FD1-46B1-9C6D-FEC789E1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28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10354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长寿天</a:t>
            </a:r>
            <a:r>
              <a:rPr lang="en-MY" altLang="zh-CN" sz="4400" dirty="0">
                <a:latin typeface="+mn-ea"/>
                <a:ea typeface="+mn-ea"/>
              </a:rPr>
              <a:t>					 	 		</a:t>
            </a:r>
            <a:r>
              <a:rPr lang="en-US" altLang="zh-CN" sz="4400" dirty="0">
                <a:latin typeface="+mn-ea"/>
                <a:ea typeface="+mn-ea"/>
              </a:rPr>
              <a:t>【</a:t>
            </a:r>
            <a:r>
              <a:rPr lang="zh-CN" altLang="en-US" sz="4400" dirty="0">
                <a:latin typeface="+mn-ea"/>
                <a:ea typeface="+mn-ea"/>
              </a:rPr>
              <a:t>对比</a:t>
            </a:r>
            <a:r>
              <a:rPr lang="en-US" altLang="zh-CN" sz="4400" dirty="0">
                <a:latin typeface="+mn-ea"/>
                <a:ea typeface="+mn-ea"/>
              </a:rPr>
              <a:t>】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2042160"/>
            <a:ext cx="9875520" cy="368808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sz="3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我们今天没有走错路，有大恩上师指导我们修行的次第和方法，没有去修炼这种将来生到无想天的禅定。</a:t>
            </a:r>
            <a:endParaRPr lang="en-MY" sz="3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sz="3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我们能心识活跃地发起多种善心，能生起缘法听闻的智慧、思维所生的智慧、修习所生的智慧，能作各种读诵</a:t>
            </a:r>
            <a:r>
              <a:rPr lang="zh-CN" altLang="en-US" sz="3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sz="3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演说等等。</a:t>
            </a:r>
            <a:endParaRPr lang="en-MY" sz="3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MY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2F92B-3D8D-43CB-8094-0120D4BA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1A443-4020-48DB-946B-6933A12E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29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596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680" y="762000"/>
            <a:ext cx="8483600" cy="1070928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串讲内容：</a:t>
            </a:r>
            <a:endParaRPr lang="en-MY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480" y="2059305"/>
            <a:ext cx="6837680" cy="3752215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/>
              <a:t>上师开示（上）</a:t>
            </a:r>
            <a:endParaRPr lang="en-MY" altLang="zh-CN" sz="4000" dirty="0"/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</a:rPr>
              <a:t>复习旁生、边地</a:t>
            </a:r>
            <a:endParaRPr lang="en-MY" altLang="zh-CN" sz="4000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</a:rPr>
              <a:t>长寿天</a:t>
            </a:r>
            <a:endParaRPr lang="en-MY" altLang="zh-CN" sz="4000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</a:rPr>
              <a:t>上师开示（下）</a:t>
            </a:r>
            <a:endParaRPr lang="en-MY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B2912-EEF7-4539-95CE-11B8FBC9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19790-61E2-40B7-A022-3039AD1E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33421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长寿天</a:t>
            </a:r>
            <a:r>
              <a:rPr lang="en-MY" altLang="zh-CN" sz="4400" dirty="0">
                <a:latin typeface="+mn-ea"/>
                <a:ea typeface="+mn-ea"/>
              </a:rPr>
              <a:t>					 	 		</a:t>
            </a:r>
            <a:r>
              <a:rPr lang="en-US" altLang="zh-CN" sz="4400" dirty="0">
                <a:latin typeface="+mn-ea"/>
                <a:ea typeface="+mn-ea"/>
              </a:rPr>
              <a:t>【</a:t>
            </a:r>
            <a:r>
              <a:rPr lang="zh-CN" altLang="en-US" dirty="0">
                <a:latin typeface="+mn-ea"/>
                <a:ea typeface="+mn-ea"/>
              </a:rPr>
              <a:t>珍惜</a:t>
            </a:r>
            <a:r>
              <a:rPr lang="en-US" altLang="zh-CN" sz="4400" dirty="0">
                <a:latin typeface="+mn-ea"/>
                <a:ea typeface="+mn-ea"/>
              </a:rPr>
              <a:t>】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2230436"/>
            <a:ext cx="9875520" cy="315436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sz="3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与长寿天相比，能再再地运用心识是多么幸运、难得，我一定要珍惜当前的闲暇！</a:t>
            </a:r>
            <a:r>
              <a:rPr lang="zh-CN" altLang="en-US" sz="3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现在的我</a:t>
            </a:r>
            <a:r>
              <a:rPr lang="zh-CN" sz="3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3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能够缘法修行，有具德的上师指导，应该因此而</a:t>
            </a:r>
            <a:r>
              <a:rPr lang="zh-CN" sz="3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欢喜，</a:t>
            </a:r>
            <a:r>
              <a:rPr lang="zh-CN" altLang="en-US" sz="3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觉得</a:t>
            </a:r>
            <a:r>
              <a:rPr lang="zh-CN" sz="3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庆幸和珍惜。</a:t>
            </a:r>
            <a:endParaRPr lang="en-MY" sz="3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MY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F23C7-546D-4174-A038-25DA0914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4CB49-537D-4116-8CD1-5C3F0575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30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33889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680" y="762000"/>
            <a:ext cx="8483600" cy="1070928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串讲内容：</a:t>
            </a:r>
            <a:endParaRPr lang="en-MY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480" y="2059305"/>
            <a:ext cx="6837680" cy="3752215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</a:rPr>
              <a:t>上师开示（上）</a:t>
            </a:r>
            <a:endParaRPr lang="en-MY" altLang="zh-CN" sz="4000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</a:rPr>
              <a:t>复习旁生、边地</a:t>
            </a:r>
            <a:endParaRPr lang="en-MY" altLang="zh-CN" sz="4000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</a:rPr>
              <a:t>长寿天</a:t>
            </a:r>
            <a:endParaRPr lang="en-MY" altLang="zh-CN" sz="4000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/>
              <a:t>上师开示（下）</a:t>
            </a:r>
            <a:endParaRPr lang="en-MY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CF56A-75E4-4121-95FE-024C8B10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F3077-2247-49C7-B923-9F467EAF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31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5130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上师开示（下）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825625"/>
            <a:ext cx="1019556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spcAft>
                <a:spcPts val="1200"/>
              </a:spcAft>
              <a:buNone/>
            </a:pPr>
            <a:r>
              <a:rPr lang="zh-CN" altLang="en-US" sz="36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反对盲修瞎练</a:t>
            </a:r>
            <a:endParaRPr lang="en-MY" altLang="zh-CN" sz="3600" b="1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没有诀窍，没有接受过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禅修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教育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的，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是不允许自己打坐的。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闻思修这三个字不能脱离的。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没有闻思，去修 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》落入没有智慧的寂静。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只是闻思，不修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》只是学者的研究，不能解决烦恼，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9A7CB-1B84-48AE-9606-659239DD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4ED22-6785-49CE-A18F-0954030B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32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0006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上师开示（下）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680" y="1470024"/>
            <a:ext cx="10093960" cy="5103496"/>
          </a:xfrm>
        </p:spPr>
        <p:txBody>
          <a:bodyPr>
            <a:normAutofit fontScale="400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CN" altLang="en-US" sz="90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再次提醒修行方法</a:t>
            </a:r>
            <a:endParaRPr lang="en-MY" altLang="zh-CN" sz="9000" b="1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sz="7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第一：思考，了解</a:t>
            </a:r>
            <a:r>
              <a:rPr lang="zh-CN" altLang="en-US" sz="7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sz="7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不能像看小说，看戏，不会有太大的感受</a:t>
            </a:r>
            <a:endParaRPr lang="en-MY" sz="7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sz="7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假如我投生到这些道 会怎样？</a:t>
            </a:r>
            <a:endParaRPr lang="en-MY" sz="7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sz="7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第二：对比</a:t>
            </a:r>
            <a:r>
              <a:rPr lang="zh-CN" altLang="en-US" sz="7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sz="7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我现在得了人身，有修法的机会，多么不容易</a:t>
            </a:r>
            <a:r>
              <a:rPr lang="zh-CN" altLang="en-US" sz="7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MY" altLang="zh-CN" sz="7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altLang="en-US" sz="7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这个机会不是无缘无故得到的，需要多少因缘条件的配合才获得的</a:t>
            </a:r>
            <a:r>
              <a:rPr lang="zh-CN" sz="7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MY" sz="7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sz="7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第三：光知道不容易还不行。要下定决心，要珍惜这个机会</a:t>
            </a:r>
            <a:endParaRPr lang="en-MY" sz="7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altLang="en-US" sz="7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要让</a:t>
            </a:r>
            <a:r>
              <a:rPr lang="zh-CN" sz="7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我的人</a:t>
            </a:r>
            <a:r>
              <a:rPr lang="zh-CN" altLang="en-US" sz="7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身</a:t>
            </a:r>
            <a:r>
              <a:rPr lang="zh-CN" sz="7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有意义。</a:t>
            </a:r>
            <a:endParaRPr lang="en-MY" sz="7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sz="7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世俗的金钱，名声，地位，也没有什么意义。</a:t>
            </a:r>
            <a:endParaRPr lang="en-MY" sz="7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8D8E3-0531-476D-8AA2-C539D5C9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359A4-E57D-4F94-A4CE-59EF4E3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33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66788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上师开示（下）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480" y="1470024"/>
            <a:ext cx="10043160" cy="5245736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CN" altLang="en-US" sz="36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什么叫 “人身有意义” ？</a:t>
            </a:r>
            <a:endParaRPr lang="en-MY" altLang="zh-CN" sz="3600" b="1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首先，【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】要解决自己身体上生老病死的问题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第二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，【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】要解决自己心灵上的贪嗔痴的烦恼 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】和 【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 都达到了，就叫解脱。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解脱后再回来，让更多的人达到【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】和 【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我们帮助的人解脱以后，再继续让更多人达到【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】和 【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再继续 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…      </a:t>
            </a:r>
            <a:endParaRPr lang="en-MY" dirty="0">
              <a:effectLst/>
              <a:highlight>
                <a:srgbClr val="FFFF00"/>
              </a:highlight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en-MY" altLang="zh-CN" sz="9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9D505-41E3-4979-9020-40321B1F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40287-9164-45B7-AD48-8D52EC3C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34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2894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上师开示（下）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480" y="1470024"/>
            <a:ext cx="10043160" cy="5245736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CN" altLang="en-US" sz="36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什么叫 “人身有意义” ？</a:t>
            </a:r>
            <a:endParaRPr lang="en-MY" altLang="zh-CN" sz="3600" b="1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首先，【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】要解决自己身体上生老病死的问题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第二</a:t>
            </a:r>
            <a:r>
              <a:rPr lang="zh-CN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】要解决自己心灵上的贪嗔痴的烦恼 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】和 【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 都达到了，就叫解脱。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解脱后再回来，让更多的人达到【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】和 【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我们帮助的人解脱以后，再继续让更多人达到【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】和 【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再继续 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…      </a:t>
            </a:r>
            <a:r>
              <a:rPr lang="zh-CN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这就是最终极的目标。</a:t>
            </a:r>
            <a:endParaRPr lang="en-MY" dirty="0">
              <a:effectLst/>
              <a:highlight>
                <a:srgbClr val="FFFF00"/>
              </a:highlight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en-MY" altLang="zh-CN" sz="9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5730D-DE7D-4D3E-A8C3-69750B7C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0EE53-C465-4A4B-8F05-4AF7837D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35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8672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上师开示（下）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640" y="1325563"/>
            <a:ext cx="10033000" cy="553243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7000"/>
              </a:lnSpc>
              <a:spcAft>
                <a:spcPts val="800"/>
              </a:spcAft>
              <a:buNone/>
            </a:pPr>
            <a:r>
              <a:rPr lang="zh-CN" altLang="en-US" sz="39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什么叫 “人身有意义” ？</a:t>
            </a:r>
            <a:r>
              <a:rPr lang="en-MY" altLang="zh-CN" sz="39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sz="3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即使还没有达到这个终极目标之前（自己还没有成佛之前）</a:t>
            </a:r>
            <a:r>
              <a:rPr lang="zh-CN" altLang="en-US" sz="3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sz="3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只要自己有一定的境界、在修行上有一定的收获时</a:t>
            </a:r>
            <a:r>
              <a:rPr lang="zh-CN" altLang="en-US" sz="3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sz="3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我们就已经能够帮助太多太多身边</a:t>
            </a:r>
            <a:r>
              <a:rPr lang="zh-CN" altLang="en-US" sz="3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的人。</a:t>
            </a:r>
            <a:endParaRPr lang="en-MY" altLang="zh-CN" sz="3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sz="3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我们（凡夫）的问题</a:t>
            </a:r>
            <a:endParaRPr lang="en-MY" sz="3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zh-CN" altLang="en-US" sz="3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太看重现实的东西、自己的感受</a:t>
            </a:r>
            <a:endParaRPr lang="en-MY" sz="3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zh-CN" altLang="en-US" sz="3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即使愿意帮助别人，也仅仅是在金钱上、精神上的安慰</a:t>
            </a:r>
            <a:endParaRPr lang="en-MY" altLang="zh-CN" sz="3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zh-CN" altLang="en-US" sz="3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身边的人生命结束后，不去想如何利益他？（不相信来世、六道轮回</a:t>
            </a:r>
            <a:r>
              <a:rPr lang="zh-CN" altLang="en-US" sz="25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MY" sz="25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48BCD-5D5D-4388-9EA6-8E60E9DF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19AA3-9660-44CF-96BC-10C49D9C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36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0538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上师开示（下）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60" y="1470024"/>
            <a:ext cx="10165080" cy="455485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sz="3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为什么相信佛</a:t>
            </a:r>
            <a:r>
              <a:rPr lang="zh-CN" altLang="en-US" sz="36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说的这些生命存在</a:t>
            </a:r>
            <a:r>
              <a:rPr lang="zh-CN" sz="3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？</a:t>
            </a:r>
            <a:endParaRPr lang="en-MY" sz="3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地狱、饿鬼、长寿天人，我们都没见过，为什么我们相信佛陀说的这些生命是存在的？</a:t>
            </a:r>
            <a:endParaRPr lang="en-MY" altLang="zh-CN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佛教里的因明学，可以证明佛陀是真实语者。</a:t>
            </a:r>
            <a:endParaRPr lang="en-MY" altLang="zh-CN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因明学，非常深奥，需要很长时间的学习。不在今天的学习范围内。</a:t>
            </a:r>
            <a:endParaRPr lang="en-MY" sz="25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58241-AE2A-491E-AE62-501231E7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8520D-C4F0-4118-A83D-5DC54CD5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37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52177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MY" altLang="zh-CN" dirty="0">
                <a:latin typeface="+mn-ea"/>
                <a:ea typeface="+mn-ea"/>
              </a:rPr>
              <a:t>   	</a:t>
            </a:r>
            <a:r>
              <a:rPr lang="zh-CN" altLang="en-US" sz="4400" dirty="0">
                <a:latin typeface="+mn-ea"/>
                <a:ea typeface="+mn-ea"/>
              </a:rPr>
              <a:t>思考题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0" y="1818640"/>
            <a:ext cx="9667240" cy="420624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长寿天人为什么没有修行机会？没有修行机会，有什么遗憾？</a:t>
            </a:r>
            <a:endParaRPr lang="en-MY" altLang="zh-CN" sz="3600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盲修瞎练有什么问题？</a:t>
            </a:r>
            <a:endParaRPr lang="en-MY" altLang="zh-CN" sz="3600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在你目前的阶段，你如何让人身有意义？</a:t>
            </a:r>
            <a:endParaRPr lang="en-MY" sz="3600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100DD-62E8-4751-A0C5-1EE5DAAD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AEE58-CA32-4762-894E-13CE5F32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38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9217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上师开示（上）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560" y="1825625"/>
            <a:ext cx="9611360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CN" altLang="en-US" sz="4000" dirty="0"/>
              <a:t>劝发菩提心</a:t>
            </a:r>
            <a:endParaRPr lang="en-MY" altLang="zh-CN" sz="4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成佛的因：众生本具的佛性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成佛的缘：学习和修行（闻思修）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因缘具备的时候，我们每个众生都会成佛的。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佛经里说，所有的众生最终都会成佛的，根机成熟的时间有早有晚。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en-MY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9BE6A-039B-4C97-B864-877C92C4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79564-5997-4EDA-843D-C830DA7B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9822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上师开示（上）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591945"/>
            <a:ext cx="9265920" cy="4351338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CN" altLang="en-US" sz="4000" dirty="0"/>
              <a:t>生生世世的目的</a:t>
            </a:r>
            <a:endParaRPr lang="en-MY" altLang="zh-CN" sz="4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发心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成佛</a:t>
            </a:r>
            <a:endParaRPr lang="en-MY" altLang="zh-CN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我们一生在世俗里的追求，都是暂时的。</a:t>
            </a:r>
            <a:endParaRPr lang="en-MY" altLang="zh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我们永恒、终极的</a:t>
            </a: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目标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，就是要解脱、成佛。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成佛的目的：为了更好的帮助、利益众生。</a:t>
            </a: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我们不管是学佛、修行、烧香、拜佛，都要以这个发心朝向目标。</a:t>
            </a: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36D1A-8E23-456C-B796-E380E792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63FBE-825F-4821-BBF0-34A6AD53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1387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上师开示（上）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0" y="1878904"/>
            <a:ext cx="9377680" cy="514819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CN" altLang="en-US" sz="4000" dirty="0"/>
              <a:t>学习人身难得</a:t>
            </a:r>
            <a:endParaRPr lang="en-MY" altLang="zh-CN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为了了解生命的价值（不是生命的本质）。</a:t>
            </a:r>
            <a:endParaRPr lang="en-MY" altLang="zh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如果每天的忙碌只是为了工作和生存，那我们的追求就和动物的追求没有什么不同了。</a:t>
            </a:r>
            <a:endParaRPr lang="en-MY" altLang="zh-CN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选择修行，不需要放下工作。</a:t>
            </a:r>
            <a:endParaRPr lang="en-MY" altLang="zh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选择修行，可以提升自己的生命，净化心灵，了脱生死。</a:t>
            </a: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376FB-4631-4E79-A0E2-6B52D35A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CDE0D-52BE-4CCE-8966-4F34FBDB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786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上师开示（上）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80" y="1549083"/>
            <a:ext cx="10160000" cy="514819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CN" altLang="en-US" sz="4000" dirty="0"/>
              <a:t>学习人身难得</a:t>
            </a:r>
            <a:r>
              <a:rPr lang="en-MY" altLang="zh-CN" sz="4000" dirty="0"/>
              <a:t>…</a:t>
            </a:r>
            <a:endParaRPr lang="en-MY" altLang="zh-CN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现代人应该</a:t>
            </a:r>
            <a:endParaRPr lang="en-MY" altLang="zh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相信科学，接受现代文明，赚钱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为了生存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接受释迦牟尼佛的教育。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以佛陀的智慧作为人生（生生世世）的目标，才有幸福人生。</a:t>
            </a: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因为这个人生有幸福，有意义，所以非常的难得。</a:t>
            </a: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这世界上大部分的生命没有这样子的机会，只有非常非常少部分的人才有这样的机会。</a:t>
            </a: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66713-F2FA-4DDC-8C5A-A6E9B8FC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B33A2-52DE-40A3-B767-4D4D9EB3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366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上师开示（上）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05201"/>
            <a:ext cx="10134600" cy="5033592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CN" altLang="en-US" sz="4000" dirty="0"/>
              <a:t>学习人身难得</a:t>
            </a:r>
            <a:r>
              <a:rPr lang="en-MY" altLang="zh-CN" sz="4000" dirty="0"/>
              <a:t>…</a:t>
            </a:r>
            <a:endParaRPr lang="en-MY" altLang="zh-CN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我们对这个世界、生命的了解特别少、有限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我们的价值观建立在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我们的感官所能感受的很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小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范围。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所以我们很多价值观都是错误的。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所以我们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依照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佛陀的智慧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来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学习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训练、修行。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以拯救我们自己的错误观念，把烦恼、生老病死断除。</a:t>
            </a:r>
            <a:endParaRPr lang="en-MY" altLang="zh-CN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首先，必须知道我们这一世的人身很难得，</a:t>
            </a:r>
            <a:endParaRPr lang="en-MY" altLang="zh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才会珍惜这次修行的机会。</a:t>
            </a:r>
            <a:endParaRPr lang="en-MY" altLang="zh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才不会把时间都用在吃喝玩乐上。</a:t>
            </a:r>
            <a:endParaRPr lang="en-MY" altLang="zh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CDC64-1153-4A4D-938F-FC00E99A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0822B-2231-41CE-83A4-33293B3B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0667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上师开示（上）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080" y="1605201"/>
            <a:ext cx="10205720" cy="503359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CN" altLang="en-US" sz="4000" dirty="0"/>
              <a:t>如何做思维训练？</a:t>
            </a:r>
            <a:endParaRPr lang="en-MY" altLang="zh-CN" sz="4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条件：</a:t>
            </a:r>
            <a:endParaRPr lang="en-MY" altLang="zh-CN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在非常平静的状态中进行。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专门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的时间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去思考。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这样把思维训练好了，就可以在生活当中随时随地去思考。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我们的心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都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很浮躁，如果没有这种专门思考的训练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也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体悟不了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很深的道理。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C6CFD-5A6A-4C31-86B5-6F9DC04C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071A9-5B27-44CB-BF53-608C95B8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1406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5302</Words>
  <Application>Microsoft Office PowerPoint</Application>
  <PresentationFormat>Widescreen</PresentationFormat>
  <Paragraphs>290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等线</vt:lpstr>
      <vt:lpstr>等线</vt:lpstr>
      <vt:lpstr>KaiTi</vt:lpstr>
      <vt:lpstr>LiSu</vt:lpstr>
      <vt:lpstr>Arial</vt:lpstr>
      <vt:lpstr>Calibri</vt:lpstr>
      <vt:lpstr>Calibri Light</vt:lpstr>
      <vt:lpstr>Symbol</vt:lpstr>
      <vt:lpstr>Office Theme</vt:lpstr>
      <vt:lpstr>慧灯禅修课3  人身难得（2）之 长寿天</vt:lpstr>
      <vt:lpstr>串讲内容：</vt:lpstr>
      <vt:lpstr>串讲内容：</vt:lpstr>
      <vt:lpstr>    上师开示（上）</vt:lpstr>
      <vt:lpstr>    上师开示（上）</vt:lpstr>
      <vt:lpstr>    上师开示（上）</vt:lpstr>
      <vt:lpstr>    上师开示（上）</vt:lpstr>
      <vt:lpstr>    上师开示（上）</vt:lpstr>
      <vt:lpstr>    上师开示（上）</vt:lpstr>
      <vt:lpstr>    上师开示（上）</vt:lpstr>
      <vt:lpstr>    上师开示（上）</vt:lpstr>
      <vt:lpstr>    上师开示（上）</vt:lpstr>
      <vt:lpstr>    上师开示（上）</vt:lpstr>
      <vt:lpstr>    上师开示（上）</vt:lpstr>
      <vt:lpstr>串讲内容：</vt:lpstr>
      <vt:lpstr>  复习：旁生</vt:lpstr>
      <vt:lpstr>  复习：旁生</vt:lpstr>
      <vt:lpstr>  复习：旁生</vt:lpstr>
      <vt:lpstr>  复习：旁生</vt:lpstr>
      <vt:lpstr>  复习：边地</vt:lpstr>
      <vt:lpstr>  复习：边地</vt:lpstr>
      <vt:lpstr>  复习：边地</vt:lpstr>
      <vt:lpstr>串讲内容：</vt:lpstr>
      <vt:lpstr>    长寿天        【了解】</vt:lpstr>
      <vt:lpstr>    长寿天        【了解】</vt:lpstr>
      <vt:lpstr>    长寿天        【了解】</vt:lpstr>
      <vt:lpstr>    长寿天        【了解】</vt:lpstr>
      <vt:lpstr>    长寿天        【了解】</vt:lpstr>
      <vt:lpstr>    长寿天          【对比】</vt:lpstr>
      <vt:lpstr>    长寿天          【珍惜】</vt:lpstr>
      <vt:lpstr>串讲内容：</vt:lpstr>
      <vt:lpstr>    上师开示（下）</vt:lpstr>
      <vt:lpstr>    上师开示（下）</vt:lpstr>
      <vt:lpstr>    上师开示（下）</vt:lpstr>
      <vt:lpstr>    上师开示（下）</vt:lpstr>
      <vt:lpstr>    上师开示（下）</vt:lpstr>
      <vt:lpstr>    上师开示（下）</vt:lpstr>
      <vt:lpstr>    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慧灯禅修课3  人身难得（2）之 长寿天</dc:title>
  <dc:creator>Teh Iris</dc:creator>
  <cp:lastModifiedBy>Teh Iris</cp:lastModifiedBy>
  <cp:revision>31</cp:revision>
  <dcterms:created xsi:type="dcterms:W3CDTF">2021-09-27T05:55:42Z</dcterms:created>
  <dcterms:modified xsi:type="dcterms:W3CDTF">2021-09-30T03:47:43Z</dcterms:modified>
</cp:coreProperties>
</file>