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83" r:id="rId4"/>
    <p:sldId id="266" r:id="rId5"/>
    <p:sldId id="273" r:id="rId6"/>
    <p:sldId id="281" r:id="rId7"/>
    <p:sldId id="282" r:id="rId8"/>
    <p:sldId id="264"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461" autoAdjust="0"/>
  </p:normalViewPr>
  <p:slideViewPr>
    <p:cSldViewPr>
      <p:cViewPr varScale="1">
        <p:scale>
          <a:sx n="99" d="100"/>
          <a:sy n="99" d="100"/>
        </p:scale>
        <p:origin x="1542" y="78"/>
      </p:cViewPr>
      <p:guideLst>
        <p:guide orient="horz" pos="2160"/>
        <p:guide pos="2880"/>
      </p:guideLst>
    </p:cSldViewPr>
  </p:slideViewPr>
  <p:outlineViewPr>
    <p:cViewPr>
      <p:scale>
        <a:sx n="33" d="100"/>
        <a:sy n="33" d="100"/>
      </p:scale>
      <p:origin x="0" y="-145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79174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8284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562238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6391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1453CD6-203B-4D40-A0C8-4962BF1BBEB2}" type="datetimeFigureOut">
              <a:rPr lang="zh-CN" altLang="en-US" smtClean="0"/>
              <a:t>2021/10/25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406500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1453CD6-203B-4D40-A0C8-4962BF1BBEB2}" type="datetimeFigureOut">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58086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1453CD6-203B-4D40-A0C8-4962BF1BBEB2}" type="datetimeFigureOut">
              <a:rPr lang="zh-CN" altLang="en-US" smtClean="0"/>
              <a:t>2021/10/25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54258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453CD6-203B-4D40-A0C8-4962BF1BBEB2}" type="datetimeFigureOut">
              <a:rPr lang="zh-CN" altLang="en-US" smtClean="0"/>
              <a:t>2021/10/25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4180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453CD6-203B-4D40-A0C8-4962BF1BBEB2}" type="datetimeFigureOut">
              <a:rPr lang="zh-CN" altLang="en-US" smtClean="0"/>
              <a:t>2021/10/25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1424312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453CD6-203B-4D40-A0C8-4962BF1BBEB2}" type="datetimeFigureOut">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315262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453CD6-203B-4D40-A0C8-4962BF1BBEB2}" type="datetimeFigureOut">
              <a:rPr lang="zh-CN" altLang="en-US" smtClean="0"/>
              <a:t>2021/10/25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346028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453CD6-203B-4D40-A0C8-4962BF1BBEB2}" type="datetimeFigureOut">
              <a:rPr lang="zh-CN" altLang="en-US" smtClean="0"/>
              <a:t>2021/10/25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74205-D923-4E02-8ADE-CCEB35B94FD7}" type="slidenum">
              <a:rPr lang="zh-CN" altLang="en-US" smtClean="0"/>
              <a:t>‹#›</a:t>
            </a:fld>
            <a:endParaRPr lang="zh-CN" altLang="en-US"/>
          </a:p>
        </p:txBody>
      </p:sp>
    </p:spTree>
    <p:extLst>
      <p:ext uri="{BB962C8B-B14F-4D97-AF65-F5344CB8AC3E}">
        <p14:creationId xmlns:p14="http://schemas.microsoft.com/office/powerpoint/2010/main" val="2626473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2204864"/>
            <a:ext cx="7139136" cy="1728192"/>
          </a:xfrm>
        </p:spPr>
        <p:txBody>
          <a:bodyPr>
            <a:normAutofit fontScale="90000"/>
          </a:bodyPr>
          <a:lstStyle/>
          <a:p>
            <a:r>
              <a:rPr lang="en-US" altLang="zh-CN" dirty="0"/>
              <a:t>2018 </a:t>
            </a:r>
            <a:r>
              <a:rPr lang="zh-CN" altLang="en-US" dirty="0"/>
              <a:t>慧灯小组 </a:t>
            </a:r>
            <a:br>
              <a:rPr lang="en-US" altLang="zh-CN" dirty="0"/>
            </a:br>
            <a:r>
              <a:rPr lang="zh-CN" altLang="en-US" dirty="0"/>
              <a:t>因果不虚 视频 </a:t>
            </a:r>
            <a:r>
              <a:rPr lang="en-US" altLang="zh-CN" dirty="0"/>
              <a:t>5-2</a:t>
            </a:r>
            <a:br>
              <a:rPr lang="en-US" altLang="zh-CN" dirty="0"/>
            </a:br>
            <a:r>
              <a:rPr lang="en-US" altLang="zh-CN" dirty="0"/>
              <a:t>2021-10-25</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3528" y="764704"/>
            <a:ext cx="1295731" cy="1223937"/>
          </a:xfrm>
        </p:spPr>
      </p:pic>
    </p:spTree>
    <p:extLst>
      <p:ext uri="{BB962C8B-B14F-4D97-AF65-F5344CB8AC3E}">
        <p14:creationId xmlns:p14="http://schemas.microsoft.com/office/powerpoint/2010/main" val="337570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868958"/>
          </a:xfrm>
        </p:spPr>
        <p:txBody>
          <a:bodyPr/>
          <a:lstStyle/>
          <a:p>
            <a:r>
              <a:rPr lang="zh-CN" altLang="en-US" dirty="0"/>
              <a:t>      学习内容</a:t>
            </a:r>
          </a:p>
        </p:txBody>
      </p:sp>
      <p:sp>
        <p:nvSpPr>
          <p:cNvPr id="3" name="内容占位符 2"/>
          <p:cNvSpPr>
            <a:spLocks noGrp="1"/>
          </p:cNvSpPr>
          <p:nvPr>
            <p:ph idx="1"/>
          </p:nvPr>
        </p:nvSpPr>
        <p:spPr>
          <a:xfrm>
            <a:off x="957144" y="1628800"/>
            <a:ext cx="7211144" cy="4525963"/>
          </a:xfrm>
        </p:spPr>
        <p:txBody>
          <a:bodyPr>
            <a:normAutofit/>
          </a:bodyPr>
          <a:lstStyle/>
          <a:p>
            <a:pPr marL="0" indent="0">
              <a:buNone/>
            </a:pPr>
            <a:r>
              <a:rPr lang="zh-CN" altLang="en-US" sz="1800" dirty="0">
                <a:solidFill>
                  <a:srgbClr val="323232"/>
                </a:solidFill>
                <a:effectLst/>
                <a:latin typeface="Calibri" panose="020F0502020204030204" pitchFamily="34" charset="0"/>
                <a:ea typeface="Microsoft YaHei" panose="020B0503020204020204" pitchFamily="34" charset="-122"/>
                <a:cs typeface="Times New Roman" panose="02020603050405020304" pitchFamily="18" charset="0"/>
              </a:rPr>
              <a:t>一： </a:t>
            </a:r>
            <a:r>
              <a:rPr lang="zh-CN" altLang="en-US" sz="2400" dirty="0">
                <a:solidFill>
                  <a:srgbClr val="323232"/>
                </a:solidFill>
                <a:effectLst/>
                <a:latin typeface="Calibri" panose="020F0502020204030204" pitchFamily="34" charset="0"/>
                <a:ea typeface="Microsoft YaHei" panose="020B0503020204020204" pitchFamily="34" charset="-122"/>
                <a:cs typeface="Times New Roman" panose="02020603050405020304" pitchFamily="18" charset="0"/>
              </a:rPr>
              <a:t>内容</a:t>
            </a:r>
            <a:endParaRPr lang="en-CA" altLang="zh-CN" sz="2400" dirty="0">
              <a:solidFill>
                <a:srgbClr val="323232"/>
              </a:solidFill>
              <a:effectLst/>
              <a:latin typeface="Calibri" panose="020F0502020204030204" pitchFamily="34" charset="0"/>
              <a:ea typeface="Microsoft YaHei" panose="020B0503020204020204" pitchFamily="34" charset="-122"/>
              <a:cs typeface="Times New Roman" panose="02020603050405020304" pitchFamily="18" charset="0"/>
            </a:endParaRPr>
          </a:p>
          <a:p>
            <a:pPr marL="0" indent="0">
              <a:buNone/>
            </a:pPr>
            <a:r>
              <a:rPr lang="en-CA" altLang="zh-CN" sz="2400" dirty="0">
                <a:solidFill>
                  <a:srgbClr val="323232"/>
                </a:solidFill>
                <a:effectLst/>
                <a:latin typeface="Calibri" panose="020F0502020204030204" pitchFamily="34" charset="0"/>
                <a:ea typeface="Microsoft YaHei" panose="020B0503020204020204" pitchFamily="34" charset="-122"/>
                <a:cs typeface="Times New Roman" panose="02020603050405020304" pitchFamily="18" charset="0"/>
              </a:rPr>
              <a:t>1</a:t>
            </a:r>
            <a:r>
              <a:rPr lang="zh-CN" altLang="en-US" sz="2400" dirty="0">
                <a:solidFill>
                  <a:srgbClr val="323232"/>
                </a:solidFill>
                <a:effectLst/>
                <a:latin typeface="Calibri" panose="020F0502020204030204" pitchFamily="34" charset="0"/>
                <a:ea typeface="Microsoft YaHei" panose="020B0503020204020204" pitchFamily="34" charset="-122"/>
                <a:cs typeface="Times New Roman" panose="02020603050405020304" pitchFamily="18" charset="0"/>
              </a:rPr>
              <a:t>：一切都是业力的结果</a:t>
            </a:r>
            <a:endParaRPr lang="en-US" altLang="zh-CN" sz="2400" dirty="0">
              <a:solidFill>
                <a:srgbClr val="323232"/>
              </a:solidFill>
              <a:effectLst/>
              <a:latin typeface="Calibri" panose="020F0502020204030204" pitchFamily="34" charset="0"/>
              <a:ea typeface="Microsoft YaHei" panose="020B0503020204020204" pitchFamily="34" charset="-122"/>
              <a:cs typeface="Times New Roman" panose="02020603050405020304" pitchFamily="18" charset="0"/>
            </a:endParaRPr>
          </a:p>
          <a:p>
            <a:pPr marL="0" indent="0">
              <a:buNone/>
            </a:pPr>
            <a:r>
              <a:rPr lang="en-US" altLang="zh-CN"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2</a:t>
            </a:r>
            <a:r>
              <a:rPr lang="zh-CN" altLang="en-US"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：共业和不共业</a:t>
            </a:r>
            <a:endParaRPr lang="en-US" altLang="zh-CN"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indent="0">
              <a:buNone/>
            </a:pPr>
            <a:r>
              <a:rPr lang="en-US" altLang="zh-CN"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3</a:t>
            </a:r>
            <a:r>
              <a:rPr lang="zh-CN" altLang="en-US"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：因果业力的力量</a:t>
            </a:r>
            <a:endParaRPr lang="en-US" altLang="zh-CN"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indent="0">
              <a:buNone/>
            </a:pPr>
            <a:r>
              <a:rPr lang="en-US" altLang="zh-CN"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4</a:t>
            </a:r>
            <a:r>
              <a:rPr lang="zh-CN" altLang="en-US"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：学习因果带给我们的启示</a:t>
            </a:r>
            <a:endParaRPr lang="en-US" altLang="zh-CN"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indent="0">
              <a:buNone/>
            </a:pPr>
            <a:r>
              <a:rPr lang="en-US" altLang="zh-CN"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5</a:t>
            </a:r>
            <a:r>
              <a:rPr lang="zh-CN" altLang="en-US"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 修量的要求</a:t>
            </a:r>
            <a:endParaRPr lang="en-CA" altLang="zh-CN" sz="18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indent="0">
              <a:buNone/>
            </a:pPr>
            <a:endParaRPr lang="en-US" altLang="zh-CN"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indent="0">
              <a:buNone/>
            </a:pPr>
            <a:r>
              <a:rPr lang="zh-CN" altLang="en-US" sz="2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二：问题讨论</a:t>
            </a:r>
            <a:endParaRPr lang="zh-CN" altLang="en-US" sz="24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476672"/>
            <a:ext cx="1301130" cy="1258590"/>
          </a:xfrm>
          <a:prstGeom prst="rect">
            <a:avLst/>
          </a:prstGeom>
        </p:spPr>
      </p:pic>
    </p:spTree>
    <p:extLst>
      <p:ext uri="{BB962C8B-B14F-4D97-AF65-F5344CB8AC3E}">
        <p14:creationId xmlns:p14="http://schemas.microsoft.com/office/powerpoint/2010/main" val="419509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A4F4A-D22F-4B97-B9C4-38D5CC5684EC}"/>
              </a:ext>
            </a:extLst>
          </p:cNvPr>
          <p:cNvSpPr>
            <a:spLocks noGrp="1"/>
          </p:cNvSpPr>
          <p:nvPr>
            <p:ph type="title"/>
          </p:nvPr>
        </p:nvSpPr>
        <p:spPr/>
        <p:txBody>
          <a:bodyPr/>
          <a:lstStyle/>
          <a:p>
            <a:r>
              <a:rPr lang="zh-CN" altLang="en-US" dirty="0"/>
              <a:t>一切都是业力的结果</a:t>
            </a:r>
            <a:endParaRPr lang="en-US" dirty="0"/>
          </a:p>
        </p:txBody>
      </p:sp>
      <p:sp>
        <p:nvSpPr>
          <p:cNvPr id="3" name="Content Placeholder 2">
            <a:extLst>
              <a:ext uri="{FF2B5EF4-FFF2-40B4-BE49-F238E27FC236}">
                <a16:creationId xmlns:a16="http://schemas.microsoft.com/office/drawing/2014/main" id="{B0EB1436-BD60-4AC9-B703-7C1C0E958802}"/>
              </a:ext>
            </a:extLst>
          </p:cNvPr>
          <p:cNvSpPr>
            <a:spLocks noGrp="1"/>
          </p:cNvSpPr>
          <p:nvPr>
            <p:ph idx="1"/>
          </p:nvPr>
        </p:nvSpPr>
        <p:spPr/>
        <p:txBody>
          <a:bodyPr>
            <a:normAutofit/>
          </a:bodyPr>
          <a:lstStyle/>
          <a:p>
            <a:r>
              <a:rPr lang="zh-CN" altLang="en-US" sz="1400" dirty="0">
                <a:solidFill>
                  <a:srgbClr val="00001A"/>
                </a:solidFill>
                <a:latin typeface="Montserrat" panose="00000500000000000000" pitchFamily="2" charset="0"/>
              </a:rPr>
              <a:t>根本的观念： 业力</a:t>
            </a:r>
            <a:endParaRPr lang="en-US" altLang="zh-CN" sz="1400" dirty="0">
              <a:solidFill>
                <a:srgbClr val="00001A"/>
              </a:solidFill>
              <a:latin typeface="Montserrat" panose="00000500000000000000" pitchFamily="2" charset="0"/>
            </a:endParaRPr>
          </a:p>
          <a:p>
            <a:pPr marL="0" indent="0">
              <a:buNone/>
            </a:pPr>
            <a:r>
              <a:rPr lang="zh-CN" altLang="en-US" sz="1400" b="0" i="0" dirty="0">
                <a:solidFill>
                  <a:srgbClr val="00001A"/>
                </a:solidFill>
                <a:effectLst/>
                <a:latin typeface="Montserrat" panose="00000500000000000000" pitchFamily="2" charset="0"/>
              </a:rPr>
              <a:t>      其他的宗教认为有人格化的上帝造物主创造了世界 </a:t>
            </a:r>
            <a:endParaRPr lang="en-US" altLang="zh-CN" sz="1400" b="0" i="0" dirty="0">
              <a:solidFill>
                <a:srgbClr val="00001A"/>
              </a:solidFill>
              <a:effectLst/>
              <a:latin typeface="Montserrat" panose="00000500000000000000" pitchFamily="2" charset="0"/>
            </a:endParaRPr>
          </a:p>
          <a:p>
            <a:pPr marL="0" indent="0">
              <a:buNone/>
            </a:pPr>
            <a:r>
              <a:rPr lang="en-US" altLang="zh-CN" sz="1400" b="0" i="0" dirty="0">
                <a:solidFill>
                  <a:srgbClr val="00001A"/>
                </a:solidFill>
                <a:effectLst/>
                <a:latin typeface="Montserrat" panose="00000500000000000000" pitchFamily="2" charset="0"/>
              </a:rPr>
              <a:t>      </a:t>
            </a:r>
            <a:r>
              <a:rPr lang="zh-CN" altLang="en-US" sz="1400" b="0" i="0" dirty="0">
                <a:solidFill>
                  <a:srgbClr val="00001A"/>
                </a:solidFill>
                <a:effectLst/>
                <a:latin typeface="Montserrat" panose="00000500000000000000" pitchFamily="2" charset="0"/>
              </a:rPr>
              <a:t>佛教认为是看得见和看不见的因素： 善恶的业（因）造就了生活中重大的事情（果）</a:t>
            </a:r>
            <a:endParaRPr lang="en-US" altLang="zh-CN" sz="1400" b="0" i="0" dirty="0">
              <a:solidFill>
                <a:srgbClr val="00001A"/>
              </a:solidFill>
              <a:effectLst/>
              <a:latin typeface="Montserrat" panose="00000500000000000000" pitchFamily="2" charset="0"/>
            </a:endParaRPr>
          </a:p>
          <a:p>
            <a:pPr marL="0" indent="0">
              <a:buNone/>
            </a:pPr>
            <a:r>
              <a:rPr lang="zh-CN" altLang="en-US" sz="1400" b="0" i="0" dirty="0">
                <a:solidFill>
                  <a:srgbClr val="00001A"/>
                </a:solidFill>
                <a:effectLst/>
                <a:latin typeface="Montserrat" panose="00000500000000000000" pitchFamily="2" charset="0"/>
              </a:rPr>
              <a:t>例子： 看得见的手机加上看不见摸不着的信号才能通话</a:t>
            </a:r>
            <a:endParaRPr lang="en-US" altLang="zh-CN" sz="1400" b="0" i="0" dirty="0">
              <a:solidFill>
                <a:srgbClr val="00001A"/>
              </a:solidFill>
              <a:effectLst/>
              <a:latin typeface="Montserrat" panose="00000500000000000000" pitchFamily="2" charset="0"/>
            </a:endParaRPr>
          </a:p>
          <a:p>
            <a:r>
              <a:rPr lang="zh-CN" altLang="en-US" sz="1400" i="1" dirty="0"/>
              <a:t>公案 </a:t>
            </a:r>
            <a:r>
              <a:rPr lang="en-US" altLang="zh-CN" sz="1400" i="1" dirty="0"/>
              <a:t>1</a:t>
            </a:r>
            <a:r>
              <a:rPr lang="zh-CN" altLang="en-US" sz="1400" i="1" dirty="0"/>
              <a:t>：</a:t>
            </a:r>
            <a:r>
              <a:rPr lang="zh-CN" altLang="en-US" sz="1400" i="1" dirty="0">
                <a:solidFill>
                  <a:srgbClr val="00001A"/>
                </a:solidFill>
                <a:effectLst/>
                <a:latin typeface="Montserrat" panose="00000500000000000000" pitchFamily="2" charset="0"/>
              </a:rPr>
              <a:t>迦毗罗卫国释迦族人被屠杀：</a:t>
            </a:r>
          </a:p>
          <a:p>
            <a:pPr marL="0" indent="0">
              <a:buNone/>
            </a:pPr>
            <a:r>
              <a:rPr lang="en-US" altLang="zh-CN" sz="1100" b="1" dirty="0"/>
              <a:t>          </a:t>
            </a:r>
            <a:r>
              <a:rPr lang="zh-CN" altLang="en-US" sz="1100" b="0" i="0" dirty="0">
                <a:solidFill>
                  <a:srgbClr val="00001A"/>
                </a:solidFill>
                <a:effectLst/>
                <a:latin typeface="Montserrat" panose="00000500000000000000" pitchFamily="2" charset="0"/>
              </a:rPr>
              <a:t>佛陀在世的时候，另外一个国家的将领带人来攻打释迦族所在的迦毗罗卫国。佛陀观察到这是一个定业，没有办法改变。但是可以往后推一段时间，这期间佛陀可以传法给释迦族让很多人成就。 于是第一次敌人将领来的时候佛陀坐在敌人进攻路上的一个枯树下， 敌人回去了。         </a:t>
            </a:r>
            <a:r>
              <a:rPr lang="zh-CN" altLang="en-US" sz="1100" dirty="0">
                <a:solidFill>
                  <a:srgbClr val="00001A"/>
                </a:solidFill>
                <a:latin typeface="Montserrat" panose="00000500000000000000" pitchFamily="2" charset="0"/>
              </a:rPr>
              <a:t>但</a:t>
            </a:r>
            <a:r>
              <a:rPr lang="zh-CN" altLang="en-US" sz="1100" b="0" i="0" dirty="0">
                <a:solidFill>
                  <a:srgbClr val="00001A"/>
                </a:solidFill>
                <a:effectLst/>
                <a:latin typeface="Montserrat" panose="00000500000000000000" pitchFamily="2" charset="0"/>
              </a:rPr>
              <a:t>是第二次敌人来攻打的时候佛陀也没有办法，整个迦毗罗卫国有八万人在一天被屠杀。同时佛陀也头痛。 这个因是前世释迦族人是渔民，造了一个共业有，一次捕到两条很大的鱼，拖到岸上的时候鱼很痛苦在挣扎， 佛陀那时候是渔民的小孩，没有参与杀鱼，就在旁边笑，佛陀说如果不是因为获得了佛的果位，也会被屠杀。 </a:t>
            </a:r>
            <a:endParaRPr lang="en-US" altLang="zh-CN" sz="1100" b="1" dirty="0"/>
          </a:p>
          <a:p>
            <a:pPr marL="0" indent="0">
              <a:buNone/>
            </a:pPr>
            <a:r>
              <a:rPr lang="zh-CN" altLang="en-US" sz="1100" b="1" dirty="0"/>
              <a:t>          结论： 人类历史上很大的战争，屠杀表面看上去是政客为了统治地位发动的战争，其实是因为背后的因果业力。</a:t>
            </a:r>
            <a:endParaRPr lang="en-US" altLang="zh-CN" sz="1100" b="1" dirty="0"/>
          </a:p>
          <a:p>
            <a:pPr marL="0" indent="0">
              <a:buNone/>
            </a:pPr>
            <a:endParaRPr lang="en-US" altLang="zh-CN" sz="1100" b="1" dirty="0"/>
          </a:p>
          <a:p>
            <a:r>
              <a:rPr lang="zh-CN" altLang="en-US" sz="1400" dirty="0"/>
              <a:t>公案 </a:t>
            </a:r>
            <a:r>
              <a:rPr lang="en-US" altLang="zh-CN" sz="1400" dirty="0"/>
              <a:t>2</a:t>
            </a:r>
            <a:r>
              <a:rPr lang="zh-CN" altLang="en-US" sz="1400" dirty="0"/>
              <a:t>： 比丘煮染法衣变小牛</a:t>
            </a:r>
            <a:r>
              <a:rPr lang="en-US" altLang="zh-CN" sz="1400" dirty="0"/>
              <a:t> </a:t>
            </a:r>
          </a:p>
          <a:p>
            <a:pPr marL="0" indent="0">
              <a:buNone/>
            </a:pPr>
            <a:r>
              <a:rPr lang="zh-CN" altLang="en-US" sz="1100" dirty="0"/>
              <a:t>有一天一个很有修为的比丘在森林里给自己的法衣染色，附近有一家人的小牛失踪了，这家的主人找的时候看到比丘在煮东西就过来看，结果看到的是牛肉不是法衣，就觉得比丘偷了小牛，就报告国王国王把比丘关进了监狱， 结果第六天小牛自己回来了，主人很后悔报告了国王，但是国王有事耽误了六个月的时间才把比丘放出来。 就给比丘道歉，比丘说不怪你，怪我自己。 就把这事的因果说出来了：</a:t>
            </a:r>
            <a:r>
              <a:rPr lang="zh-CN" altLang="en-US" sz="1100" b="0" i="0" dirty="0">
                <a:solidFill>
                  <a:srgbClr val="00001A"/>
                </a:solidFill>
                <a:effectLst/>
                <a:latin typeface="Montserrat" panose="00000500000000000000" pitchFamily="2" charset="0"/>
              </a:rPr>
              <a:t>这个比丘以前曾经给一个独觉（缘觉，小乘佛教最高的境界）带来过相似的结果。哪个独觉被国王就关了</a:t>
            </a:r>
            <a:r>
              <a:rPr lang="en-US" altLang="zh-CN" sz="1100" b="0" i="0" dirty="0">
                <a:solidFill>
                  <a:srgbClr val="00001A"/>
                </a:solidFill>
                <a:effectLst/>
                <a:latin typeface="Montserrat" panose="00000500000000000000" pitchFamily="2" charset="0"/>
              </a:rPr>
              <a:t>6</a:t>
            </a:r>
            <a:r>
              <a:rPr lang="zh-CN" altLang="en-US" sz="1100" b="0" i="0" dirty="0">
                <a:solidFill>
                  <a:srgbClr val="00001A"/>
                </a:solidFill>
                <a:effectLst/>
                <a:latin typeface="Montserrat" panose="00000500000000000000" pitchFamily="2" charset="0"/>
              </a:rPr>
              <a:t>天。这个比丘因为这个事情在生生世世当中受到了很多果报，甚至是堕地狱，这一次是最后一次。</a:t>
            </a:r>
            <a:endParaRPr lang="en-US" altLang="zh-CN" sz="1100" b="0" i="0" dirty="0">
              <a:solidFill>
                <a:srgbClr val="00001A"/>
              </a:solidFill>
              <a:effectLst/>
              <a:latin typeface="Montserrat" panose="00000500000000000000" pitchFamily="2" charset="0"/>
            </a:endParaRPr>
          </a:p>
          <a:p>
            <a:pPr marL="0" indent="0">
              <a:buNone/>
            </a:pPr>
            <a:r>
              <a:rPr lang="en-US" altLang="zh-CN" sz="1100" b="0" i="0" dirty="0">
                <a:solidFill>
                  <a:srgbClr val="00001A"/>
                </a:solidFill>
                <a:effectLst/>
                <a:latin typeface="Montserrat" panose="00000500000000000000" pitchFamily="2" charset="0"/>
              </a:rPr>
              <a:t> </a:t>
            </a:r>
            <a:r>
              <a:rPr lang="zh-CN" altLang="en-US" sz="1100" b="1" i="0" dirty="0">
                <a:solidFill>
                  <a:srgbClr val="00001A"/>
                </a:solidFill>
                <a:effectLst/>
                <a:latin typeface="Montserrat" panose="00000500000000000000" pitchFamily="2" charset="0"/>
              </a:rPr>
              <a:t>结论：不能忽视任何的果报多看看</a:t>
            </a:r>
            <a:r>
              <a:rPr lang="en-US" altLang="zh-CN" sz="1100" b="1" i="0" dirty="0">
                <a:solidFill>
                  <a:srgbClr val="00001A"/>
                </a:solidFill>
                <a:effectLst/>
                <a:latin typeface="Montserrat" panose="00000500000000000000" pitchFamily="2" charset="0"/>
              </a:rPr>
              <a:t>《</a:t>
            </a:r>
            <a:r>
              <a:rPr lang="zh-CN" altLang="en-US" sz="1100" b="1" i="0" dirty="0">
                <a:solidFill>
                  <a:srgbClr val="00001A"/>
                </a:solidFill>
                <a:effectLst/>
                <a:latin typeface="Montserrat" panose="00000500000000000000" pitchFamily="2" charset="0"/>
              </a:rPr>
              <a:t>贤愚经</a:t>
            </a:r>
            <a:r>
              <a:rPr lang="en-US" altLang="zh-CN" sz="1100" b="1" i="0" dirty="0">
                <a:solidFill>
                  <a:srgbClr val="00001A"/>
                </a:solidFill>
                <a:effectLst/>
                <a:latin typeface="Montserrat" panose="00000500000000000000" pitchFamily="2" charset="0"/>
              </a:rPr>
              <a:t>》《</a:t>
            </a:r>
            <a:r>
              <a:rPr lang="zh-CN" altLang="en-US" sz="1100" b="1" i="0" dirty="0">
                <a:solidFill>
                  <a:srgbClr val="00001A"/>
                </a:solidFill>
                <a:effectLst/>
                <a:latin typeface="Montserrat" panose="00000500000000000000" pitchFamily="2" charset="0"/>
              </a:rPr>
              <a:t>百业经</a:t>
            </a:r>
            <a:r>
              <a:rPr lang="en-US" altLang="zh-CN" sz="1100" b="1" i="0" dirty="0">
                <a:solidFill>
                  <a:srgbClr val="00001A"/>
                </a:solidFill>
                <a:effectLst/>
                <a:latin typeface="Montserrat" panose="00000500000000000000" pitchFamily="2" charset="0"/>
              </a:rPr>
              <a:t>》</a:t>
            </a:r>
            <a:r>
              <a:rPr lang="zh-CN" altLang="en-US" sz="1100" b="1" i="0" dirty="0">
                <a:solidFill>
                  <a:srgbClr val="00001A"/>
                </a:solidFill>
                <a:effectLst/>
                <a:latin typeface="Montserrat" panose="00000500000000000000" pitchFamily="2" charset="0"/>
              </a:rPr>
              <a:t>。</a:t>
            </a:r>
            <a:endParaRPr lang="en-US" altLang="zh-CN" sz="1100" b="1" i="0" dirty="0">
              <a:solidFill>
                <a:srgbClr val="00001A"/>
              </a:solidFill>
              <a:effectLst/>
              <a:latin typeface="Montserrat" panose="00000500000000000000" pitchFamily="2" charset="0"/>
            </a:endParaRPr>
          </a:p>
        </p:txBody>
      </p:sp>
      <p:pic>
        <p:nvPicPr>
          <p:cNvPr id="4" name="内容占位符 3">
            <a:extLst>
              <a:ext uri="{FF2B5EF4-FFF2-40B4-BE49-F238E27FC236}">
                <a16:creationId xmlns:a16="http://schemas.microsoft.com/office/drawing/2014/main" id="{0053F8CE-9E86-436B-A094-89829D7D65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19868"/>
            <a:ext cx="1295731" cy="1223937"/>
          </a:xfrm>
          <a:prstGeom prst="rect">
            <a:avLst/>
          </a:prstGeom>
        </p:spPr>
      </p:pic>
    </p:spTree>
    <p:extLst>
      <p:ext uri="{BB962C8B-B14F-4D97-AF65-F5344CB8AC3E}">
        <p14:creationId xmlns:p14="http://schemas.microsoft.com/office/powerpoint/2010/main" val="380674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494674"/>
            <a:ext cx="6738764" cy="648072"/>
          </a:xfrm>
        </p:spPr>
        <p:txBody>
          <a:bodyPr>
            <a:normAutofit/>
          </a:bodyPr>
          <a:lstStyle/>
          <a:p>
            <a:r>
              <a:rPr lang="zh-CN" altLang="en-US" sz="2800" b="1" dirty="0"/>
              <a:t>共业和不共业</a:t>
            </a:r>
          </a:p>
        </p:txBody>
      </p:sp>
      <p:sp>
        <p:nvSpPr>
          <p:cNvPr id="3" name="内容占位符 2"/>
          <p:cNvSpPr>
            <a:spLocks noGrp="1"/>
          </p:cNvSpPr>
          <p:nvPr>
            <p:ph idx="1"/>
          </p:nvPr>
        </p:nvSpPr>
        <p:spPr>
          <a:xfrm>
            <a:off x="1202617" y="1196679"/>
            <a:ext cx="7329823" cy="5166647"/>
          </a:xfrm>
        </p:spPr>
        <p:txBody>
          <a:bodyPr>
            <a:normAutofit fontScale="40000" lnSpcReduction="20000"/>
          </a:bodyPr>
          <a:lstStyle/>
          <a:p>
            <a:pPr marL="0" indent="0" algn="just">
              <a:lnSpc>
                <a:spcPts val="2100"/>
              </a:lnSpc>
              <a:spcBef>
                <a:spcPts val="0"/>
              </a:spcBef>
              <a:buNone/>
            </a:pPr>
            <a:endParaRPr lang="en-US" altLang="zh-CN" sz="1800" b="1" dirty="0">
              <a:solidFill>
                <a:schemeClr val="tx2"/>
              </a:solidFill>
              <a:latin typeface="+mj-lt"/>
              <a:cs typeface="Arial" pitchFamily="34" charset="0"/>
            </a:endParaRPr>
          </a:p>
          <a:p>
            <a:pPr marL="0" indent="0" algn="just">
              <a:lnSpc>
                <a:spcPts val="2100"/>
              </a:lnSpc>
              <a:spcBef>
                <a:spcPts val="0"/>
              </a:spcBef>
              <a:buNone/>
            </a:pPr>
            <a:r>
              <a:rPr lang="en-US" altLang="zh-CN" sz="5000" dirty="0">
                <a:solidFill>
                  <a:srgbClr val="323232"/>
                </a:solidFill>
                <a:effectLst/>
                <a:ea typeface="Microsoft YaHei" panose="020B0503020204020204" pitchFamily="34" charset="-122"/>
                <a:cs typeface="Times New Roman" panose="02020603050405020304" pitchFamily="18" charset="0"/>
              </a:rPr>
              <a:t>1</a:t>
            </a:r>
            <a:r>
              <a:rPr lang="zh-CN" altLang="en-US" sz="5000" dirty="0">
                <a:solidFill>
                  <a:srgbClr val="323232"/>
                </a:solidFill>
                <a:effectLst/>
                <a:ea typeface="Microsoft YaHei" panose="020B0503020204020204" pitchFamily="34" charset="-122"/>
                <a:cs typeface="Times New Roman" panose="02020603050405020304" pitchFamily="18" charset="0"/>
              </a:rPr>
              <a:t>： 共业</a:t>
            </a:r>
            <a:endParaRPr lang="en-US" altLang="zh-CN" sz="5000" dirty="0">
              <a:solidFill>
                <a:srgbClr val="323232"/>
              </a:solidFill>
              <a:effectLst/>
              <a:ea typeface="Microsoft YaHei" panose="020B0503020204020204" pitchFamily="34" charset="-122"/>
              <a:cs typeface="Times New Roman" panose="02020603050405020304" pitchFamily="18" charset="0"/>
            </a:endParaRPr>
          </a:p>
          <a:p>
            <a:pPr marL="0" indent="0" algn="just">
              <a:lnSpc>
                <a:spcPts val="2100"/>
              </a:lnSpc>
              <a:spcBef>
                <a:spcPts val="0"/>
              </a:spcBef>
              <a:buNone/>
            </a:pPr>
            <a:r>
              <a:rPr lang="en-US" altLang="zh-CN" sz="5600" b="0" i="0" dirty="0">
                <a:solidFill>
                  <a:srgbClr val="00001A"/>
                </a:solidFill>
                <a:effectLst/>
                <a:latin typeface="Montserrat" panose="00000500000000000000" pitchFamily="2" charset="0"/>
              </a:rPr>
              <a:t> </a:t>
            </a:r>
            <a:r>
              <a:rPr lang="zh-CN" altLang="en-US" sz="4000" b="0" i="0" dirty="0">
                <a:solidFill>
                  <a:srgbClr val="00001A"/>
                </a:solidFill>
                <a:effectLst/>
                <a:latin typeface="Montserrat" panose="00000500000000000000" pitchFamily="2" charset="0"/>
              </a:rPr>
              <a:t>地球人</a:t>
            </a:r>
            <a:r>
              <a:rPr lang="en-US" altLang="zh-CN" sz="4000" b="0" i="0" dirty="0">
                <a:solidFill>
                  <a:srgbClr val="00001A"/>
                </a:solidFill>
                <a:effectLst/>
                <a:latin typeface="Montserrat" panose="00000500000000000000" pitchFamily="2" charset="0"/>
              </a:rPr>
              <a:t>70</a:t>
            </a:r>
            <a:r>
              <a:rPr lang="zh-CN" altLang="en-US" sz="4000" b="0" i="0" dirty="0">
                <a:solidFill>
                  <a:srgbClr val="00001A"/>
                </a:solidFill>
                <a:effectLst/>
                <a:latin typeface="Montserrat" panose="00000500000000000000" pitchFamily="2" charset="0"/>
              </a:rPr>
              <a:t>亿人看到的环境都是一样的，就是以前我们</a:t>
            </a:r>
            <a:r>
              <a:rPr lang="en-US" altLang="zh-CN" sz="4000" b="0" i="0" dirty="0">
                <a:solidFill>
                  <a:srgbClr val="00001A"/>
                </a:solidFill>
                <a:effectLst/>
                <a:latin typeface="Montserrat" panose="00000500000000000000" pitchFamily="2" charset="0"/>
              </a:rPr>
              <a:t>70</a:t>
            </a:r>
            <a:r>
              <a:rPr lang="zh-CN" altLang="en-US" sz="4000" b="0" i="0" dirty="0">
                <a:solidFill>
                  <a:srgbClr val="00001A"/>
                </a:solidFill>
                <a:effectLst/>
                <a:latin typeface="Montserrat" panose="00000500000000000000" pitchFamily="2" charset="0"/>
              </a:rPr>
              <a:t>亿人曾经造过相同的业。</a:t>
            </a:r>
            <a:endParaRPr lang="en-US" altLang="zh-CN" sz="4000" b="0" i="0" dirty="0">
              <a:solidFill>
                <a:srgbClr val="00001A"/>
              </a:solidFill>
              <a:effectLst/>
              <a:latin typeface="Montserrat" panose="00000500000000000000" pitchFamily="2" charset="0"/>
            </a:endParaRPr>
          </a:p>
          <a:p>
            <a:pPr marL="0" indent="0" algn="just">
              <a:lnSpc>
                <a:spcPts val="2100"/>
              </a:lnSpc>
              <a:spcBef>
                <a:spcPts val="0"/>
              </a:spcBef>
              <a:buNone/>
            </a:pPr>
            <a:endParaRPr lang="en-US" altLang="zh-CN" sz="5600" b="0" i="0" dirty="0">
              <a:solidFill>
                <a:srgbClr val="00001A"/>
              </a:solidFill>
              <a:effectLst/>
              <a:latin typeface="Montserrat"/>
            </a:endParaRPr>
          </a:p>
          <a:p>
            <a:pPr marL="0" indent="0" algn="just">
              <a:lnSpc>
                <a:spcPts val="2100"/>
              </a:lnSpc>
              <a:spcBef>
                <a:spcPts val="0"/>
              </a:spcBef>
              <a:buNone/>
            </a:pPr>
            <a:r>
              <a:rPr lang="en-US" altLang="zh-CN" sz="5000" b="1" dirty="0">
                <a:solidFill>
                  <a:srgbClr val="00001A"/>
                </a:solidFill>
                <a:latin typeface="Montserrat"/>
              </a:rPr>
              <a:t>2</a:t>
            </a:r>
            <a:r>
              <a:rPr lang="zh-CN" altLang="en-US" sz="5000" b="1" dirty="0">
                <a:solidFill>
                  <a:srgbClr val="00001A"/>
                </a:solidFill>
                <a:latin typeface="Montserrat"/>
              </a:rPr>
              <a:t>： 不共业：</a:t>
            </a:r>
            <a:endParaRPr lang="en-US" altLang="zh-CN" sz="5000" b="1" dirty="0">
              <a:solidFill>
                <a:srgbClr val="00001A"/>
              </a:solidFill>
              <a:latin typeface="Montserrat"/>
            </a:endParaRPr>
          </a:p>
          <a:p>
            <a:pPr marL="0" indent="0" algn="just">
              <a:lnSpc>
                <a:spcPts val="2100"/>
              </a:lnSpc>
              <a:spcBef>
                <a:spcPts val="0"/>
              </a:spcBef>
              <a:buNone/>
            </a:pPr>
            <a:r>
              <a:rPr lang="zh-CN" altLang="en-US" sz="4800" b="0" i="0" dirty="0">
                <a:solidFill>
                  <a:srgbClr val="00001A"/>
                </a:solidFill>
                <a:effectLst/>
                <a:latin typeface="Montserrat" panose="00000500000000000000" pitchFamily="2" charset="0"/>
              </a:rPr>
              <a:t>有的人生活在非洲，有人生活在北美洲，所处的国家情况不一样，每个人的情况也不一样。譬如身体健康，贫富差距等等。</a:t>
            </a:r>
            <a:endParaRPr lang="en-US" altLang="zh-CN" sz="4800" b="0" i="0" dirty="0">
              <a:solidFill>
                <a:srgbClr val="00001A"/>
              </a:solidFill>
              <a:effectLst/>
              <a:latin typeface="Montserrat" panose="00000500000000000000" pitchFamily="2" charset="0"/>
            </a:endParaRPr>
          </a:p>
          <a:p>
            <a:pPr marL="0" indent="0" algn="just">
              <a:lnSpc>
                <a:spcPts val="2100"/>
              </a:lnSpc>
              <a:spcBef>
                <a:spcPts val="0"/>
              </a:spcBef>
              <a:buNone/>
            </a:pPr>
            <a:endParaRPr lang="en-US" altLang="zh-CN" sz="7200" b="1" dirty="0">
              <a:solidFill>
                <a:srgbClr val="00001A"/>
              </a:solidFill>
              <a:latin typeface="Montserrat"/>
            </a:endParaRPr>
          </a:p>
          <a:p>
            <a:pPr marL="0" indent="0">
              <a:buNone/>
            </a:pPr>
            <a:r>
              <a:rPr lang="en-US" altLang="zh-CN" sz="5000" b="1" dirty="0"/>
              <a:t>3</a:t>
            </a:r>
            <a:r>
              <a:rPr lang="zh-CN" altLang="en-US" sz="5000" b="1" dirty="0"/>
              <a:t>： 六道众生的处所和各自的共业，不共业都有关系：</a:t>
            </a:r>
            <a:r>
              <a:rPr lang="zh-CN" altLang="en-US" sz="5000" b="1" i="0" dirty="0">
                <a:solidFill>
                  <a:srgbClr val="00001A"/>
                </a:solidFill>
                <a:effectLst/>
                <a:latin typeface="Montserrat"/>
              </a:rPr>
              <a:t> </a:t>
            </a:r>
            <a:endParaRPr lang="en-US" altLang="zh-CN" sz="5000" b="1" i="0" dirty="0">
              <a:solidFill>
                <a:srgbClr val="00001A"/>
              </a:solidFill>
              <a:effectLst/>
              <a:latin typeface="Montserrat"/>
            </a:endParaRPr>
          </a:p>
          <a:p>
            <a:pPr marL="0" indent="0">
              <a:buNone/>
            </a:pPr>
            <a:r>
              <a:rPr lang="en-US" altLang="zh-CN" sz="5600" b="0" i="0" dirty="0">
                <a:solidFill>
                  <a:srgbClr val="00001A"/>
                </a:solidFill>
                <a:effectLst/>
                <a:latin typeface="Montserrat"/>
              </a:rPr>
              <a:t> </a:t>
            </a:r>
            <a:r>
              <a:rPr lang="zh-CN" altLang="en-US" sz="3800" b="0" i="0" dirty="0">
                <a:solidFill>
                  <a:srgbClr val="00001A"/>
                </a:solidFill>
                <a:effectLst/>
                <a:latin typeface="Montserrat"/>
              </a:rPr>
              <a:t>佛教让我们明白除了我们能看到，了解到的世界以外还有很多看不到的不了解的原因决定了这个世界。</a:t>
            </a:r>
            <a:r>
              <a:rPr lang="zh-CN" altLang="en-US" sz="5600" b="0" i="0" dirty="0">
                <a:solidFill>
                  <a:srgbClr val="00001A"/>
                </a:solidFill>
                <a:effectLst/>
                <a:latin typeface="Montserrat"/>
              </a:rPr>
              <a:t> </a:t>
            </a:r>
            <a:endParaRPr lang="en-US" altLang="zh-CN" sz="5600" i="0" dirty="0">
              <a:solidFill>
                <a:srgbClr val="00001A"/>
              </a:solidFill>
              <a:effectLst/>
              <a:latin typeface="Montserrat"/>
            </a:endParaRPr>
          </a:p>
          <a:p>
            <a:pPr marL="0" marR="0" indent="0" algn="just">
              <a:lnSpc>
                <a:spcPts val="2100"/>
              </a:lnSpc>
              <a:spcBef>
                <a:spcPts val="0"/>
              </a:spcBef>
              <a:spcAft>
                <a:spcPts val="0"/>
              </a:spcAft>
              <a:buNone/>
            </a:pPr>
            <a:endParaRPr lang="en-US" altLang="zh-CN" sz="6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marR="0" indent="0" algn="just">
              <a:lnSpc>
                <a:spcPts val="2100"/>
              </a:lnSpc>
              <a:spcBef>
                <a:spcPts val="0"/>
              </a:spcBef>
              <a:spcAft>
                <a:spcPts val="0"/>
              </a:spcAft>
              <a:buNone/>
            </a:pPr>
            <a:endParaRPr lang="en-US" altLang="zh-CN" sz="18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marR="0" indent="0" algn="just">
              <a:lnSpc>
                <a:spcPts val="2100"/>
              </a:lnSpc>
              <a:spcBef>
                <a:spcPts val="0"/>
              </a:spcBef>
              <a:spcAft>
                <a:spcPts val="0"/>
              </a:spcAft>
              <a:buNone/>
            </a:pPr>
            <a:endParaRPr lang="en-US" altLang="zh-CN" sz="18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marR="0" indent="0" algn="just">
              <a:lnSpc>
                <a:spcPts val="2100"/>
              </a:lnSpc>
              <a:spcBef>
                <a:spcPts val="0"/>
              </a:spcBef>
              <a:spcAft>
                <a:spcPts val="0"/>
              </a:spcAft>
              <a:buNone/>
            </a:pPr>
            <a:endParaRPr lang="en-US" altLang="zh-CN" sz="18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marR="0" indent="0" algn="just">
              <a:lnSpc>
                <a:spcPts val="2100"/>
              </a:lnSpc>
              <a:spcBef>
                <a:spcPts val="0"/>
              </a:spcBef>
              <a:spcAft>
                <a:spcPts val="0"/>
              </a:spcAft>
              <a:buNone/>
            </a:pPr>
            <a:endParaRPr lang="en-US" altLang="zh-CN" sz="2000" dirty="0"/>
          </a:p>
          <a:p>
            <a:pPr marL="0" indent="0">
              <a:buNone/>
            </a:pPr>
            <a:endParaRPr lang="en-CA" sz="1300" dirty="0">
              <a:latin typeface="Arial" pitchFamily="34" charset="0"/>
              <a:cs typeface="Arial" pitchFamily="34" charset="0"/>
            </a:endParaRPr>
          </a:p>
          <a:p>
            <a:pPr marL="0" indent="0">
              <a:buNone/>
            </a:pPr>
            <a:r>
              <a:rPr lang="zh-CN" altLang="en-US" sz="1600" b="1" dirty="0">
                <a:latin typeface="Arial" pitchFamily="34" charset="0"/>
                <a:cs typeface="Arial" pitchFamily="34" charset="0"/>
              </a:rPr>
              <a:t> </a:t>
            </a:r>
            <a:endParaRPr lang="en-US" altLang="zh-CN" sz="1600" b="1" dirty="0">
              <a:latin typeface="Arial" pitchFamily="34" charset="0"/>
              <a:cs typeface="Arial" pitchFamily="3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224136" cy="1224136"/>
          </a:xfrm>
          <a:prstGeom prst="rect">
            <a:avLst/>
          </a:prstGeom>
        </p:spPr>
      </p:pic>
    </p:spTree>
    <p:extLst>
      <p:ext uri="{BB962C8B-B14F-4D97-AF65-F5344CB8AC3E}">
        <p14:creationId xmlns:p14="http://schemas.microsoft.com/office/powerpoint/2010/main" val="427382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494674"/>
            <a:ext cx="6738764" cy="648072"/>
          </a:xfrm>
        </p:spPr>
        <p:txBody>
          <a:bodyPr>
            <a:normAutofit/>
          </a:bodyPr>
          <a:lstStyle/>
          <a:p>
            <a:r>
              <a:rPr lang="zh-CN" altLang="en-US" sz="2400" dirty="0">
                <a:solidFill>
                  <a:schemeClr val="tx2"/>
                </a:solidFill>
                <a:effectLst/>
                <a:ea typeface="Microsoft YaHei" panose="020B0503020204020204" pitchFamily="34" charset="-122"/>
                <a:cs typeface="Times New Roman" panose="02020603050405020304" pitchFamily="18" charset="0"/>
              </a:rPr>
              <a:t>操控世界的力量</a:t>
            </a:r>
            <a:r>
              <a:rPr lang="en-US" altLang="zh-CN" sz="2400" dirty="0">
                <a:solidFill>
                  <a:schemeClr val="tx2"/>
                </a:solidFill>
                <a:effectLst/>
                <a:ea typeface="Microsoft YaHei" panose="020B0503020204020204" pitchFamily="34" charset="-122"/>
                <a:cs typeface="Times New Roman" panose="02020603050405020304" pitchFamily="18" charset="0"/>
              </a:rPr>
              <a:t>-</a:t>
            </a:r>
            <a:r>
              <a:rPr lang="zh-CN" altLang="en-US" sz="2400" dirty="0">
                <a:solidFill>
                  <a:schemeClr val="tx2"/>
                </a:solidFill>
                <a:effectLst/>
                <a:ea typeface="Microsoft YaHei" panose="020B0503020204020204" pitchFamily="34" charset="-122"/>
                <a:cs typeface="Times New Roman" panose="02020603050405020304" pitchFamily="18" charset="0"/>
              </a:rPr>
              <a:t>因果业力</a:t>
            </a:r>
            <a:endParaRPr lang="zh-CN" altLang="en-US" sz="2400" b="1" dirty="0">
              <a:solidFill>
                <a:schemeClr val="tx2"/>
              </a:solidFill>
            </a:endParaRPr>
          </a:p>
        </p:txBody>
      </p:sp>
      <p:sp>
        <p:nvSpPr>
          <p:cNvPr id="3" name="内容占位符 2"/>
          <p:cNvSpPr>
            <a:spLocks noGrp="1"/>
          </p:cNvSpPr>
          <p:nvPr>
            <p:ph idx="1"/>
          </p:nvPr>
        </p:nvSpPr>
        <p:spPr>
          <a:xfrm>
            <a:off x="683568" y="1268760"/>
            <a:ext cx="7848872" cy="4896544"/>
          </a:xfrm>
        </p:spPr>
        <p:txBody>
          <a:bodyPr>
            <a:normAutofit fontScale="25000" lnSpcReduction="20000"/>
          </a:bodyPr>
          <a:lstStyle/>
          <a:p>
            <a:pPr marL="0" indent="0" algn="just">
              <a:lnSpc>
                <a:spcPts val="2100"/>
              </a:lnSpc>
              <a:spcBef>
                <a:spcPts val="0"/>
              </a:spcBef>
              <a:buNone/>
            </a:pPr>
            <a:endParaRPr lang="en-US" altLang="zh-CN" sz="1800" b="1" dirty="0">
              <a:solidFill>
                <a:schemeClr val="tx2"/>
              </a:solidFill>
              <a:latin typeface="+mj-lt"/>
              <a:cs typeface="Arial" pitchFamily="34" charset="0"/>
            </a:endParaRPr>
          </a:p>
          <a:p>
            <a:pPr marL="0" indent="0" algn="just">
              <a:lnSpc>
                <a:spcPts val="2100"/>
              </a:lnSpc>
              <a:spcBef>
                <a:spcPts val="0"/>
              </a:spcBef>
              <a:buNone/>
            </a:pPr>
            <a:r>
              <a:rPr lang="en-US" altLang="zh-CN" sz="6400" dirty="0">
                <a:solidFill>
                  <a:srgbClr val="323232"/>
                </a:solidFill>
                <a:effectLst/>
                <a:latin typeface="Calibri" panose="020F0502020204030204" pitchFamily="34" charset="0"/>
                <a:ea typeface="Microsoft YaHei" panose="020B0503020204020204" pitchFamily="34" charset="-122"/>
                <a:cs typeface="Times New Roman" panose="02020603050405020304" pitchFamily="18" charset="0"/>
              </a:rPr>
              <a:t>1</a:t>
            </a:r>
            <a:r>
              <a:rPr lang="zh-CN" altLang="en-US" sz="6400" dirty="0">
                <a:solidFill>
                  <a:srgbClr val="323232"/>
                </a:solidFill>
                <a:effectLst/>
                <a:latin typeface="Calibri" panose="020F0502020204030204" pitchFamily="34" charset="0"/>
                <a:ea typeface="Microsoft YaHei" panose="020B0503020204020204" pitchFamily="34" charset="-122"/>
                <a:cs typeface="Times New Roman" panose="02020603050405020304" pitchFamily="18" charset="0"/>
              </a:rPr>
              <a:t>：世界上现有的已有的事物为什么会是他们的那个样子，譬如三叶虫，背后的力量是什么呢？ 其他宗教说是上帝，佛教说是业力。</a:t>
            </a:r>
            <a:endParaRPr lang="en-US" altLang="zh-CN" sz="6400" dirty="0">
              <a:solidFill>
                <a:srgbClr val="323232"/>
              </a:solidFill>
              <a:effectLst/>
              <a:latin typeface="Calibri" panose="020F0502020204030204" pitchFamily="34" charset="0"/>
              <a:ea typeface="Microsoft YaHei" panose="020B0503020204020204" pitchFamily="34" charset="-122"/>
              <a:cs typeface="Times New Roman" panose="02020603050405020304" pitchFamily="18" charset="0"/>
            </a:endParaRPr>
          </a:p>
          <a:p>
            <a:pPr marL="0" indent="0" algn="just">
              <a:lnSpc>
                <a:spcPts val="2100"/>
              </a:lnSpc>
              <a:spcBef>
                <a:spcPts val="0"/>
              </a:spcBef>
              <a:buNone/>
            </a:pPr>
            <a:endParaRPr lang="en-US" altLang="zh-CN" sz="6400" dirty="0">
              <a:solidFill>
                <a:srgbClr val="323232"/>
              </a:solidFill>
              <a:latin typeface="Abadi" panose="020B0604020104020204" pitchFamily="34" charset="0"/>
              <a:ea typeface="Microsoft YaHei" panose="020B0503020204020204" pitchFamily="34" charset="-122"/>
              <a:cs typeface="Times New Roman" panose="02020603050405020304" pitchFamily="18" charset="0"/>
            </a:endParaRPr>
          </a:p>
          <a:p>
            <a:pPr marL="0" indent="0" algn="just">
              <a:lnSpc>
                <a:spcPts val="2100"/>
              </a:lnSpc>
              <a:spcBef>
                <a:spcPts val="0"/>
              </a:spcBef>
              <a:buNone/>
            </a:pPr>
            <a:r>
              <a:rPr lang="en-US" altLang="zh-CN" sz="6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2</a:t>
            </a:r>
            <a:r>
              <a:rPr lang="zh-CN" altLang="en-US" sz="6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 许多研究微观世界的科学家在研究过程发现世界很奇妙好像都是被一个人设计创造的，不是自然变成这个样子，很难找到解释的答案，所以很多人最后就信了上帝。</a:t>
            </a:r>
            <a:endParaRPr lang="en-US" altLang="zh-CN" sz="6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indent="0" algn="just">
              <a:lnSpc>
                <a:spcPts val="2100"/>
              </a:lnSpc>
              <a:spcBef>
                <a:spcPts val="0"/>
              </a:spcBef>
              <a:buNone/>
            </a:pPr>
            <a:endParaRPr lang="en-US" altLang="zh-CN" sz="6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indent="0" algn="l" fontAlgn="base">
              <a:buNone/>
            </a:pPr>
            <a:r>
              <a:rPr lang="en-US" altLang="zh-CN" sz="6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3</a:t>
            </a:r>
            <a:r>
              <a:rPr lang="zh-CN" altLang="en-US" sz="6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 业力的力量：地球上四十多亿年及未来很多年地球世界的样子，包括微观的宏观的，是无始无终，漫长的时间播下</a:t>
            </a:r>
            <a:r>
              <a:rPr lang="en-US" altLang="zh-CN" sz="6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 </a:t>
            </a:r>
            <a:r>
              <a:rPr lang="zh-CN" altLang="en-US" sz="6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的在阿赖耶识里的种子成熟后的力量，显现了我们的世界，包括我们的身体状况，我们和亲人的关系等等。</a:t>
            </a:r>
            <a:endParaRPr lang="en-US" altLang="zh-CN" sz="6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indent="0" algn="l" fontAlgn="base">
              <a:buNone/>
            </a:pPr>
            <a:endParaRPr lang="en-US" altLang="zh-CN" sz="64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endParaRPr>
          </a:p>
          <a:p>
            <a:pPr marL="0" indent="0" algn="l" fontAlgn="base">
              <a:buNone/>
            </a:pPr>
            <a:endParaRPr lang="en-US" altLang="zh-CN" sz="7200" dirty="0">
              <a:solidFill>
                <a:srgbClr val="00001A"/>
              </a:solidFill>
              <a:latin typeface="Montserrat"/>
              <a:ea typeface="Microsoft YaHei" panose="020B0503020204020204" pitchFamily="34" charset="-122"/>
              <a:cs typeface="Times New Roman" panose="02020603050405020304" pitchFamily="18" charset="0"/>
            </a:endParaRPr>
          </a:p>
          <a:p>
            <a:pPr marL="0" indent="0" algn="l" fontAlgn="base">
              <a:buNone/>
            </a:pPr>
            <a:endParaRPr lang="en-US" altLang="zh-CN" sz="7200" dirty="0">
              <a:solidFill>
                <a:srgbClr val="00001A"/>
              </a:solidFill>
              <a:latin typeface="Montserrat"/>
              <a:ea typeface="Microsoft YaHei" panose="020B0503020204020204" pitchFamily="34" charset="-122"/>
              <a:cs typeface="Times New Roman" panose="02020603050405020304" pitchFamily="18" charset="0"/>
            </a:endParaRPr>
          </a:p>
          <a:p>
            <a:pPr marL="0" indent="0" algn="l" fontAlgn="base">
              <a:buNone/>
            </a:pPr>
            <a:endParaRPr lang="en-US" altLang="zh-CN" sz="7200" dirty="0">
              <a:solidFill>
                <a:srgbClr val="00001A"/>
              </a:solidFill>
              <a:latin typeface="Montserrat"/>
              <a:ea typeface="Microsoft YaHei" panose="020B0503020204020204" pitchFamily="34" charset="-122"/>
              <a:cs typeface="Times New Roman" panose="02020603050405020304" pitchFamily="18" charset="0"/>
            </a:endParaRPr>
          </a:p>
          <a:p>
            <a:pPr marL="0" indent="0" algn="l" fontAlgn="base">
              <a:buNone/>
            </a:pPr>
            <a:endParaRPr lang="en-US" altLang="zh-CN" sz="7200" b="0" i="0" dirty="0">
              <a:solidFill>
                <a:srgbClr val="00001A"/>
              </a:solidFill>
              <a:effectLst/>
              <a:latin typeface="Montserrat"/>
            </a:endParaRPr>
          </a:p>
          <a:p>
            <a:pPr marL="0" indent="0" algn="l" fontAlgn="base">
              <a:buNone/>
            </a:pPr>
            <a:endParaRPr lang="zh-CN" altLang="en-US" sz="7200" b="0" i="0" dirty="0">
              <a:solidFill>
                <a:srgbClr val="00001A"/>
              </a:solidFill>
              <a:effectLst/>
              <a:latin typeface="Montserrat"/>
            </a:endParaRPr>
          </a:p>
          <a:p>
            <a:pPr marL="0" indent="0" algn="just">
              <a:lnSpc>
                <a:spcPts val="2100"/>
              </a:lnSpc>
              <a:spcBef>
                <a:spcPts val="0"/>
              </a:spcBef>
              <a:buNone/>
            </a:pPr>
            <a:r>
              <a:rPr lang="en-US" altLang="zh-CN" sz="72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 </a:t>
            </a:r>
            <a:endParaRPr lang="en-CA" sz="72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lnSpc>
                <a:spcPts val="2100"/>
              </a:lnSpc>
              <a:spcBef>
                <a:spcPts val="0"/>
              </a:spcBef>
              <a:buNone/>
            </a:pP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gn="just">
              <a:lnSpc>
                <a:spcPts val="2100"/>
              </a:lnSpc>
              <a:spcBef>
                <a:spcPts val="0"/>
              </a:spcBef>
              <a:buNone/>
            </a:pP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gn="just">
              <a:lnSpc>
                <a:spcPts val="2100"/>
              </a:lnSpc>
              <a:spcBef>
                <a:spcPts val="0"/>
              </a:spcBef>
              <a:spcAft>
                <a:spcPts val="0"/>
              </a:spcAft>
              <a:buNone/>
            </a:pPr>
            <a:r>
              <a:rPr lang="zh-CN" sz="1800" dirty="0">
                <a:solidFill>
                  <a:srgbClr val="1D2129"/>
                </a:solidFill>
                <a:effectLst/>
                <a:latin typeface="Calibri" panose="020F0502020204030204" pitchFamily="34" charset="0"/>
                <a:ea typeface="Microsoft YaHei" panose="020B0503020204020204" pitchFamily="34" charset="-122"/>
                <a:cs typeface="Microsoft YaHei" panose="020B0503020204020204" pitchFamily="34" charset="-122"/>
              </a:rPr>
              <a:t>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gn="just">
              <a:lnSpc>
                <a:spcPts val="2100"/>
              </a:lnSpc>
              <a:spcBef>
                <a:spcPts val="0"/>
              </a:spcBef>
              <a:spcAft>
                <a:spcPts val="0"/>
              </a:spcAft>
              <a:buNone/>
            </a:pPr>
            <a:endParaRPr lang="en-US" altLang="zh-CN" sz="2000" dirty="0"/>
          </a:p>
          <a:p>
            <a:pPr marL="0" indent="0">
              <a:buNone/>
            </a:pPr>
            <a:endParaRPr lang="en-CA" sz="1300" dirty="0">
              <a:latin typeface="Arial" pitchFamily="34" charset="0"/>
              <a:cs typeface="Arial" pitchFamily="34" charset="0"/>
            </a:endParaRPr>
          </a:p>
          <a:p>
            <a:pPr marL="0" indent="0">
              <a:buNone/>
            </a:pPr>
            <a:r>
              <a:rPr lang="zh-CN" altLang="en-US" sz="1600" b="1" dirty="0">
                <a:latin typeface="Arial" pitchFamily="34" charset="0"/>
                <a:cs typeface="Arial" pitchFamily="34" charset="0"/>
              </a:rPr>
              <a:t> </a:t>
            </a:r>
            <a:endParaRPr lang="en-US" altLang="zh-CN" sz="1600" b="1" dirty="0">
              <a:latin typeface="Arial" pitchFamily="34" charset="0"/>
              <a:cs typeface="Arial" pitchFamily="34"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224136" cy="1224136"/>
          </a:xfrm>
          <a:prstGeom prst="rect">
            <a:avLst/>
          </a:prstGeom>
        </p:spPr>
      </p:pic>
    </p:spTree>
    <p:extLst>
      <p:ext uri="{BB962C8B-B14F-4D97-AF65-F5344CB8AC3E}">
        <p14:creationId xmlns:p14="http://schemas.microsoft.com/office/powerpoint/2010/main" val="681303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3C37-02FE-4BB4-9CA3-EBC3B7650DF3}"/>
              </a:ext>
            </a:extLst>
          </p:cNvPr>
          <p:cNvSpPr>
            <a:spLocks noGrp="1"/>
          </p:cNvSpPr>
          <p:nvPr>
            <p:ph type="title"/>
          </p:nvPr>
        </p:nvSpPr>
        <p:spPr/>
        <p:txBody>
          <a:bodyPr>
            <a:normAutofit/>
          </a:bodyPr>
          <a:lstStyle/>
          <a:p>
            <a:r>
              <a:rPr lang="zh-CN" altLang="en-US" sz="3200" dirty="0">
                <a:solidFill>
                  <a:srgbClr val="323232"/>
                </a:solidFill>
                <a:latin typeface="Calibri" panose="020F0502020204030204" pitchFamily="34" charset="0"/>
                <a:ea typeface="Microsoft YaHei" panose="020B0503020204020204" pitchFamily="34" charset="-122"/>
                <a:cs typeface="Times New Roman" panose="02020603050405020304" pitchFamily="18" charset="0"/>
              </a:rPr>
              <a:t>带给我们的启示：</a:t>
            </a:r>
            <a:r>
              <a:rPr lang="en-US" altLang="zh-CN" sz="3200" b="1" dirty="0"/>
              <a:t> </a:t>
            </a:r>
            <a:endParaRPr lang="en-US" sz="1800" b="1" dirty="0"/>
          </a:p>
        </p:txBody>
      </p:sp>
      <p:sp>
        <p:nvSpPr>
          <p:cNvPr id="3" name="Content Placeholder 2">
            <a:extLst>
              <a:ext uri="{FF2B5EF4-FFF2-40B4-BE49-F238E27FC236}">
                <a16:creationId xmlns:a16="http://schemas.microsoft.com/office/drawing/2014/main" id="{C338148E-D438-4974-9BF1-1B6C8EBEB831}"/>
              </a:ext>
            </a:extLst>
          </p:cNvPr>
          <p:cNvSpPr>
            <a:spLocks noGrp="1"/>
          </p:cNvSpPr>
          <p:nvPr>
            <p:ph idx="1"/>
          </p:nvPr>
        </p:nvSpPr>
        <p:spPr>
          <a:xfrm>
            <a:off x="457200" y="1367644"/>
            <a:ext cx="8229600" cy="4525963"/>
          </a:xfrm>
        </p:spPr>
        <p:txBody>
          <a:bodyPr>
            <a:normAutofit/>
          </a:bodyPr>
          <a:lstStyle/>
          <a:p>
            <a:pPr algn="l" fontAlgn="base">
              <a:buFontTx/>
              <a:buChar char="-"/>
            </a:pPr>
            <a:r>
              <a:rPr lang="zh-CN" altLang="en-US" sz="1800" dirty="0">
                <a:solidFill>
                  <a:srgbClr val="323232"/>
                </a:solidFill>
                <a:latin typeface="Abadi" panose="020B0604020104020204" pitchFamily="34" charset="0"/>
                <a:ea typeface="Microsoft YaHei" panose="020B0503020204020204" pitchFamily="34" charset="-122"/>
                <a:cs typeface="Times New Roman" panose="02020603050405020304" pitchFamily="18" charset="0"/>
              </a:rPr>
              <a:t>知道了因果后，凡事可以在自己的身上找原因，思考一下因果，减少我们的烦恼痛苦。 一切都是业力的结果。</a:t>
            </a:r>
            <a:endParaRPr lang="en-US" altLang="zh-CN" sz="1800" dirty="0">
              <a:solidFill>
                <a:srgbClr val="323232"/>
              </a:solidFill>
              <a:latin typeface="Abadi" panose="020B0604020104020204" pitchFamily="34" charset="0"/>
              <a:ea typeface="Microsoft YaHei" panose="020B0503020204020204" pitchFamily="34" charset="-122"/>
              <a:cs typeface="Times New Roman" panose="02020603050405020304" pitchFamily="18" charset="0"/>
            </a:endParaRPr>
          </a:p>
          <a:p>
            <a:pPr marL="0" indent="0" algn="l" fontAlgn="base">
              <a:buNone/>
            </a:pPr>
            <a:endParaRPr lang="en-US" altLang="zh-CN" sz="1800" dirty="0">
              <a:solidFill>
                <a:srgbClr val="323232"/>
              </a:solidFill>
              <a:latin typeface="Abadi" panose="020B0604020104020204" pitchFamily="34" charset="0"/>
              <a:ea typeface="Microsoft YaHei" panose="020B0503020204020204" pitchFamily="34" charset="-122"/>
              <a:cs typeface="Times New Roman" panose="02020603050405020304" pitchFamily="18" charset="0"/>
            </a:endParaRPr>
          </a:p>
          <a:p>
            <a:pPr algn="l" fontAlgn="base">
              <a:buFontTx/>
              <a:buChar char="-"/>
            </a:pPr>
            <a:r>
              <a:rPr lang="zh-CN" altLang="en-US" sz="1800" dirty="0">
                <a:solidFill>
                  <a:srgbClr val="323232"/>
                </a:solidFill>
                <a:latin typeface="Abadi" panose="020B0604020104020204" pitchFamily="34" charset="0"/>
                <a:ea typeface="Microsoft YaHei" panose="020B0503020204020204" pitchFamily="34" charset="-122"/>
                <a:cs typeface="Times New Roman" panose="02020603050405020304" pitchFamily="18" charset="0"/>
              </a:rPr>
              <a:t>人生就像不同的程序在接连不断地运行</a:t>
            </a:r>
            <a:r>
              <a:rPr lang="zh-CN" altLang="en-US" sz="1800" dirty="0">
                <a:solidFill>
                  <a:srgbClr val="00001A"/>
                </a:solidFill>
                <a:latin typeface="Abadi" panose="020B0604020104020204" pitchFamily="34" charset="0"/>
                <a:ea typeface="Microsoft YaHei" panose="020B0503020204020204" pitchFamily="34" charset="-122"/>
                <a:cs typeface="Times New Roman" panose="02020603050405020304" pitchFamily="18" charset="0"/>
              </a:rPr>
              <a:t>， 一个完了很难说下一个是什么。</a:t>
            </a:r>
            <a:endParaRPr lang="en-US" altLang="zh-CN" sz="1800" dirty="0">
              <a:solidFill>
                <a:srgbClr val="00001A"/>
              </a:solidFill>
              <a:latin typeface="Abadi" panose="020B0604020104020204" pitchFamily="34" charset="0"/>
              <a:ea typeface="Microsoft YaHei" panose="020B0503020204020204" pitchFamily="34" charset="-122"/>
              <a:cs typeface="Times New Roman" panose="02020603050405020304" pitchFamily="18" charset="0"/>
            </a:endParaRPr>
          </a:p>
          <a:p>
            <a:pPr marL="0" indent="0" algn="l" fontAlgn="base">
              <a:buNone/>
            </a:pPr>
            <a:endParaRPr lang="en-US" altLang="zh-CN" sz="1800" dirty="0">
              <a:solidFill>
                <a:srgbClr val="00001A"/>
              </a:solidFill>
              <a:latin typeface="Abadi" panose="020B0604020104020204" pitchFamily="34" charset="0"/>
              <a:ea typeface="Microsoft YaHei" panose="020B0503020204020204" pitchFamily="34" charset="-122"/>
              <a:cs typeface="Times New Roman" panose="02020603050405020304" pitchFamily="18" charset="0"/>
            </a:endParaRPr>
          </a:p>
          <a:p>
            <a:pPr algn="l" fontAlgn="base">
              <a:buFontTx/>
              <a:buChar char="-"/>
            </a:pPr>
            <a:r>
              <a:rPr lang="zh-CN" altLang="en-US" sz="1800" dirty="0">
                <a:solidFill>
                  <a:srgbClr val="00001A"/>
                </a:solidFill>
                <a:latin typeface="Abadi" panose="020B0604020104020204" pitchFamily="34" charset="0"/>
                <a:ea typeface="Microsoft YaHei" panose="020B0503020204020204" pitchFamily="34" charset="-122"/>
                <a:cs typeface="Times New Roman" panose="02020603050405020304" pitchFamily="18" charset="0"/>
              </a:rPr>
              <a:t>知道了因果之后要反复地思考，一定会改变生活方式：譬如对待动物的方式，正是因为人与动物之间没有法律的约束，非常过分。如何人与人之间没有了法律的约束将会非常可怕。</a:t>
            </a:r>
            <a:endParaRPr lang="en-US" altLang="zh-CN" sz="1800" dirty="0">
              <a:solidFill>
                <a:srgbClr val="00001A"/>
              </a:solidFill>
              <a:latin typeface="Abadi" panose="020B0604020104020204" pitchFamily="34" charset="0"/>
              <a:ea typeface="Microsoft YaHei" panose="020B0503020204020204" pitchFamily="34" charset="-122"/>
              <a:cs typeface="Times New Roman" panose="02020603050405020304" pitchFamily="18" charset="0"/>
            </a:endParaRPr>
          </a:p>
          <a:p>
            <a:pPr marL="0" indent="0" algn="l" fontAlgn="base">
              <a:buNone/>
            </a:pPr>
            <a:endParaRPr lang="en-US" altLang="zh-CN" sz="1800" dirty="0">
              <a:solidFill>
                <a:srgbClr val="00001A"/>
              </a:solidFill>
              <a:latin typeface="Abadi" panose="020B0604020104020204" pitchFamily="34" charset="0"/>
              <a:ea typeface="Microsoft YaHei" panose="020B0503020204020204" pitchFamily="34" charset="-122"/>
              <a:cs typeface="Times New Roman" panose="02020603050405020304" pitchFamily="18" charset="0"/>
            </a:endParaRPr>
          </a:p>
          <a:p>
            <a:pPr algn="l" fontAlgn="base">
              <a:buFontTx/>
              <a:buChar char="-"/>
            </a:pPr>
            <a:r>
              <a:rPr lang="zh-CN" altLang="en-US" sz="1800" dirty="0">
                <a:solidFill>
                  <a:srgbClr val="00001A"/>
                </a:solidFill>
                <a:latin typeface="Abadi" panose="020B0604020104020204" pitchFamily="34" charset="0"/>
                <a:ea typeface="Microsoft YaHei" panose="020B0503020204020204" pitchFamily="34" charset="-122"/>
                <a:cs typeface="Times New Roman" panose="02020603050405020304" pitchFamily="18" charset="0"/>
              </a:rPr>
              <a:t>改变自己的理念，价值观，改变生活方式，也就改变了自己的未来。  </a:t>
            </a:r>
            <a:endParaRPr lang="en-US" altLang="zh-CN" sz="1800" dirty="0">
              <a:solidFill>
                <a:srgbClr val="00001A"/>
              </a:solidFill>
              <a:latin typeface="Abadi" panose="020B0604020104020204" pitchFamily="34" charset="0"/>
              <a:ea typeface="Microsoft YaHei" panose="020B0503020204020204" pitchFamily="34" charset="-122"/>
              <a:cs typeface="Times New Roman" panose="02020603050405020304" pitchFamily="18" charset="0"/>
            </a:endParaRPr>
          </a:p>
          <a:p>
            <a:pPr marL="0" indent="0" algn="l" fontAlgn="base">
              <a:buNone/>
            </a:pPr>
            <a:endParaRPr lang="en-US" altLang="zh-CN" sz="1800" dirty="0">
              <a:solidFill>
                <a:srgbClr val="00001A"/>
              </a:solidFill>
              <a:latin typeface="Abadi" panose="020B0604020104020204" pitchFamily="34" charset="0"/>
              <a:ea typeface="Microsoft YaHei" panose="020B0503020204020204" pitchFamily="34" charset="-122"/>
              <a:cs typeface="Times New Roman" panose="02020603050405020304" pitchFamily="18" charset="0"/>
            </a:endParaRPr>
          </a:p>
          <a:p>
            <a:pPr algn="l" fontAlgn="base">
              <a:buFontTx/>
              <a:buChar char="-"/>
            </a:pPr>
            <a:r>
              <a:rPr lang="zh-CN" altLang="en-US" sz="1800" i="0" dirty="0">
                <a:solidFill>
                  <a:srgbClr val="00001A"/>
                </a:solidFill>
                <a:effectLst/>
                <a:latin typeface="Abadi" panose="020B0604020104020204" pitchFamily="34" charset="0"/>
              </a:rPr>
              <a:t>有的人说相信因果相信轮回是迷信，但是实际上没有经过自己仔细思考，研究，而不负责任的说迷信，这才是真正的迷信。</a:t>
            </a:r>
            <a:endParaRPr lang="en-US" altLang="zh-CN" sz="1800" i="0" dirty="0">
              <a:solidFill>
                <a:srgbClr val="00001A"/>
              </a:solidFill>
              <a:effectLst/>
              <a:latin typeface="Abadi" panose="020B0604020104020204" pitchFamily="34" charset="0"/>
            </a:endParaRPr>
          </a:p>
          <a:p>
            <a:pPr marL="0" indent="0" algn="l" fontAlgn="base">
              <a:buNone/>
            </a:pPr>
            <a:endParaRPr lang="en-US" altLang="zh-CN" sz="1800" dirty="0">
              <a:solidFill>
                <a:srgbClr val="00001A"/>
              </a:solidFill>
              <a:latin typeface="Abadi" panose="020B0604020104020204" pitchFamily="34" charset="0"/>
              <a:ea typeface="Microsoft YaHei" panose="020B0503020204020204" pitchFamily="34" charset="-122"/>
              <a:cs typeface="Times New Roman" panose="02020603050405020304" pitchFamily="18" charset="0"/>
            </a:endParaRPr>
          </a:p>
          <a:p>
            <a:pPr marL="0" indent="0" algn="l" fontAlgn="base">
              <a:buNone/>
            </a:pPr>
            <a:endParaRPr lang="zh-CN" altLang="en-US" sz="1500" b="1" i="0" dirty="0">
              <a:solidFill>
                <a:srgbClr val="00001A"/>
              </a:solidFill>
              <a:effectLst/>
              <a:latin typeface="Montserrat" panose="00000500000000000000" pitchFamily="2" charset="0"/>
            </a:endParaRPr>
          </a:p>
        </p:txBody>
      </p:sp>
      <p:pic>
        <p:nvPicPr>
          <p:cNvPr id="4" name="图片 3">
            <a:extLst>
              <a:ext uri="{FF2B5EF4-FFF2-40B4-BE49-F238E27FC236}">
                <a16:creationId xmlns:a16="http://schemas.microsoft.com/office/drawing/2014/main" id="{B62CAAD7-B38B-4C92-BC73-D6A5DF7171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500" y="224644"/>
            <a:ext cx="1143000" cy="1143000"/>
          </a:xfrm>
          <a:prstGeom prst="rect">
            <a:avLst/>
          </a:prstGeom>
        </p:spPr>
      </p:pic>
    </p:spTree>
    <p:extLst>
      <p:ext uri="{BB962C8B-B14F-4D97-AF65-F5344CB8AC3E}">
        <p14:creationId xmlns:p14="http://schemas.microsoft.com/office/powerpoint/2010/main" val="305434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F412-83A6-4BD2-A03E-0F91865E1849}"/>
              </a:ext>
            </a:extLst>
          </p:cNvPr>
          <p:cNvSpPr>
            <a:spLocks noGrp="1"/>
          </p:cNvSpPr>
          <p:nvPr>
            <p:ph type="title"/>
          </p:nvPr>
        </p:nvSpPr>
        <p:spPr/>
        <p:txBody>
          <a:bodyPr/>
          <a:lstStyle/>
          <a:p>
            <a:r>
              <a:rPr lang="zh-CN" altLang="en-US" dirty="0"/>
              <a:t>因果的修行要求</a:t>
            </a:r>
            <a:endParaRPr lang="en-US" dirty="0"/>
          </a:p>
        </p:txBody>
      </p:sp>
      <p:sp>
        <p:nvSpPr>
          <p:cNvPr id="3" name="Content Placeholder 2">
            <a:extLst>
              <a:ext uri="{FF2B5EF4-FFF2-40B4-BE49-F238E27FC236}">
                <a16:creationId xmlns:a16="http://schemas.microsoft.com/office/drawing/2014/main" id="{7A3EB662-6B7C-4F1B-90F1-188FDDAF3D75}"/>
              </a:ext>
            </a:extLst>
          </p:cNvPr>
          <p:cNvSpPr>
            <a:spLocks noGrp="1"/>
          </p:cNvSpPr>
          <p:nvPr>
            <p:ph idx="1"/>
          </p:nvPr>
        </p:nvSpPr>
        <p:spPr/>
        <p:txBody>
          <a:bodyPr>
            <a:normAutofit/>
          </a:bodyPr>
          <a:lstStyle/>
          <a:p>
            <a:pPr marL="0" indent="0">
              <a:buNone/>
            </a:pPr>
            <a:r>
              <a:rPr lang="en-US" altLang="zh-CN" sz="1800" b="0" i="0" dirty="0">
                <a:solidFill>
                  <a:srgbClr val="00001A"/>
                </a:solidFill>
                <a:effectLst/>
                <a:latin typeface="Montserrat" panose="00000500000000000000" pitchFamily="2" charset="0"/>
              </a:rPr>
              <a:t>1</a:t>
            </a:r>
            <a:r>
              <a:rPr lang="zh-CN" altLang="en-US" sz="1800" b="0" i="0" dirty="0">
                <a:solidFill>
                  <a:srgbClr val="00001A"/>
                </a:solidFill>
                <a:effectLst/>
                <a:latin typeface="Montserrat" panose="00000500000000000000" pitchFamily="2" charset="0"/>
              </a:rPr>
              <a:t>： 时间：</a:t>
            </a:r>
            <a:r>
              <a:rPr lang="en-US" altLang="zh-CN" sz="1800" b="0" i="0" dirty="0">
                <a:solidFill>
                  <a:srgbClr val="00001A"/>
                </a:solidFill>
                <a:effectLst/>
                <a:latin typeface="Montserrat" panose="00000500000000000000" pitchFamily="2" charset="0"/>
              </a:rPr>
              <a:t>20-30 </a:t>
            </a:r>
            <a:r>
              <a:rPr lang="zh-CN" altLang="en-US" sz="1800" dirty="0">
                <a:solidFill>
                  <a:srgbClr val="00001A"/>
                </a:solidFill>
                <a:latin typeface="Montserrat" panose="00000500000000000000" pitchFamily="2" charset="0"/>
              </a:rPr>
              <a:t>个小时， </a:t>
            </a:r>
            <a:r>
              <a:rPr lang="en-US" altLang="zh-CN" sz="1800" dirty="0">
                <a:solidFill>
                  <a:srgbClr val="00001A"/>
                </a:solidFill>
                <a:latin typeface="Montserrat" panose="00000500000000000000" pitchFamily="2" charset="0"/>
              </a:rPr>
              <a:t>1</a:t>
            </a:r>
            <a:r>
              <a:rPr lang="zh-CN" altLang="en-US" sz="1800" dirty="0">
                <a:solidFill>
                  <a:srgbClr val="00001A"/>
                </a:solidFill>
                <a:latin typeface="Montserrat" panose="00000500000000000000" pitchFamily="2" charset="0"/>
              </a:rPr>
              <a:t>天</a:t>
            </a:r>
            <a:r>
              <a:rPr lang="en-US" altLang="zh-CN" sz="1800" dirty="0">
                <a:solidFill>
                  <a:srgbClr val="00001A"/>
                </a:solidFill>
                <a:latin typeface="Montserrat" panose="00000500000000000000" pitchFamily="2" charset="0"/>
              </a:rPr>
              <a:t>1</a:t>
            </a:r>
            <a:r>
              <a:rPr lang="zh-CN" altLang="en-US" sz="1800" dirty="0">
                <a:solidFill>
                  <a:srgbClr val="00001A"/>
                </a:solidFill>
                <a:latin typeface="Montserrat" panose="00000500000000000000" pitchFamily="2" charset="0"/>
              </a:rPr>
              <a:t>个小时</a:t>
            </a:r>
            <a:endParaRPr lang="en-US" altLang="zh-CN" sz="1800" dirty="0">
              <a:solidFill>
                <a:srgbClr val="00001A"/>
              </a:solidFill>
              <a:latin typeface="Montserrat" panose="00000500000000000000" pitchFamily="2" charset="0"/>
            </a:endParaRPr>
          </a:p>
          <a:p>
            <a:pPr marL="0" indent="0">
              <a:buNone/>
            </a:pPr>
            <a:r>
              <a:rPr lang="en-US" sz="1800" dirty="0">
                <a:solidFill>
                  <a:srgbClr val="00001A"/>
                </a:solidFill>
                <a:latin typeface="Montserrat" panose="00000500000000000000" pitchFamily="2" charset="0"/>
              </a:rPr>
              <a:t>2</a:t>
            </a:r>
            <a:r>
              <a:rPr lang="zh-CN" altLang="en-US" sz="1800" dirty="0">
                <a:solidFill>
                  <a:srgbClr val="00001A"/>
                </a:solidFill>
                <a:latin typeface="Montserrat" panose="00000500000000000000" pitchFamily="2" charset="0"/>
              </a:rPr>
              <a:t>： 看</a:t>
            </a:r>
            <a:r>
              <a:rPr lang="en-US" altLang="zh-CN" sz="1800" dirty="0">
                <a:solidFill>
                  <a:srgbClr val="00001A"/>
                </a:solidFill>
                <a:latin typeface="Montserrat" panose="00000500000000000000" pitchFamily="2" charset="0"/>
              </a:rPr>
              <a:t>« </a:t>
            </a:r>
            <a:r>
              <a:rPr lang="zh-CN" altLang="en-US" sz="1800" dirty="0">
                <a:solidFill>
                  <a:srgbClr val="00001A"/>
                </a:solidFill>
                <a:latin typeface="Montserrat" panose="00000500000000000000" pitchFamily="2" charset="0"/>
              </a:rPr>
              <a:t>大圆满前行</a:t>
            </a:r>
            <a:r>
              <a:rPr lang="en-US" altLang="zh-CN" sz="1800" dirty="0">
                <a:solidFill>
                  <a:srgbClr val="00001A"/>
                </a:solidFill>
                <a:latin typeface="Montserrat" panose="00000500000000000000" pitchFamily="2" charset="0"/>
              </a:rPr>
              <a:t>»</a:t>
            </a:r>
          </a:p>
          <a:p>
            <a:pPr marL="0" indent="0">
              <a:buNone/>
            </a:pPr>
            <a:r>
              <a:rPr lang="en-US" sz="1800" dirty="0">
                <a:solidFill>
                  <a:srgbClr val="00001A"/>
                </a:solidFill>
                <a:latin typeface="Montserrat" panose="00000500000000000000" pitchFamily="2" charset="0"/>
              </a:rPr>
              <a:t>3</a:t>
            </a:r>
            <a:r>
              <a:rPr lang="zh-CN" altLang="en-US" sz="1800" dirty="0">
                <a:solidFill>
                  <a:srgbClr val="00001A"/>
                </a:solidFill>
                <a:latin typeface="Montserrat" panose="00000500000000000000" pitchFamily="2" charset="0"/>
              </a:rPr>
              <a:t>： 索上师的视频</a:t>
            </a:r>
            <a:endParaRPr lang="en-US" sz="1800" dirty="0"/>
          </a:p>
        </p:txBody>
      </p:sp>
      <p:pic>
        <p:nvPicPr>
          <p:cNvPr id="4" name="内容占位符 3">
            <a:extLst>
              <a:ext uri="{FF2B5EF4-FFF2-40B4-BE49-F238E27FC236}">
                <a16:creationId xmlns:a16="http://schemas.microsoft.com/office/drawing/2014/main" id="{1F69D572-D226-41B5-A4E9-699CAF978F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298482"/>
            <a:ext cx="1295731" cy="1223937"/>
          </a:xfrm>
          <a:prstGeom prst="rect">
            <a:avLst/>
          </a:prstGeom>
        </p:spPr>
      </p:pic>
    </p:spTree>
    <p:extLst>
      <p:ext uri="{BB962C8B-B14F-4D97-AF65-F5344CB8AC3E}">
        <p14:creationId xmlns:p14="http://schemas.microsoft.com/office/powerpoint/2010/main" val="248503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20688"/>
            <a:ext cx="8229600" cy="490066"/>
          </a:xfrm>
        </p:spPr>
        <p:txBody>
          <a:bodyPr>
            <a:normAutofit fontScale="90000"/>
          </a:bodyPr>
          <a:lstStyle/>
          <a:p>
            <a:r>
              <a:rPr lang="zh-CN" altLang="en-US" dirty="0"/>
              <a:t>思考题：</a:t>
            </a:r>
            <a:br>
              <a:rPr lang="zh-CN" altLang="en-US" dirty="0"/>
            </a:br>
            <a:endParaRPr lang="zh-CN" altLang="en-US" dirty="0"/>
          </a:p>
        </p:txBody>
      </p:sp>
      <p:sp>
        <p:nvSpPr>
          <p:cNvPr id="3" name="内容占位符 2"/>
          <p:cNvSpPr>
            <a:spLocks noGrp="1"/>
          </p:cNvSpPr>
          <p:nvPr>
            <p:ph idx="1"/>
          </p:nvPr>
        </p:nvSpPr>
        <p:spPr>
          <a:xfrm>
            <a:off x="1331640" y="865721"/>
            <a:ext cx="7139136" cy="5289451"/>
          </a:xfrm>
        </p:spPr>
        <p:txBody>
          <a:bodyPr>
            <a:normAutofit lnSpcReduction="10000"/>
          </a:bodyPr>
          <a:lstStyle/>
          <a:p>
            <a:pPr marL="0" indent="0">
              <a:buNone/>
            </a:pPr>
            <a:endParaRPr lang="en-US" altLang="zh-CN" sz="2400" dirty="0"/>
          </a:p>
          <a:p>
            <a:pPr marL="0" indent="0">
              <a:lnSpc>
                <a:spcPct val="107000"/>
              </a:lnSpc>
              <a:spcAft>
                <a:spcPts val="800"/>
              </a:spcAft>
              <a:buNone/>
            </a:pPr>
            <a:r>
              <a:rPr lang="en-CA"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1</a:t>
            </a:r>
            <a:r>
              <a:rPr lang="zh-CN" altLang="en-US"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、佛教和其他宗教对世界的认识有什么根本不同</a:t>
            </a:r>
            <a:r>
              <a:rPr lang="en-CA"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07000"/>
              </a:lnSpc>
              <a:spcAft>
                <a:spcPts val="800"/>
              </a:spcAft>
              <a:buNone/>
            </a:pPr>
            <a:r>
              <a:rPr lang="en-CA"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2</a:t>
            </a:r>
            <a:r>
              <a:rPr lang="zh-CN" altLang="en-US"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、如何理解共业和不共业？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07000"/>
              </a:lnSpc>
              <a:spcAft>
                <a:spcPts val="800"/>
              </a:spcAft>
              <a:buNone/>
            </a:pPr>
            <a:r>
              <a:rPr lang="en-CA"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3</a:t>
            </a:r>
            <a:r>
              <a:rPr lang="zh-CN" altLang="en-US"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、认识到</a:t>
            </a:r>
            <a:r>
              <a:rPr lang="zh-CN" altLang="en-US" sz="1800" b="0" i="0" dirty="0">
                <a:solidFill>
                  <a:srgbClr val="00001A"/>
                </a:solidFill>
                <a:effectLst/>
                <a:latin typeface="Montserrat" panose="00000500000000000000" pitchFamily="2" charset="0"/>
              </a:rPr>
              <a:t>因果的力量后有什么启发</a:t>
            </a:r>
            <a:r>
              <a:rPr lang="zh-CN" altLang="en-US"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a:t>
            </a:r>
            <a:r>
              <a:rPr lang="zh-CN"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07000"/>
              </a:lnSpc>
              <a:spcAft>
                <a:spcPts val="800"/>
              </a:spcAft>
              <a:buNone/>
            </a:pPr>
            <a:r>
              <a:rPr lang="en-CA"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4</a:t>
            </a:r>
            <a:r>
              <a:rPr lang="zh-CN" altLang="en-US"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、对业力的两个极端的错误认识是什么？如何增加自己的善业福报？ </a:t>
            </a:r>
            <a:endParaRPr lang="en-US" altLang="zh-CN"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endParaRPr>
          </a:p>
          <a:p>
            <a:pPr marL="0" indent="0">
              <a:lnSpc>
                <a:spcPct val="107000"/>
              </a:lnSpc>
              <a:spcAft>
                <a:spcPts val="800"/>
              </a:spcAft>
              <a:buNone/>
            </a:pPr>
            <a:r>
              <a:rPr lang="en-US" altLang="zh-CN"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5</a:t>
            </a:r>
            <a:r>
              <a:rPr lang="zh-CN" altLang="en-US"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、如何改变定业？ </a:t>
            </a:r>
            <a:endParaRPr lang="en-US" altLang="zh-CN"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endParaRPr>
          </a:p>
          <a:p>
            <a:pPr marL="0" indent="0">
              <a:lnSpc>
                <a:spcPct val="107000"/>
              </a:lnSpc>
              <a:spcAft>
                <a:spcPts val="800"/>
              </a:spcAft>
              <a:buNone/>
            </a:pPr>
            <a:r>
              <a:rPr lang="en-US" altLang="zh-CN" sz="1800" dirty="0">
                <a:solidFill>
                  <a:srgbClr val="323232"/>
                </a:solidFill>
                <a:latin typeface="Microsoft YaHei" panose="020B0503020204020204" pitchFamily="34" charset="-122"/>
                <a:ea typeface="DengXian" panose="02010600030101010101" pitchFamily="2" charset="-122"/>
                <a:cs typeface="Times New Roman" panose="02020603050405020304" pitchFamily="18" charset="0"/>
              </a:rPr>
              <a:t>6</a:t>
            </a:r>
            <a:r>
              <a:rPr lang="zh-CN" altLang="en-US" sz="1800" dirty="0">
                <a:solidFill>
                  <a:srgbClr val="323232"/>
                </a:solidFill>
                <a:latin typeface="Microsoft YaHei" panose="020B0503020204020204" pitchFamily="34" charset="-122"/>
                <a:ea typeface="DengXian" panose="02010600030101010101" pitchFamily="2" charset="-122"/>
                <a:cs typeface="Times New Roman" panose="02020603050405020304" pitchFamily="18" charset="0"/>
              </a:rPr>
              <a:t>、在什么情况下不再受因果业力的限制？ </a:t>
            </a:r>
            <a:endParaRPr lang="en-US" altLang="zh-CN" sz="1800" dirty="0">
              <a:solidFill>
                <a:srgbClr val="323232"/>
              </a:solidFill>
              <a:latin typeface="Microsoft YaHei" panose="020B0503020204020204" pitchFamily="34" charset="-122"/>
              <a:ea typeface="DengXian" panose="02010600030101010101" pitchFamily="2" charset="-122"/>
              <a:cs typeface="Times New Roman" panose="02020603050405020304" pitchFamily="18" charset="0"/>
            </a:endParaRPr>
          </a:p>
          <a:p>
            <a:pPr marL="0" indent="0">
              <a:lnSpc>
                <a:spcPct val="107000"/>
              </a:lnSpc>
              <a:spcAft>
                <a:spcPts val="800"/>
              </a:spcAft>
              <a:buNone/>
            </a:pPr>
            <a:r>
              <a:rPr lang="en-US" altLang="zh-CN"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7</a:t>
            </a:r>
            <a:r>
              <a:rPr lang="zh-CN" altLang="en-US" sz="1800" dirty="0">
                <a:solidFill>
                  <a:srgbClr val="323232"/>
                </a:solidFill>
                <a:latin typeface="Microsoft YaHei" panose="020B0503020204020204" pitchFamily="34" charset="-122"/>
                <a:ea typeface="DengXian" panose="02010600030101010101" pitchFamily="2" charset="-122"/>
                <a:cs typeface="Times New Roman" panose="02020603050405020304" pitchFamily="18" charset="0"/>
              </a:rPr>
              <a:t>、</a:t>
            </a:r>
            <a:r>
              <a:rPr lang="zh-CN" altLang="en-US"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为什么不能说相信因果轮回是迷信？</a:t>
            </a:r>
            <a:endParaRPr lang="en-US" altLang="zh-CN"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endParaRPr>
          </a:p>
          <a:p>
            <a:pPr marL="0" indent="0">
              <a:lnSpc>
                <a:spcPct val="107000"/>
              </a:lnSpc>
              <a:spcAft>
                <a:spcPts val="800"/>
              </a:spcAft>
              <a:buNone/>
            </a:pPr>
            <a:r>
              <a:rPr lang="en-US" altLang="zh-CN"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8</a:t>
            </a:r>
            <a:r>
              <a:rPr lang="zh-CN" altLang="en-US"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rPr>
              <a:t>、自由讨论本视频内容。</a:t>
            </a:r>
            <a:endParaRPr lang="en-US" altLang="zh-CN"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endParaRPr>
          </a:p>
          <a:p>
            <a:pPr marL="0" indent="0">
              <a:lnSpc>
                <a:spcPct val="107000"/>
              </a:lnSpc>
              <a:spcAft>
                <a:spcPts val="800"/>
              </a:spcAft>
              <a:buNone/>
            </a:pPr>
            <a:endParaRPr lang="en-US" altLang="zh-CN" sz="1800" dirty="0">
              <a:solidFill>
                <a:srgbClr val="323232"/>
              </a:solidFill>
              <a:effectLst/>
              <a:latin typeface="Microsoft YaHei" panose="020B0503020204020204" pitchFamily="34" charset="-122"/>
              <a:ea typeface="DengXian" panose="02010600030101010101" pitchFamily="2" charset="-122"/>
              <a:cs typeface="Times New Roman" panose="02020603050405020304" pitchFamily="18" charset="0"/>
            </a:endParaRPr>
          </a:p>
          <a:p>
            <a:pPr marL="0" indent="0">
              <a:lnSpc>
                <a:spcPct val="107000"/>
              </a:lnSpc>
              <a:spcAft>
                <a:spcPts val="800"/>
              </a:spcAft>
              <a:buNone/>
            </a:pPr>
            <a:r>
              <a:rPr lang="en-US" sz="1800" dirty="0">
                <a:solidFill>
                  <a:srgbClr val="323232"/>
                </a:solidFill>
                <a:latin typeface="Microsoft YaHei" panose="020B0503020204020204" pitchFamily="34" charset="-122"/>
                <a:ea typeface="DengXian" panose="02010600030101010101" pitchFamily="2" charset="-122"/>
                <a:cs typeface="Times New Roman" panose="02020603050405020304" pitchFamily="18" charset="0"/>
              </a:rPr>
              <a:t> </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lnSpc>
                <a:spcPct val="107000"/>
              </a:lnSpc>
              <a:spcAft>
                <a:spcPts val="800"/>
              </a:spcAft>
              <a:buNone/>
            </a:pPr>
            <a:r>
              <a:rPr lang="zh-CN" altLang="en-US" sz="2000" dirty="0"/>
              <a:t>　　　　　　　　　　　　　　　　　　　　　　　　　　　　　　　　　　　　　　　　　　　　　　　　　　　　　　　　　　　　　　　</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520" y="44624"/>
            <a:ext cx="1229122" cy="1330598"/>
          </a:xfrm>
          <a:prstGeom prst="rect">
            <a:avLst/>
          </a:prstGeom>
        </p:spPr>
      </p:pic>
    </p:spTree>
    <p:extLst>
      <p:ext uri="{BB962C8B-B14F-4D97-AF65-F5344CB8AC3E}">
        <p14:creationId xmlns:p14="http://schemas.microsoft.com/office/powerpoint/2010/main" val="40739057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7670</TotalTime>
  <Words>1682</Words>
  <Application>Microsoft Office PowerPoint</Application>
  <PresentationFormat>On-screen Show (4:3)</PresentationFormat>
  <Paragraphs>86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Microsoft YaHei</vt:lpstr>
      <vt:lpstr>Abadi</vt:lpstr>
      <vt:lpstr>Arial</vt:lpstr>
      <vt:lpstr>Calibri</vt:lpstr>
      <vt:lpstr>Montserrat</vt:lpstr>
      <vt:lpstr>Office 主题​​</vt:lpstr>
      <vt:lpstr>2018 慧灯小组  因果不虚 视频 5-2 2021-10-25</vt:lpstr>
      <vt:lpstr>      学习内容</vt:lpstr>
      <vt:lpstr>一切都是业力的结果</vt:lpstr>
      <vt:lpstr>共业和不共业</vt:lpstr>
      <vt:lpstr>操控世界的力量-因果业力</vt:lpstr>
      <vt:lpstr>带给我们的启示： </vt:lpstr>
      <vt:lpstr>因果的修行要求</vt:lpstr>
      <vt:lpstr>思考题：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如何面对痛苦和幸福</dc:title>
  <dc:creator>user</dc:creator>
  <cp:lastModifiedBy>che oscar</cp:lastModifiedBy>
  <cp:revision>203</cp:revision>
  <dcterms:created xsi:type="dcterms:W3CDTF">2019-04-28T16:59:37Z</dcterms:created>
  <dcterms:modified xsi:type="dcterms:W3CDTF">2021-10-25T22:00:19Z</dcterms:modified>
</cp:coreProperties>
</file>