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47" r:id="rId2"/>
    <p:sldId id="502" r:id="rId3"/>
    <p:sldId id="515" r:id="rId4"/>
    <p:sldId id="448" r:id="rId5"/>
    <p:sldId id="449" r:id="rId6"/>
    <p:sldId id="450" r:id="rId7"/>
    <p:sldId id="258" r:id="rId8"/>
    <p:sldId id="508" r:id="rId9"/>
    <p:sldId id="504" r:id="rId10"/>
    <p:sldId id="505" r:id="rId11"/>
    <p:sldId id="506" r:id="rId12"/>
    <p:sldId id="507" r:id="rId13"/>
    <p:sldId id="444" r:id="rId14"/>
    <p:sldId id="510" r:id="rId15"/>
    <p:sldId id="511" r:id="rId16"/>
    <p:sldId id="512" r:id="rId17"/>
    <p:sldId id="513" r:id="rId18"/>
    <p:sldId id="514" r:id="rId19"/>
    <p:sldId id="503" r:id="rId2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7A5A49"/>
    <a:srgbClr val="644B3D"/>
    <a:srgbClr val="634A3C"/>
    <a:srgbClr val="EBD8C3"/>
    <a:srgbClr val="3A1E1C"/>
    <a:srgbClr val="E7D0B7"/>
    <a:srgbClr val="F2E8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76"/>
  </p:normalViewPr>
  <p:slideViewPr>
    <p:cSldViewPr>
      <p:cViewPr varScale="1">
        <p:scale>
          <a:sx n="80" d="100"/>
          <a:sy n="80" d="100"/>
        </p:scale>
        <p:origin x="396" y="96"/>
      </p:cViewPr>
      <p:guideLst>
        <p:guide orient="horz" pos="2160"/>
        <p:guide pos="37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80ED6D-A15D-4DD0-91C5-E10EE0EC1CA2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ABD857B-CB84-4D50-AB6B-377002D1CB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E6061D6-068F-4AF1-89DC-FD0BBDA577C0}" type="datetimeFigureOut">
              <a:rPr lang="zh-CN" altLang="en-US"/>
              <a:pPr>
                <a:defRPr/>
              </a:pPr>
              <a:t>2018/12/15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3FB874C-D56D-4B8A-A23F-C902E897D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9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612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687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221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24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08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052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1D0B36-29AA-43F9-B2E1-6283A2B7E5CB}" type="slidenum">
              <a:rPr lang="zh-CN" altLang="en-US" smtClean="0">
                <a:latin typeface="等线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>
              <a:latin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2065-2E76-4155-970F-09C68C1694B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C30C6-EAC0-4175-9C44-5EBF1BD1249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D7DE2-E91D-459F-91FA-690BCFDF032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5E950-5A03-4F87-8D24-3FAA79F9EF9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55391-EA0F-4189-801B-0CF241232E6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B046A-B11C-43B4-ABA0-9DF2461868D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C1B3C-6248-4F61-94D2-2F11746B269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C60A7-83EC-4140-ACEC-8D2862BF207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409F-BEA5-403B-8CBF-BC8F610B124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7FCB8-49B1-4CBF-814A-6A3FB5A4224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2CFEF-EE6B-43CB-9ECD-CD02389A523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216241-0DBB-4490-B1B3-F7D57AEA63E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933056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551384" y="908720"/>
            <a:ext cx="103632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5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开显解脱道</a:t>
            </a:r>
            <a:r>
              <a:rPr lang="en-US" altLang="zh-CN" sz="45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-</a:t>
            </a:r>
            <a:r>
              <a:rPr lang="zh-CN" altLang="en-US" sz="44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4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44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课</a:t>
            </a:r>
            <a:r>
              <a:rPr lang="en-US" altLang="zh-CN" sz="45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/>
            </a:r>
            <a:br>
              <a:rPr lang="en-US" altLang="zh-CN" sz="4500" b="1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</a:br>
            <a:r>
              <a:rPr lang="en-US" altLang="zh-CN" sz="45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    </a:t>
            </a:r>
            <a:r>
              <a:rPr lang="en-US" altLang="zh-CN" sz="32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全知麦彭仁波切造 索达吉上师译讲</a:t>
            </a:r>
            <a:endParaRPr lang="zh-CN" altLang="en-US" sz="3600" b="1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5" y="2564905"/>
            <a:ext cx="2016225" cy="244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657600" y="5157192"/>
            <a:ext cx="8534400" cy="622920"/>
          </a:xfrm>
        </p:spPr>
        <p:txBody>
          <a:bodyPr>
            <a:normAutofit/>
          </a:bodyPr>
          <a:lstStyle/>
          <a:p>
            <a:r>
              <a:rPr lang="en-US" altLang="zh-CN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2018</a:t>
            </a:r>
            <a:r>
              <a:rPr lang="zh-CN" altLang="en-US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年</a:t>
            </a:r>
            <a:r>
              <a:rPr lang="en-US" altLang="zh-CN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月</a:t>
            </a:r>
            <a:r>
              <a:rPr lang="en-US" altLang="zh-CN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14</a:t>
            </a:r>
            <a:r>
              <a:rPr lang="zh-CN" altLang="en-US" sz="2800" b="1" dirty="0" smtClean="0">
                <a:solidFill>
                  <a:srgbClr val="647D33"/>
                </a:solidFill>
                <a:latin typeface="华文行楷" pitchFamily="2" charset="-122"/>
                <a:ea typeface="华文行楷" pitchFamily="2" charset="-122"/>
              </a:rPr>
              <a:t>日</a:t>
            </a:r>
            <a:endParaRPr lang="zh-CN" altLang="en-US" sz="2800" b="1" dirty="0">
              <a:solidFill>
                <a:srgbClr val="647D33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63352" y="332656"/>
            <a:ext cx="11241831" cy="6264696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于如是皈依境前发心：尽力念诵“愿诸众生永具安乐及安乐因，愿诸众生永离众苦及众苦因，愿诸众生永具无苦之乐我心喜悦，愿于众生远离贪嗔之心住平等舍”。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第一步，发菩提心的所依也是皈依境  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遣除错误的做法和观念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藏传佛教的利他思想 </a:t>
            </a:r>
            <a:r>
              <a:rPr lang="zh-CN" altLang="en-US" sz="2000" dirty="0" smtClean="0"/>
              <a:t>。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弘扬的时候，要有一种服务的心态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我们是为大家服务的，为汉传佛教乃至全人类的宗教服务。如果想真正领略藏地的风光、探寻最神秘的宝藏，就应该去了解和学习藏传佛教，它对你的心灵非常有帮助。我们学习藏传佛教，一定要汲取其中的精华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利他思想，以此来帮助他人。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第二步，在修菩提心之前，要先修四无量心</a:t>
            </a:r>
            <a:r>
              <a:rPr lang="zh-CN" altLang="en-US" sz="2000" dirty="0" smtClean="0"/>
              <a:t>。舍 慈 悲 喜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首先修四无量心：尽力念诵“愿诸众生永具安乐及安乐因，愿诸众生永离众苦及众苦因，愿诸众生永具无苦之乐我心喜悦，愿于众生远离贪嗔之心住平等舍”。 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第三步，正式观修菩提心，念诵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吙！如三时佛及佛子  发起殊胜菩提心  我亦为度普天众  发起无上菩提心 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这个                                         此发心偈要念满十万遍。 </a:t>
            </a:r>
            <a:endParaRPr lang="en-US" altLang="zh-CN" sz="2000" dirty="0" smtClean="0"/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851441"/>
            <a:ext cx="911424" cy="100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360" y="260648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发菩提心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260648"/>
            <a:ext cx="12192000" cy="630932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第三步，念诵观想发愿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为何要发菩提心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—</a:t>
            </a:r>
          </a:p>
          <a:p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）发菩提心就是为了利益众生，断除自私自利的心。阿底峡尊者说过，大乘和小乘之间的最大差别，就在于有没有发菩提心，这是大小乘的界限；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）往生净土需要菩提心  </a:t>
            </a:r>
            <a:r>
              <a:rPr lang="en-US" altLang="zh-CN" sz="2000" dirty="0" smtClean="0">
                <a:solidFill>
                  <a:srgbClr val="002060"/>
                </a:solidFill>
              </a:rPr>
              <a:t>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往生四因；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）“所有众生无始以来都当过我的父母，我此时此刻发下菩提心，以此力量，一定要救度这些众生！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同时忆念往昔诸佛菩萨如何发愿我亦如是发愿。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“香且森窍仁波切，玛基巴南洁杰结，基巴年巴美巴扬，恭内恭德培瓦效。”（汉意：“菩提心妙宝，未生者当生，已生勿退失，辗转益增长。”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修行人心理要健康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念诵：密宗的发心仪轨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如果按照密宗的发心仪轨，偈颂是： </a:t>
            </a:r>
            <a:r>
              <a:rPr lang="zh-CN" altLang="en-US" sz="2000" dirty="0" smtClean="0">
                <a:solidFill>
                  <a:srgbClr val="FF0000"/>
                </a:solidFill>
              </a:rPr>
              <a:t>我与无边众  本是正等觉  了知如是性  发大菩提心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第四步，结座的观想与安住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收座的时候，观想皈依境化光融入自己的身体（这跟修皈依收座时的观想不同），自己获得了诸佛菩萨的加持，变得与诸佛菩萨无二无别，然后慢慢融入空性。在空性当中安住一会儿，最后起定的时候做回向。</a:t>
            </a:r>
            <a:endParaRPr lang="zh-CN" alt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" y="5733256"/>
            <a:ext cx="1018438" cy="112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376" y="0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发菩提心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9376" y="260648"/>
            <a:ext cx="11241831" cy="5932636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2000" dirty="0" smtClean="0"/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平时修菩提心的基本要求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一切威仪当中，利益他众的心态和行为不能改变，这是修菩提心的基本要求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>
              <a:solidFill>
                <a:srgbClr val="002060"/>
              </a:solidFill>
            </a:endParaRPr>
          </a:p>
          <a:p>
            <a:endParaRPr lang="en-US" altLang="zh-CN" sz="2000" dirty="0" smtClean="0">
              <a:solidFill>
                <a:srgbClr val="002060"/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劝勉修加行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修加行的功德：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修完加行的人，就像野马已经被驯服一样，身和心都已经调伏得很不错了。倘若没有修完加行，即便是再好的根基，跟真正的密法法器还是有一定的距离。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很多人的成功，一是靠自己的能力，一是靠自己的智慧，还有一点就是时间的积累。如果每天少睡一个小时，把散乱的琐事减少一部分，这样一来，完全可以挤出时间来修行。</a:t>
            </a:r>
            <a:endParaRPr lang="zh-CN" altLang="en-US" sz="20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" y="5187990"/>
            <a:ext cx="1512168" cy="167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400" y="404664"/>
            <a:ext cx="1058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发菩提心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759" y="2666235"/>
            <a:ext cx="110892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accent6">
                    <a:lumMod val="50000"/>
                  </a:schemeClr>
                </a:solidFill>
              </a:rPr>
              <a:t>1.</a:t>
            </a:r>
            <a:r>
              <a:rPr lang="zh-CN" altLang="en-US" sz="4400" dirty="0" smtClean="0">
                <a:solidFill>
                  <a:schemeClr val="accent6">
                    <a:lumMod val="50000"/>
                  </a:schemeClr>
                </a:solidFill>
              </a:rPr>
              <a:t>为什么一定要重视传承？五十万加行包括哪些？ </a:t>
            </a:r>
          </a:p>
          <a:p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2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4759" y="2666235"/>
            <a:ext cx="110892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2.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为什么要皈依三宝？皈依的发心有哪三种？皈依真正的内涵是什么？ </a:t>
            </a:r>
          </a:p>
          <a:p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32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751" y="2318734"/>
            <a:ext cx="110892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3.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请描述：皈依之前行</a:t>
            </a:r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明观皈依境；正行</a:t>
            </a:r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念诵及观想；后行</a:t>
            </a:r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结座的观想与安住。</a:t>
            </a:r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92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751" y="2780928"/>
            <a:ext cx="11089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4.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在日常生活当中应如何修皈依？ </a:t>
            </a:r>
          </a:p>
          <a:p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92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8043" y="2636912"/>
            <a:ext cx="110892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5.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请描述：发菩提心之前行</a:t>
            </a:r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所依；正行</a:t>
            </a:r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念诵与观想；后行</a:t>
            </a:r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——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结座的观想与安住。 </a:t>
            </a:r>
          </a:p>
          <a:p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37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4963" y="24288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4581128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32751" y="980728"/>
            <a:ext cx="2034857" cy="9078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79376" y="404664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</a:rPr>
              <a:t>第</a:t>
            </a:r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</a:rPr>
              <a:t>课思考题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963" y="2601208"/>
            <a:ext cx="110892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accent6">
                    <a:lumMod val="50000"/>
                  </a:schemeClr>
                </a:solidFill>
              </a:rPr>
              <a:t>6.</a:t>
            </a:r>
            <a:r>
              <a:rPr lang="zh-CN" altLang="en-US" sz="4400" dirty="0">
                <a:solidFill>
                  <a:schemeClr val="accent6">
                    <a:lumMod val="50000"/>
                  </a:schemeClr>
                </a:solidFill>
              </a:rPr>
              <a:t>为什么要发菩提心？你对利他思想是如何理解的？</a:t>
            </a:r>
            <a:endParaRPr lang="zh-CN" altLang="zh-CN" sz="4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  </a:t>
            </a:r>
          </a:p>
          <a:p>
            <a:endParaRPr lang="en-US" altLang="zh-CN" sz="2400" dirty="0" smtClean="0">
              <a:solidFill>
                <a:srgbClr val="993300"/>
              </a:solidFill>
            </a:endParaRPr>
          </a:p>
          <a:p>
            <a:r>
              <a:rPr lang="en-US" altLang="zh-CN" sz="2400" dirty="0" smtClean="0">
                <a:solidFill>
                  <a:srgbClr val="993300"/>
                </a:solidFill>
              </a:rPr>
              <a:t>                           </a:t>
            </a:r>
            <a:endParaRPr lang="zh-CN" altLang="zh-CN" sz="2400" dirty="0" smtClean="0">
              <a:solidFill>
                <a:srgbClr val="993300"/>
              </a:solidFill>
            </a:endParaRPr>
          </a:p>
          <a:p>
            <a:endParaRPr lang="zh-CN" altLang="en-US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9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2946400" y="228601"/>
            <a:ext cx="54779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经典行书简"/>
                <a:ea typeface="经典行书简"/>
                <a:cs typeface="经典行书简"/>
              </a:rPr>
              <a:t>共修回向</a:t>
            </a:r>
            <a:endParaRPr lang="en-US" altLang="en-US" sz="4000" dirty="0">
              <a:solidFill>
                <a:srgbClr val="FFC000"/>
              </a:solidFill>
              <a:latin typeface="经典行书简"/>
              <a:ea typeface="经典行书简"/>
              <a:cs typeface="经典行书简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191344" y="4365104"/>
            <a:ext cx="120006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回向一切佛教修行者</a:t>
            </a:r>
            <a:r>
              <a:rPr lang="zh-CN" altLang="en-US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和</a:t>
            </a:r>
            <a:r>
              <a:rPr lang="zh-CN" altLang="zh-CN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所有道友，身心安康、诸事吉祥，违缘净除，顺缘具足，相续中的二种菩提心不断增上，闻思修圆满，早日成佛，智悲利生！</a:t>
            </a:r>
            <a:endParaRPr lang="en-US" sz="2800" dirty="0">
              <a:solidFill>
                <a:srgbClr val="993300"/>
              </a:solidFill>
              <a:ea typeface="黑体" pitchFamily="49" charset="-122"/>
              <a:cs typeface="Verdana" pitchFamily="34" charset="0"/>
            </a:endParaRPr>
          </a:p>
        </p:txBody>
      </p:sp>
      <p:sp>
        <p:nvSpPr>
          <p:cNvPr id="13317" name="矩形 5"/>
          <p:cNvSpPr>
            <a:spLocks noChangeArrowheads="1"/>
          </p:cNvSpPr>
          <p:nvPr/>
        </p:nvSpPr>
        <p:spPr bwMode="auto">
          <a:xfrm>
            <a:off x="406400" y="1295401"/>
            <a:ext cx="784984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愿以此殊胜共修功德，及三世所累积的善根，以及三世一切凡圣有漏无漏的善根、悉皆隨喜並且普皆回向，三世诸佛如何回向，我亦如是回向，回向</a:t>
            </a:r>
            <a:r>
              <a:rPr lang="zh-CN" altLang="en-US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佛法兴盛，高僧大德长久住世，广转法轮；回向</a:t>
            </a:r>
            <a:r>
              <a:rPr lang="zh-CN" altLang="zh-CN" sz="2800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自他一切有情临命终时，遣除所有的违缘，迅速自在地往生西方极乐世界</a:t>
            </a:r>
            <a:r>
              <a:rPr lang="zh-CN" altLang="zh-CN" sz="2800" b="1" dirty="0">
                <a:solidFill>
                  <a:srgbClr val="993300"/>
                </a:solidFill>
                <a:latin typeface="Verdana" pitchFamily="34" charset="0"/>
                <a:ea typeface="黑体" pitchFamily="49" charset="-122"/>
                <a:cs typeface="Verdana" pitchFamily="34" charset="0"/>
              </a:rPr>
              <a:t>。</a:t>
            </a:r>
            <a:endParaRPr lang="en-US" altLang="zh-CN" sz="2800" b="1" dirty="0">
              <a:solidFill>
                <a:srgbClr val="993300"/>
              </a:solidFill>
              <a:latin typeface="Verdana" pitchFamily="34" charset="0"/>
              <a:ea typeface="黑体" pitchFamily="49" charset="-122"/>
              <a:cs typeface="Verdana" pitchFamily="34" charset="0"/>
            </a:endParaRPr>
          </a:p>
        </p:txBody>
      </p:sp>
      <p:pic>
        <p:nvPicPr>
          <p:cNvPr id="13318" name="Picture 2" descr="F:\佛学文档\ppt\下载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60296" y="0"/>
            <a:ext cx="343170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07368" y="260648"/>
            <a:ext cx="1159368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endParaRPr lang="en-US" altLang="zh-CN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3C8C93"/>
                </a:solidFill>
                <a:latin typeface="微软雅黑" pitchFamily="34" charset="-122"/>
                <a:ea typeface="微软雅黑" pitchFamily="34" charset="-122"/>
              </a:rPr>
              <a:t>顶礼本师释迦牟尼佛！  顶礼文殊智慧勇识！</a:t>
            </a:r>
            <a:r>
              <a:rPr lang="en-GB" altLang="zh-CN" sz="2800" dirty="0" smtClean="0">
                <a:solidFill>
                  <a:srgbClr val="3C8C93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rgbClr val="3C8C93"/>
                </a:solidFill>
                <a:latin typeface="微软雅黑" pitchFamily="34" charset="-122"/>
                <a:ea typeface="微软雅黑" pitchFamily="34" charset="-122"/>
              </a:rPr>
              <a:t>顶礼传承大恩上师！</a:t>
            </a:r>
            <a:endParaRPr lang="en-US" altLang="zh-CN" sz="2800" dirty="0" smtClean="0">
              <a:solidFill>
                <a:srgbClr val="3C8C93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无上甚深微妙法  百千万劫难遭遇</a:t>
            </a:r>
            <a:r>
              <a:rPr lang="en-GB" altLang="en-US" sz="28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GB" altLang="en-US" sz="28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8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我今见闻得受持  愿解如来真实义</a:t>
            </a:r>
            <a:endParaRPr lang="en-US" altLang="zh-CN" sz="2800" dirty="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algn="ctr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为度化一切众生，请大家发无上殊胜的菩提心！</a:t>
            </a:r>
            <a:endParaRPr lang="en-US" altLang="zh-CN" sz="28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65398" y="1268760"/>
            <a:ext cx="4069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rgbClr val="9933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5288" y="2106981"/>
            <a:ext cx="706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448" y="260649"/>
            <a:ext cx="2781672" cy="377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 l="4088" t="3191" r="4935" b="7213"/>
          <a:stretch>
            <a:fillRect/>
          </a:stretch>
        </p:blipFill>
        <p:spPr bwMode="auto">
          <a:xfrm>
            <a:off x="4799856" y="260649"/>
            <a:ext cx="2812221" cy="37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 l="3287" r="4901"/>
          <a:stretch>
            <a:fillRect/>
          </a:stretch>
        </p:blipFill>
        <p:spPr bwMode="auto">
          <a:xfrm>
            <a:off x="8544272" y="260649"/>
            <a:ext cx="2785684" cy="378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25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06" y="0"/>
            <a:ext cx="7217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6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63352" y="0"/>
            <a:ext cx="11504786" cy="6247532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endParaRPr lang="zh-CN" altLang="en-US" dirty="0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1" y="5085184"/>
            <a:ext cx="1312174" cy="144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695400" y="1124744"/>
            <a:ext cx="3672408" cy="0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098" y="242889"/>
            <a:ext cx="2748802" cy="11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95400" y="692696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993300"/>
                </a:solidFill>
              </a:rPr>
              <a:t>开显解脱道皈依、发心</a:t>
            </a:r>
            <a:endParaRPr lang="en-US" altLang="zh-CN" sz="2800" dirty="0" smtClean="0">
              <a:solidFill>
                <a:srgbClr val="993300"/>
              </a:solidFill>
            </a:endParaRPr>
          </a:p>
          <a:p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对传承一定要重视</a:t>
            </a:r>
            <a:endParaRPr lang="zh-CN" altLang="en-US" sz="2400" b="1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392" y="1916832"/>
            <a:ext cx="10657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</a:rPr>
              <a:t>1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、是否有传承的标准，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显密任何一个法都有它的传承，这一点非常重要，尤其是密宗的传承对修行者来讲至关重要。 我们说一个人有没有这个法，主要是看他有没有这个法的传承，而不是看他有没有法本或光盘。你在某位上师面前亲耳听过、亲自学过，说明你有这个法的传承。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b="1" dirty="0" smtClean="0">
                <a:solidFill>
                  <a:srgbClr val="7030A0"/>
                </a:solidFill>
              </a:rPr>
              <a:t>2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、举例说明</a:t>
            </a:r>
            <a:r>
              <a:rPr lang="zh-CN" altLang="en-US" sz="2000" dirty="0" smtClean="0">
                <a:solidFill>
                  <a:srgbClr val="7030A0"/>
                </a:solidFill>
              </a:rPr>
              <a:t>，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比如大圆满前行法，从莲花生大士经由历代的高僧大德们，代代口耳相传，一直传到今天，所以今天你们所求的法都有法脉有传承。再比如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开显解脱道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，从麦彭仁波切一直传到我们这里，然后我们再传给下一代。 </a:t>
            </a:r>
          </a:p>
          <a:p>
            <a:r>
              <a:rPr lang="en-US" altLang="zh-CN" sz="2000" b="1" dirty="0" smtClean="0">
                <a:solidFill>
                  <a:srgbClr val="7030A0"/>
                </a:solidFill>
              </a:rPr>
              <a:t>3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、传承的作用。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一方面，传承有一种特殊的加持力；另一方面，传承蕴含着不共的窍诀。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b="1" dirty="0" smtClean="0">
                <a:solidFill>
                  <a:srgbClr val="7030A0"/>
                </a:solidFill>
                <a:latin typeface="+mj-ea"/>
                <a:ea typeface="+mj-ea"/>
              </a:rPr>
              <a:t>4</a:t>
            </a:r>
            <a:r>
              <a:rPr lang="zh-CN" altLang="en-US" sz="2000" b="1" dirty="0" smtClean="0">
                <a:solidFill>
                  <a:srgbClr val="7030A0"/>
                </a:solidFill>
                <a:latin typeface="+mj-ea"/>
                <a:ea typeface="+mj-ea"/>
              </a:rPr>
              <a:t>、要求。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如果没有特殊情况，</a:t>
            </a:r>
            <a:r>
              <a:rPr lang="zh-CN" altLang="en-US" sz="2000" dirty="0" smtClean="0">
                <a:solidFill>
                  <a:srgbClr val="7030A0"/>
                </a:solidFill>
              </a:rPr>
              <a:t>一定要把一部法的传承听圆满</a:t>
            </a:r>
            <a:r>
              <a:rPr lang="zh-CN" altLang="en-US" sz="2000" dirty="0" smtClean="0"/>
              <a:t>。</a:t>
            </a:r>
            <a:endParaRPr lang="zh-CN" altLang="zh-CN" sz="2000" b="1" dirty="0" smtClean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775520" y="4725144"/>
            <a:ext cx="99371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五加行非常重要</a:t>
            </a:r>
            <a:r>
              <a:rPr lang="zh-CN" altLang="en-US" sz="2800" b="1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萨迦格言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所说：“大海于水不厌足，智者于法不厌足。”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我相信大多数人在理解上没有很大困难，最大的困难在于实际修行。我们要想办法帮助那些还没有修完加行的道友继续修持。发愿容易，修行难。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5360" y="260648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5661248"/>
            <a:ext cx="855759" cy="94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551384" y="980728"/>
            <a:ext cx="2880320" cy="0"/>
          </a:xfrm>
          <a:prstGeom prst="line">
            <a:avLst/>
          </a:prstGeom>
          <a:ln w="12700">
            <a:solidFill>
              <a:srgbClr val="3A1E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242888"/>
            <a:ext cx="2584500" cy="1099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95400" y="404664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993300"/>
                </a:solidFill>
              </a:rPr>
              <a:t>开显解脱道</a:t>
            </a:r>
            <a:r>
              <a:rPr lang="en-US" altLang="zh-CN" sz="2800" dirty="0" smtClean="0">
                <a:solidFill>
                  <a:srgbClr val="993300"/>
                </a:solidFill>
              </a:rPr>
              <a:t>-</a:t>
            </a:r>
            <a:r>
              <a:rPr lang="zh-CN" altLang="en-US" sz="2800" dirty="0" smtClean="0">
                <a:solidFill>
                  <a:srgbClr val="993300"/>
                </a:solidFill>
              </a:rPr>
              <a:t>皈依</a:t>
            </a:r>
            <a:endParaRPr lang="zh-CN" altLang="zh-CN" sz="2800" dirty="0" smtClean="0">
              <a:solidFill>
                <a:srgbClr val="993300"/>
              </a:solidFill>
            </a:endParaRPr>
          </a:p>
          <a:p>
            <a:endParaRPr lang="zh-CN" altLang="en-US" sz="2800" dirty="0">
              <a:solidFill>
                <a:srgbClr val="993300"/>
              </a:solidFill>
            </a:endParaRPr>
          </a:p>
        </p:txBody>
      </p:sp>
      <p:sp>
        <p:nvSpPr>
          <p:cNvPr id="107521" name="Rectangle 1"/>
          <p:cNvSpPr>
            <a:spLocks noChangeArrowheads="1"/>
          </p:cNvSpPr>
          <p:nvPr/>
        </p:nvSpPr>
        <p:spPr bwMode="auto">
          <a:xfrm>
            <a:off x="767408" y="1124744"/>
            <a:ext cx="10153128" cy="741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涵盖内容：五十万不共加行包括：皈依十万遍、发心十万遍、金刚萨埵百字明十万遍、供曼茶罗十万遍、上师瑜伽中的顶礼十万遍。一般而言，上师瑜伽中的莲花生大士心咒不包括在内，如果把这个算进来就有六十万加行，也有这样的算法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一、皈依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sz="2000" b="1" dirty="0" smtClean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、为什么要皈依 。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我们要从轮回当中获得解脱，无非是依靠自力或他力。而仅仅依靠自力，是难以从轮回当中获得解脱的，必须要依靠三宝的力量，所以要皈依三宝。 </a:t>
            </a:r>
          </a:p>
          <a:p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什么是三宝？获得究竟觉悟的佛陀、佛陀宣说的妙法以及修行妙法的僧众，这三者称为“三宝”。</a:t>
            </a:r>
          </a:p>
          <a:p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、 皈依的发心 。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有三种：下士道的皈依，是为了获得即生或来世当中的健康、快乐、财富等；中士道的皈依，是为了自己从轮回当中获得解脱；上士道的皈依，是为了利益天边无际的一切众生。 </a:t>
            </a:r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sz="2000" b="1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zh-CN" altLang="en-US" sz="2000" b="1" dirty="0" smtClean="0">
                <a:solidFill>
                  <a:schemeClr val="accent2">
                    <a:lumMod val="50000"/>
                  </a:schemeClr>
                </a:solidFill>
              </a:rPr>
              <a:t>、皈依的誓言和决心 。</a:t>
            </a:r>
            <a:r>
              <a:rPr lang="zh-CN" altLang="en-US" sz="2000" dirty="0" smtClean="0">
                <a:solidFill>
                  <a:schemeClr val="accent2">
                    <a:lumMod val="50000"/>
                  </a:schemeClr>
                </a:solidFill>
              </a:rPr>
              <a:t>在发誓言之前，一定要深思熟虑，再三考虑之后立下坚定的誓言和决心，这样的心态可以叫做“皈依心”。以此心态为前提作皈依，你的相续中才有了皈依戒的戒体。要作真正的皈依，就一定要在皈依境面前反反复复地念诵皈依偈，要完成十万遍，这非常重要。 </a:t>
            </a:r>
          </a:p>
          <a:p>
            <a:endParaRPr lang="zh-CN" altLang="en-US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accent2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zh-CN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zh-CN" sz="2400" dirty="0" smtClean="0">
                <a:solidFill>
                  <a:schemeClr val="accent2">
                    <a:lumMod val="50000"/>
                  </a:schemeClr>
                </a:solidFill>
              </a:rPr>
              <a:t> </a:t>
            </a:r>
          </a:p>
          <a:p>
            <a:pPr indent="355600" defTabSz="914400" eaLnBrk="1" hangingPunct="1"/>
            <a:endParaRPr lang="zh-CN" altLang="zh-CN" sz="2400" dirty="0" smtClean="0">
              <a:solidFill>
                <a:srgbClr val="9933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marR="0" lvl="0" indent="355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993300"/>
              </a:solidFill>
              <a:effectLst/>
              <a:latin typeface="华文楷体" pitchFamily="2" charset="-122"/>
              <a:ea typeface="华文楷体" pitchFamily="2" charset="-122"/>
              <a:cs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0"/>
            <a:ext cx="12192000" cy="666936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dirty="0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704" y="4976812"/>
            <a:ext cx="1703387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51384" y="332656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376" y="404664"/>
            <a:ext cx="1101722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皈依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zh-CN" altLang="en-US" sz="2000" dirty="0" smtClean="0"/>
          </a:p>
          <a:p>
            <a:r>
              <a:rPr lang="zh-CN" altLang="en-US" sz="2200" dirty="0" smtClean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</a:rPr>
              <a:t>把修加行当作生命中最重要的事 </a:t>
            </a:r>
          </a:p>
          <a:p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、修行的方式：精修、闭关、利用空闲时间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……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如果你把修加行当作生命当中最重要的一件事，那么一定能抽出时间；如果没有这样，那么肯定抽不出时间。不仅是修加行，我们做任何一件事情都是如此。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、时间不要拖延太久。修加行的时间不要拖得太长，否则，修行的信念会日渐消磨，最终消遁无踪。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入行论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犹如乌云暗夜中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刹那闪电极明亮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如是因佛威德力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世人暂萌修福意。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”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、修皈依方法。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旁述：串习的力量。捡拾点金石的年轻人，依串习的力量最终将其扔回大海。反例说明。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   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第一步，明观皈依境。宁玛巴唐卡或图片，陈设五供。发誓愿：“我在上师三宝面前发愿，生生世世皈依上师三宝，哪怕遇到生命危险，也绝不舍弃上师三宝。”以这样的信心和决心，猛厉地念诵皈依偈。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263352" y="332656"/>
            <a:ext cx="11504787" cy="631954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2200" dirty="0" smtClean="0">
              <a:solidFill>
                <a:srgbClr val="C00000"/>
              </a:solidFill>
            </a:endParaRPr>
          </a:p>
          <a:p>
            <a:r>
              <a:rPr lang="zh-CN" altLang="en-US" sz="2200" dirty="0" smtClean="0">
                <a:solidFill>
                  <a:srgbClr val="C00000"/>
                </a:solidFill>
              </a:rPr>
              <a:t> 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5585612"/>
            <a:ext cx="1152128" cy="127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400" y="404664"/>
            <a:ext cx="1080119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皈依</a:t>
            </a:r>
            <a:endParaRPr lang="en-US" altLang="zh-CN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第一步，明观皈依境</a:t>
            </a:r>
            <a:endParaRPr lang="en-US" altLang="zh-CN" sz="2000" b="1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前观五枝如意树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中央莲师金刚持 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）中央的树枝：根本上师  形象为莲花生大士，本体为根本上师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传承师尊空行绕</a:t>
            </a:r>
            <a:r>
              <a:rPr lang="zh-CN" altLang="en-US" sz="2000" dirty="0" smtClean="0"/>
              <a:t> 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）上方的树枝：传承上师莲花生大士的周围一层一层地围绕着诸位传承上师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前枝导师三时佛 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）前方的树枝：三世诸佛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右近佛子大乘圣 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）右方的树枝：大乘僧众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后枝佛典经函卷 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5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）后方的树枝：法宝经函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左枝八胜声缘僧</a:t>
            </a:r>
            <a:r>
              <a:rPr lang="zh-CN" altLang="en-US" sz="2000" dirty="0" smtClean="0"/>
              <a:t> 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6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）左方的树枝：小乘僧众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周边智慧护法众  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）树枝的空隙：男女护法众 </a:t>
            </a:r>
            <a:endParaRPr lang="en-US" altLang="zh-CN" sz="2000" dirty="0" smtClean="0"/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明观十方三时中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诸皈境如芝麻荚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前观我及母亲等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普天众生敬顶礼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从今直至菩提果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以最诚信而皈依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623392" y="332656"/>
            <a:ext cx="11144747" cy="631954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sz="2200" dirty="0" smtClean="0">
              <a:solidFill>
                <a:srgbClr val="C00000"/>
              </a:solidFill>
            </a:endParaRPr>
          </a:p>
          <a:p>
            <a:r>
              <a:rPr lang="zh-CN" altLang="en-US" sz="2200" dirty="0" smtClean="0">
                <a:solidFill>
                  <a:srgbClr val="C00000"/>
                </a:solidFill>
              </a:rPr>
              <a:t> 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38" y="242888"/>
            <a:ext cx="350996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5085184"/>
            <a:ext cx="1271777" cy="140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400" y="476672"/>
            <a:ext cx="106571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皈依</a:t>
            </a:r>
            <a:endParaRPr lang="en-US" altLang="zh-CN" sz="32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第二步，正行念诵与观想  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然后开始念皈依偈颂，念藏文汉文都可以： 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                               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念诵：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遍满虚空尽边际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上师本尊空行众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   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佛陀正法圣僧前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 我与六道敬皈依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具体修法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：修五十万加行时，最好前面先念一遍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八吉祥颂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和三遍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大自在祈祷文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，然后是皈依、发心、上师瑜伽。之后，念一遍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《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开显解脱道</a:t>
            </a:r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》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，再开始修某个加行。如果你实在没有时间，也可以直接修某个加行。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观想：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自己前面是怨恨的敌人、冤亲债主、鬼神等，今生的父母分别观在右边和左边，六道众生围绕在自己的周围。怨敌关在前方的功德。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0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35360" y="0"/>
            <a:ext cx="11433175" cy="6337300"/>
          </a:xfrm>
          <a:prstGeom prst="rect">
            <a:avLst/>
          </a:prstGeom>
          <a:solidFill>
            <a:srgbClr val="EBD8C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dirty="0"/>
          </a:p>
        </p:txBody>
      </p:sp>
      <p:pic>
        <p:nvPicPr>
          <p:cNvPr id="9222" name="图片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248"/>
            <a:ext cx="1083641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图片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42889"/>
            <a:ext cx="2728516" cy="116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79376" y="260648"/>
            <a:ext cx="8496944" cy="89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</a:pPr>
            <a:endParaRPr lang="zh-CN" altLang="zh-CN" dirty="0" smtClean="0"/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9933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352" y="0"/>
            <a:ext cx="1144927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200" b="1" dirty="0" smtClean="0">
              <a:solidFill>
                <a:srgbClr val="C00000"/>
              </a:solidFill>
            </a:endParaRPr>
          </a:p>
          <a:p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开显解脱道</a:t>
            </a:r>
            <a:r>
              <a:rPr lang="en-US" altLang="zh-CN" sz="3200" dirty="0" smtClean="0">
                <a:solidFill>
                  <a:schemeClr val="accent2">
                    <a:lumMod val="50000"/>
                  </a:schemeClr>
                </a:solidFill>
              </a:rPr>
              <a:t>-</a:t>
            </a:r>
            <a:r>
              <a:rPr lang="zh-CN" altLang="en-US" sz="3200" dirty="0" smtClean="0">
                <a:solidFill>
                  <a:schemeClr val="accent2">
                    <a:lumMod val="50000"/>
                  </a:schemeClr>
                </a:solidFill>
              </a:rPr>
              <a:t>皈依</a:t>
            </a:r>
          </a:p>
          <a:p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第三步，结座的观想与安住 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自他一切众生就像鸟雀被石簧惊动飞起一样扑向皈依境，我和众生全部变成光融入前面的皈依境，皈依境也从周边开始慢慢地融入中央的莲花生大士，最后莲花生大士变成一个明点，慢慢融入法界，一切都变成空性。在这样的空性境界中稍许安住。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当产生分别念时，开始回向善根。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平时如何修皈依 </a:t>
            </a:r>
          </a:p>
          <a:p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下座后行住坐卧一切威仪，全部观想为上师的显现。就像前行里面讲的一样，有时把上师三宝观想在自己的肩上，有时观想在自己的心间，有时观想在自己的头顶上，一直用各种方式来供养、祈祷。 </a:t>
            </a: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时刻不忘祈祷上师三宝 </a:t>
            </a:r>
            <a:endParaRPr lang="en-US" altLang="zh-CN" sz="20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法王如意宝老人家，有人问</a:t>
            </a:r>
            <a:r>
              <a:rPr lang="zh-CN" altLang="en-US" sz="2000" dirty="0" smtClean="0"/>
              <a:t>：“</a:t>
            </a:r>
            <a:r>
              <a:rPr lang="zh-CN" altLang="en-US" sz="2000" dirty="0" smtClean="0">
                <a:solidFill>
                  <a:schemeClr val="accent6">
                    <a:lumMod val="50000"/>
                  </a:schemeClr>
                </a:solidFill>
              </a:rPr>
              <a:t>当您在人生当中遇到无法想象的违缘、障碍时，您会怎么办？”法王说：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“我会一心一意地祈祷上师三宝。”</a:t>
            </a:r>
          </a:p>
          <a:p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endParaRPr lang="en-US" altLang="zh-CN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zh-CN" altLang="en-US" sz="2200" dirty="0" smtClean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257">
        <p14:switch dir="r"/>
      </p:transition>
    </mc:Choice>
    <mc:Fallback xmlns="">
      <p:transition spd="slow" advTm="52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3051</TotalTime>
  <Words>3464</Words>
  <Application>Microsoft Office PowerPoint</Application>
  <PresentationFormat>Widescreen</PresentationFormat>
  <Paragraphs>215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华文新魏</vt:lpstr>
      <vt:lpstr>华文楷体</vt:lpstr>
      <vt:lpstr>华文行楷</vt:lpstr>
      <vt:lpstr>宋体</vt:lpstr>
      <vt:lpstr>微软雅黑</vt:lpstr>
      <vt:lpstr>楷体</vt:lpstr>
      <vt:lpstr>等线</vt:lpstr>
      <vt:lpstr>等线 Light</vt:lpstr>
      <vt:lpstr>经典行书简</vt:lpstr>
      <vt:lpstr>黑体</vt:lpstr>
      <vt:lpstr>Arial</vt:lpstr>
      <vt:lpstr>Calibri</vt:lpstr>
      <vt:lpstr>Calibri Light</vt:lpstr>
      <vt:lpstr>Verdana</vt:lpstr>
      <vt:lpstr>默认设计模板</vt:lpstr>
      <vt:lpstr>开显解脱道-第2课     ——全知麦彭仁波切造 索达吉上师译讲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Cuicui Zhang</cp:lastModifiedBy>
  <cp:revision>167</cp:revision>
  <dcterms:created xsi:type="dcterms:W3CDTF">2017-07-13T07:28:00Z</dcterms:created>
  <dcterms:modified xsi:type="dcterms:W3CDTF">2018-12-15T03:10:44Z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