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Roboto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8" roundtripDataSignature="AMtx7mg72xQJwPJ9eGKaZJ7/ZcjO//J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font" Target="fonts/Roboto-regular.fntdata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-italic.fntdata"/><Relationship Id="rId23" Type="http://schemas.openxmlformats.org/officeDocument/2006/relationships/slide" Target="slides/slide19.xml"/><Relationship Id="rId45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customschemas.google.com/relationships/presentationmetadata" Target="metadata"/><Relationship Id="rId25" Type="http://schemas.openxmlformats.org/officeDocument/2006/relationships/slide" Target="slides/slide21.xml"/><Relationship Id="rId47" Type="http://schemas.openxmlformats.org/officeDocument/2006/relationships/font" Target="fonts/Roboto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649024c4a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a649024c4a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649024c4a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ga649024c4a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649024c4a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" name="Google Shape;290;ga649024c4a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649024c4a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a649024c4a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649024c4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a649024c4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649024c4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ga649024c4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649024c4a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ga649024c4a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649024c4a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ga649024c4a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649024c4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a649024c4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649024c4a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a649024c4a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649024c4a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a649024c4a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649024c4a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a649024c4a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649024c4a_0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0" name="Google Shape;370;ga649024c4a_0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649024c4a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8" name="Google Shape;378;ga649024c4a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a649024c4a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6" name="Google Shape;386;ga649024c4a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649024c4a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ga649024c4a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a649024c4a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a649024c4a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649024c4a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0" name="Google Shape;410;ga649024c4a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649024c4a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ga649024c4a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a649024c4a_0_1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a649024c4a_0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a649024c4a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ga649024c4a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202250"/>
            <a:ext cx="5924400" cy="445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看视频:三殊胜(视频三)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10" name="Google Shape;210;p10"/>
          <p:cNvSpPr txBox="1"/>
          <p:nvPr>
            <p:ph idx="1" type="body"/>
          </p:nvPr>
        </p:nvSpPr>
        <p:spPr>
          <a:xfrm>
            <a:off x="838200" y="1666699"/>
            <a:ext cx="10261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第二个因素：</a:t>
            </a:r>
            <a:r>
              <a:rPr b="1" lang="zh-CN" u="sng"/>
              <a:t>后悔，内疚</a:t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比如以前有给寺院做善事，然后后来就后悔了，所以善根也没有了。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为什么后悔了，善根就没有了呢？</a:t>
            </a:r>
            <a:endParaRPr b="1"/>
          </a:p>
        </p:txBody>
      </p:sp>
      <p:pic>
        <p:nvPicPr>
          <p:cNvPr id="211" name="Google Shape;21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0"/>
          <p:cNvSpPr txBox="1"/>
          <p:nvPr/>
        </p:nvSpPr>
        <p:spPr>
          <a:xfrm>
            <a:off x="838200" y="3312500"/>
            <a:ext cx="108825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因为，后悔是忏悔罪业里面最重要的因素，单是靠后悔，就可以清净很多过去的最过。同样的，罪过是这个样子，我们行善也是这样。如果严重的后悔的话，那有可能就没有什么功德。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一定要忍住，千万不要后悔。</a:t>
            </a: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后悔了以后，钱也拿不回来，善根也没有了，非常的不划算。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如果不后悔，钱是拿不回来，但是功德还是有的。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这个时候应该想，</a:t>
            </a: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我把家里最重要的钱都捐出去了，我应该随喜自己的功德，我现在虽然目前经济上遇到了困难，但是这个勇气还是很值的佩服的，这个时候我们要随喜自己的功德，这样的话善根不但不回减少，还会更加的增长。我们曾经所造的有意的无意的善根，我们都应该随喜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18" name="Google Shape;218;p11"/>
          <p:cNvSpPr txBox="1"/>
          <p:nvPr>
            <p:ph idx="1" type="body"/>
          </p:nvPr>
        </p:nvSpPr>
        <p:spPr>
          <a:xfrm>
            <a:off x="838200" y="1666699"/>
            <a:ext cx="10261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第二个因素：</a:t>
            </a:r>
            <a:r>
              <a:rPr b="1" lang="zh-CN" u="sng"/>
              <a:t>后悔，内疚</a:t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对过去的罪过不能随喜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19" name="Google Shape;2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1"/>
          <p:cNvSpPr txBox="1"/>
          <p:nvPr/>
        </p:nvSpPr>
        <p:spPr>
          <a:xfrm>
            <a:off x="902900" y="3131350"/>
            <a:ext cx="10882500" cy="33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什么叫做随喜罪过?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比如说，过去骗了很多钱，现在想起来还很高兴，觉得自己很能干，这个就是随喜罪过。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对罪过随喜就更加的严重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我们对罪过要后悔，对善不能后悔，对善还要随喜</a:t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这个是自然规律，很公平的。增长有增长的因素，减少有减少的因素，当中有因果的因素，不是佛创造的，就是自然的规律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26" name="Google Shape;226;p12"/>
          <p:cNvSpPr txBox="1"/>
          <p:nvPr>
            <p:ph idx="1" type="body"/>
          </p:nvPr>
        </p:nvSpPr>
        <p:spPr>
          <a:xfrm>
            <a:off x="838200" y="1511424"/>
            <a:ext cx="10261200" cy="1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第三个因素：</a:t>
            </a:r>
            <a:r>
              <a:rPr b="1" lang="zh-CN" u="sng"/>
              <a:t>炫耀自己做的功德</a:t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功德不能攀比，炫耀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比如说，自己修完五加行了，觉得自己很了不起，这个时候就和大家天天宣传，自己的五加行修完了。或者自己捐钱，向人炫耀，自己捐了多少多少钱，捐了多少多少的功德，觉得自己很有面字，很了不起。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这种是心里极度空虚的一种表现，功德一炫耀，就没有了。自己的功德在一般的情况下，不要讲。如果有人问，在自己没有炫耀的情况下，可以说。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还有一种就是为了鼓励别人，也是可以说的。在聊天的过程中，无意当中说出去了，也不需要紧张。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有意的，故意的炫耀，功德一定会减少的。当心中有了傲慢，嘴巴一定会说出来的。只要炫耀，功德会下降。说出来了，就是为了面子，所以现在这个善根被摧毁了，</a:t>
            </a: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这个非常危险，大家要注意</a:t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34" name="Google Shape;234;p13"/>
          <p:cNvSpPr txBox="1"/>
          <p:nvPr>
            <p:ph idx="1" type="body"/>
          </p:nvPr>
        </p:nvSpPr>
        <p:spPr>
          <a:xfrm>
            <a:off x="838200" y="1511425"/>
            <a:ext cx="1026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第四个因素：</a:t>
            </a:r>
            <a:r>
              <a:rPr b="1" lang="zh-CN" u="sng"/>
              <a:t>严重的嗔恨心</a:t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3"/>
          <p:cNvSpPr txBox="1"/>
          <p:nvPr/>
        </p:nvSpPr>
        <p:spPr>
          <a:xfrm>
            <a:off x="838200" y="236792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889950" y="2186800"/>
            <a:ext cx="10157700" cy="35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平时的贪欲，嫉妒，傲慢不一定会直接的摧毁善根，如果升起很严重的嗔恨心，那在这个之前，没有保存好的所有的善根，</a:t>
            </a: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一下子，全都不存在了，全都没有了。</a:t>
            </a: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上升到打人，骂人，杀人，所以嗔恨心是最大的问题。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大乘佛教观点：一个嗔恨心=100个贪心 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小乘佛教观点：一个贪心=100个嗔恨心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区别在于最求的东西不一样：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小乘佛教追求自己的解脱，自己的解脱，嗔恨心对他的打击和阻碍也是挺大的，但主要不让自己解脱的是贪欲心。有了贪欲心之后，就根本不想出家，不想修行，这样就永远没有办法解脱。如果没有了贪欲心，有一点瞋恨心的话，小乘佛教认为不是很严重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>
            <p:ph type="title"/>
          </p:nvPr>
        </p:nvSpPr>
        <p:spPr>
          <a:xfrm>
            <a:off x="137160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43" name="Google Shape;243;p14"/>
          <p:cNvSpPr txBox="1"/>
          <p:nvPr>
            <p:ph idx="1" type="body"/>
          </p:nvPr>
        </p:nvSpPr>
        <p:spPr>
          <a:xfrm>
            <a:off x="838200" y="1511425"/>
            <a:ext cx="1026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第四个因素：</a:t>
            </a:r>
            <a:r>
              <a:rPr b="1" lang="zh-CN" u="sng"/>
              <a:t>严重的嗔恨心</a:t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889950" y="2277375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大乘佛教不是追求自己的解脱，是要度众生。大乘佛教的原动力是慈悲心，慈悲心和嗔恨心是严重对立，矛盾的，有严重矛盾的东西不可能同时存在。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嗔恨心是罪过，贪欲心不一定是罪过。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只要有严重的嗔恨心，我们从无始以来，所造的布施，给予，持戒的功德，都会被摧毁的。我们嗔恨心冒出来的时候，一定要想办法控制它</a:t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打人，骂人的动力就是嗔恨心，尤其是面对逆境的时候，虽然知道嗔恨心是不对的，但是控制不住。办法就是长期的训练，长期的修行，才能控制自己的情绪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"/>
          <p:cNvSpPr txBox="1"/>
          <p:nvPr>
            <p:ph type="title"/>
          </p:nvPr>
        </p:nvSpPr>
        <p:spPr>
          <a:xfrm>
            <a:off x="786450" y="474025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利益众生的过程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52" name="Google Shape;252;p15"/>
          <p:cNvSpPr txBox="1"/>
          <p:nvPr>
            <p:ph idx="1" type="body"/>
          </p:nvPr>
        </p:nvSpPr>
        <p:spPr>
          <a:xfrm>
            <a:off x="838200" y="1511425"/>
            <a:ext cx="10261200" cy="8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u="sng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53" name="Google Shape;25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5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p15"/>
          <p:cNvSpPr txBox="1"/>
          <p:nvPr/>
        </p:nvSpPr>
        <p:spPr>
          <a:xfrm>
            <a:off x="889950" y="1966825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佛教重视的是个人的修行，自己的修行到非常好的情况下，再做利他的行业，会做的非常的好。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在做公益的过程中，如果没有修行，一般人在受到生命，财产等威胁的情况下，会放弃做公益的，那个时候首先想要保护的是自己，不是别人，那个时候的慈善不完美，不是完全的利他。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佛教告诉我们先不着急做，现在去做，没有这个能力，如果非要做的话，会产生各种情况，会放弃，利他不会进行到底。把自己训练好了以后，再出来做，这个时候就有能力，最终还是要做慈善和公益的。越是有困难的时候，越有勇气，越是有困难的时候，功德越大，这个时候威胁会变成顺缘。现在在我们能力的范围内，不影响自己生活的条件下，这个我们现在就可以做的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利益众生的过程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6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838200" y="1578625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佛不赞成的是放弃自己的修行，一开始就去做利他的事情，因为这个没有太大的意义，实际上是做不好的，任何人都做不好的。首先需要提高的是自己的力量。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在一般的情况下，我们要先把自己的闻思修做好，再去利他。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举例：一个人看到很多病人，想去救他们。但是他需要先去学医，才能真正的帮助他们，一开始的时候，只能先放弃。运动员想要参加世界比赛，需要先封闭自己训练，才能参加比赛。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我们需要先训练自己，然后才能真正的利益众生。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什么时候可以开始做?  高标准：证悟到了一地菩萨的时候，这个时候利益众生不会退转</a:t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修行才能控制自己的嗔恨心</a:t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什么是回向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269" name="Google Shape;26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1" name="Google Shape;271;p17"/>
          <p:cNvSpPr txBox="1"/>
          <p:nvPr/>
        </p:nvSpPr>
        <p:spPr>
          <a:xfrm>
            <a:off x="944217" y="1654753"/>
            <a:ext cx="10157700" cy="44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回向的本质是什么？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回向是一种心愿，一种给予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我发自内心的希望，以我的善根，希望天下一切众生都能成佛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为了度化一切众生，我希望自己迅速的成佛，这样成佛后，能够度众生。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未来的功德也是可以回向的。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大乘佛教的回向：1.天下所有众生，我希望他们成佛 2.我自己迅速成佛，来度众生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回向和心愿的区别是回向是有善根可以回向，回向也是心愿，但是有一点资本，这个是回向的本质。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发心和回向要是一致的话，功德是非常大的。</a:t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a649024c4a_0_0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什么是回向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277" name="Google Shape;277;ga649024c4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a649024c4a_0_0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9" name="Google Shape;279;ga649024c4a_0_0"/>
          <p:cNvSpPr txBox="1"/>
          <p:nvPr/>
        </p:nvSpPr>
        <p:spPr>
          <a:xfrm>
            <a:off x="944225" y="165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平时见到殊胜的佛像，或者到圣地，都需要发心愿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回向也是心愿，希望以这个善根，让我快速成佛，让天下所有众生快速成佛。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这个就是回向的本质，是由善根的回向。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人天佛教的回向：在修了学校，修免费的养老院，或者是修塔，修庙或者是帮助人等行善后，就想，以这个功德，生生死死不堕地狱，饿鬼和畜生道，永远身体健康，心情愉快，有很多的钱等。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小乘佛教的回向：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以此功德，我能够了脱生死，解决生老病死的问题，能够快速的成就阿罗汉的果位。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a649024c4a_0_7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什么是回向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285" name="Google Shape;285;ga649024c4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ga649024c4a_0_7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7" name="Google Shape;287;ga649024c4a_0_7"/>
          <p:cNvSpPr txBox="1"/>
          <p:nvPr/>
        </p:nvSpPr>
        <p:spPr>
          <a:xfrm>
            <a:off x="944225" y="165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发心和回向需要一致：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1.发心一开始的时候想，我为了度一切众生，我要快速成佛，所以我要去做某一件善事。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2.结尾的时候也要一致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发心和回向不一致的时候，善根会打折扣，都一致的话，力量会很大的。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例如，开始是菩提心，回向也是菩提心。回向的时候往上走也是可以的，但是不能往下。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2323950" y="1343050"/>
            <a:ext cx="75441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ckwell"/>
              <a:buNone/>
            </a:pPr>
            <a:r>
              <a:rPr lang="zh-CN" sz="12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三殊胜</a:t>
            </a:r>
            <a:endParaRPr sz="12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"/>
          <p:cNvSpPr txBox="1"/>
          <p:nvPr>
            <p:ph idx="1" type="subTitle"/>
          </p:nvPr>
        </p:nvSpPr>
        <p:spPr>
          <a:xfrm>
            <a:off x="1595269" y="3736338"/>
            <a:ext cx="900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b="1" lang="zh-CN" sz="4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行善修心的究竟方法</a:t>
            </a:r>
            <a:endParaRPr b="1" sz="4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b="1" sz="4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pic>
        <p:nvPicPr>
          <p:cNvPr id="149" name="Google Shape;14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649024c4a_0_14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</a:t>
            </a: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293" name="Google Shape;293;ga649024c4a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a649024c4a_0_14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5" name="Google Shape;295;ga649024c4a_0_14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 回向可以分为：有毒的回向和无毒的回向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有毒的回向：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有毒是指有执</a:t>
            </a: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著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，还没有证悟空性，我们对善根，自己还有对方还都当作是真实不虚的话，这个叫做执</a:t>
            </a: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著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，我们的回向就是有执</a:t>
            </a: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著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，这个就是有毒的回向。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举例：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有些食物吃起来的时候很香，但里面都是化学产品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有执著的话，就会变成轮回之因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有毒的回向就是指有执著的回向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a649024c4a_0_21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01" name="Google Shape;301;ga649024c4a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a649024c4a_0_21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3" name="Google Shape;303;ga649024c4a_0_21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无毒的回向：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是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没有执著的回向，空性。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回向者（我），回向的东西（善），对方（所有众生），这三个叫做三轮。我精通了这个三轮以后，再回向，就是无毒的回向。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有三种方法可以做无毒的回向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1.证悟了以后，心安住在证悟的境界中，然后同时，心得现象变成了回向的心愿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这个是不立文字，没有办法讲的。就像人吃过蜂蜜一样，只需要说一下甜的，就知道是什么味道了。但是如果从来没有吃过甜的，就算用了很多词汇，还是说不清楚的。这个方法比较难，只有证悟的人才能做到。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a649024c4a_0_28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09" name="Google Shape;309;ga649024c4a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a649024c4a_0_28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1" name="Google Shape;311;ga649024c4a_0_28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有三种方法可以做无毒的回向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2.行善完了以后，通过中观的思维和逻辑去分析，我自己，对方，回向的善根。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这三个，通过逻辑去分析，得出结论，知道这都是实际上都是虚假得，不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存在的。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如果善是虚假的，不存在了，那不就是没有因果了，那我们回向的是什么东西呢？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要从2个不同的角度去讲，比如说10个人做恶梦，其中1个人从梦里先醒过来了，从这个醒过来的人的角度讲，梦里共同看到的这些恐惧的东西都是不存在的。但是另外的9个人的角度去讲的话，是非常真实的。那10个人谁说的是对的呢？那个先醒来的人的感受和观点是对的。另外9个人如果没有做梦的话，那他们也不会看到那么恐怖的事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同样的，没有因果和有因果。空和不空，也是一样。在这两个当中，实际上是佛菩萨是对的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649024c4a_0_35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17" name="Google Shape;317;ga649024c4a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a649024c4a_0_35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9" name="Google Shape;319;ga649024c4a_0_35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金属的佛像，用肉眼看，是静止的。用显微镜看，这个金属的佛像是运动的。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那一个是正确的呢？静止的佛像存在吗？从眼睛的角度来看，存在。但是从显微镜的角度来看，不存在的。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在成佛的道路上，永远只有相对的正确和错误，没有绝对的。如果都没有的话，那就是达到最高的境界了。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在实际修行中，从世俗的世界里，我希望依靠我的功德，能够让所有的众生都能成佛。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但是从另外的一个角度讲，这些都是幻觉，都是不存在的。我回向的这个对象，所回向的功德，我自己，这三轮体空意思就是这三轮都是一种幻觉，都是不存在的，这样我们对这个功德就没有执着了，理论上面知道是如幻如梦的，就可以了。这个就是第2种方法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a649024c4a_0_42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25" name="Google Shape;325;ga649024c4a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a649024c4a_0_42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7" name="Google Shape;327;ga649024c4a_0_42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有三种方法可以做无毒的回向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第3种方法：</a:t>
            </a: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我们心里这样想，我过去现在未来所有的功德集中，过去的佛菩萨如何做无毒的回向，我就怎么回向；现在的十方佛菩萨，还有未来的佛菩萨，他们怎么样做无毒的回向，我就怎么做无毒的回向。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我们这样做的话，完全可以达到佛菩萨的无毒回向的效果。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这个方法是对目前我们的状况下是最有用的。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a649024c4a_0_49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33" name="Google Shape;333;ga649024c4a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a649024c4a_0_49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5" name="Google Shape;335;ga649024c4a_0_49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在证悟空性中的善根回向，是保证不会被摧毁的。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我们以佛菩萨的回向的方法回向，以后的功德善根也是不会被摧毁的。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我们回向后，这个功德非但能保存下来，还能时时刻刻增长的。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以慈悲心，菩提心的前提条件下回向，善无论大小，都有成熟的果报，我不愿意我一个人去享受这个果报，我想分享给天下所有的众生，我们越这样回向，我们的善根越会增长。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功德所分享的人越多，这个功德就越大。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回向的时候，把功德分享给10个人的功德和分享给100人个人的功德是完全不一样的。分享给100个人的功德是更加的大了，更加增长了。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所有，我们最后回向给天下所有的众生，这个功德就变成无量的了。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四无量心：慈悲喜舍 ，因为针对的对象是无量的，所以功德也是无量的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a649024c4a_0_56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41" name="Google Shape;341;ga649024c4a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a649024c4a_0_56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3" name="Google Shape;343;ga649024c4a_0_56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为什么功德分给越多的人，我的功德越大呢？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功德分享就是给予。从给予/功德的角度讲，分了10个人，帮助了10个人。帮助一个人和帮助10个人，肯定是帮助10个人的功德大。帮助无量的人，这个功德也就是无量的。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这个奉献精神很伟大，所以功德增长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a649024c4a_0_63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回向的种类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49" name="Google Shape;349;ga649024c4a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a649024c4a_0_63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1" name="Google Shape;351;ga649024c4a_0_63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回向功德的仪轨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需要念《普贤行愿品》，有时间就念全文，没有时间就念八句。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文殊师利勇猛智 普贤慧行亦复然</a:t>
            </a:r>
            <a:endParaRPr b="1" sz="2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我今回向诸善根 随彼一切常修学 </a:t>
            </a:r>
            <a:endParaRPr b="1" sz="2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三世诸佛所称叹 如是最胜诸大愿 </a:t>
            </a:r>
            <a:endParaRPr b="1" sz="2000">
              <a:solidFill>
                <a:srgbClr val="A61C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A61C00"/>
                </a:solidFill>
                <a:latin typeface="Roboto"/>
                <a:ea typeface="Roboto"/>
                <a:cs typeface="Roboto"/>
                <a:sym typeface="Roboto"/>
              </a:rPr>
              <a:t>我今回向诸善根 为得普贤殊胜行</a:t>
            </a:r>
            <a:r>
              <a:rPr b="1" lang="zh-CN" sz="2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这个八句包含了《普贤行愿品》所有的精华，意思就是文殊菩萨、普贤菩萨如何回向，我就如何回向。过去现在未来的佛，认为那种回向是最高级别的回向，那我以这个回向的方式，来回向我所有的功德</a:t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只要认真的去念这八句话，就是一个非常完整的一个回向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A61C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649024c4a_0_71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总结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57" name="Google Shape;357;ga649024c4a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a649024c4a_0_71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9" name="Google Shape;359;ga649024c4a_0_71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如果不懂得如何发心，正行，回向这3点的话，就算做了很多很多的善事，意义不是很大。有可能从本质上面，根本上面被摧毁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如果有这三个殊胜的话，我们所有的善根，就会变得非常有意思。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希望我们以后所有的善根，都在这三个殊胜的框架之内做。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649024c4a_0_78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65" name="Google Shape;365;ga649024c4a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ga649024c4a_0_78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7" name="Google Shape;367;ga649024c4a_0_78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3. 回向殊胜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回向的含义是什么呢？譬如，有十个人，其中只有一人有食物， 而其他九人却没有，现有的食物本来可以被拥有者独享，但他却不 愿如此，而愿与其他九个人共同分享。回向的含义也与此类似。人 们在行善时所造的善根，能够获得善报，但大乘的修行人却不愿独 自享受此善果，而是将它分给普天下所有的众生，这就是回向的内涵。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回向有两种，一是有毒的回向，二是无毒的回向。所谓“有毒 的回向”，就是有执著的回向。般若波罗蜜多经里讲过，凡是有执 著的善根，就像有毒的食品。虽然在吃有毒食物的时候，也许还会 感觉味道鲜美可口，但当毒发之时，就会痛苦异常。同样，有执著的、 不是三轮体空的善根，虽然也会带来一些临时性的善报，但因为是 有漏之法，所以不但不能最终脱离轮回的痛苦，反而会引发众多苦受。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ctrTitle"/>
          </p:nvPr>
        </p:nvSpPr>
        <p:spPr>
          <a:xfrm>
            <a:off x="2260875" y="583950"/>
            <a:ext cx="7670400" cy="154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Bookman Old Style"/>
              <a:buNone/>
            </a:pPr>
            <a:r>
              <a:rPr lang="zh-CN" sz="8000">
                <a:solidFill>
                  <a:srgbClr val="55555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什么是三殊胜</a:t>
            </a:r>
            <a:endParaRPr sz="8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3"/>
          <p:cNvSpPr txBox="1"/>
          <p:nvPr>
            <p:ph idx="1" type="subTitle"/>
          </p:nvPr>
        </p:nvSpPr>
        <p:spPr>
          <a:xfrm>
            <a:off x="3085875" y="2750974"/>
            <a:ext cx="60204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000"/>
              <a:buFont typeface="Bookman Old Style"/>
              <a:buAutoNum type="arabicPeriod"/>
            </a:pPr>
            <a:r>
              <a:rPr b="1" lang="zh-CN" sz="4000" cap="non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发心殊胜（前）</a:t>
            </a:r>
            <a:endParaRPr b="1" sz="4000" cap="non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4000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   </a:t>
            </a:r>
            <a:endParaRPr/>
          </a:p>
        </p:txBody>
      </p:sp>
      <p:pic>
        <p:nvPicPr>
          <p:cNvPr id="156" name="Google Shape;15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150" y="356300"/>
            <a:ext cx="996675" cy="996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"/>
          <p:cNvSpPr txBox="1"/>
          <p:nvPr/>
        </p:nvSpPr>
        <p:spPr>
          <a:xfrm>
            <a:off x="3607575" y="3671375"/>
            <a:ext cx="5259300" cy="11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2.</a:t>
            </a:r>
            <a:r>
              <a:rPr b="1" i="0" lang="zh-CN" sz="4000" u="none" cap="none" strike="noStrike">
                <a:solidFill>
                  <a:srgbClr val="888888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正行殊胜（中）</a:t>
            </a:r>
            <a:endParaRPr b="1" i="0" sz="4000" u="none" cap="none" strike="noStrike">
              <a:solidFill>
                <a:srgbClr val="555555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8" name="Google Shape;158;p3"/>
          <p:cNvSpPr txBox="1"/>
          <p:nvPr/>
        </p:nvSpPr>
        <p:spPr>
          <a:xfrm>
            <a:off x="3749575" y="4834350"/>
            <a:ext cx="4716300" cy="14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zh-CN" sz="4000" u="none" cap="none" strike="noStrike">
                <a:solidFill>
                  <a:srgbClr val="555555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3. 回向殊胜（后）</a:t>
            </a:r>
            <a:endParaRPr b="0" i="0" sz="1400" u="none" cap="none" strike="noStrike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a649024c4a_0_87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73" name="Google Shape;373;ga649024c4a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ga649024c4a_0_87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5" name="Google Shape;375;ga649024c4a_0_87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无毒的回向是指无执著的回向、无缘的回向，也即在证悟空性 的境界中回向。无毒的回向又分为两种：一是真实的无毒回向，二 是相似的无毒回向。所谓“真实的无毒回向”，是指登地以上的菩 萨在无缘禅定中的回向，这是薄地凡夫所无法做到的。我们现在只 能做相似的无毒回向，这种回向不是指以中观的逻辑来抉择一切法 是空性，而是按照《三十五佛忏悔文》里所讲的方法，真心诚意地 进行观想：</a:t>
            </a:r>
            <a:r>
              <a:rPr b="1" lang="zh-CN" sz="2000">
                <a:solidFill>
                  <a:srgbClr val="A61C00"/>
                </a:solidFill>
                <a:latin typeface="Rockwell"/>
                <a:ea typeface="Rockwell"/>
                <a:cs typeface="Rockwell"/>
                <a:sym typeface="Rockwell"/>
              </a:rPr>
              <a:t>所有十方三世的佛菩萨如何回向其善根，我也如是回向 我的善根。这种回向，就是相似的无毒回向。</a:t>
            </a:r>
            <a:endParaRPr b="1" sz="2000">
              <a:solidFill>
                <a:srgbClr val="A61C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a649024c4a_0_95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81" name="Google Shape;381;ga649024c4a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ga649024c4a_0_95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83" name="Google Shape;383;ga649024c4a_0_95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很多经书上说过，这虽然不是真实的无毒回向，却可以代替无 毒回向。例如，在放生过程中所造的善业，该如何回向呢？我们应 一心一意地想：过去的佛、现在的佛、未来的佛如何回向他们的善业， 我也如此回向我的善业，这就是无毒的回向。当然，我们也可以念 诵《普贤行愿品》，因为其中包含了很多殊胜的回向。如果不会念 或没有时间念其全文，就可以念诵从“文殊师利勇猛智”至“为得 普贤殊胜行”的八句两个偈颂。龙树菩萨说过：这八句两偈是整个《普 贤行愿品》的精华。所以仅念这八句就等于念诵了全部的《普贤行 愿品》。这种回向不但简单易行，同时又是相似的、清净的无毒回向。</a:t>
            </a:r>
            <a:r>
              <a:rPr b="1" lang="zh-CN" sz="2000">
                <a:solidFill>
                  <a:srgbClr val="A61C00"/>
                </a:solidFill>
                <a:latin typeface="Rockwell"/>
                <a:ea typeface="Rockwell"/>
                <a:cs typeface="Rockwell"/>
                <a:sym typeface="Rockwell"/>
              </a:rPr>
              <a:t> </a:t>
            </a:r>
            <a:endParaRPr b="1" sz="2000">
              <a:solidFill>
                <a:srgbClr val="A61C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649024c4a_0_103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89" name="Google Shape;389;ga649024c4a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a649024c4a_0_103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1" name="Google Shape;391;ga649024c4a_0_103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第一，发嗔恨心。在大乘佛教里，所有烦恼中最严重的就是嗔 恨心。生起严重的嗔心，立即就可以毁坏一百个大劫所积累的善业。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第二，自诩功德。例如，某人在念了一亿遍文殊心咒以后，故 意在他人面前卖弄自己的功德，炫耀自己的修行，夸夸其谈地宣传 自己如何了不起，这样也会毁坏自己的善业。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第三，于善生悔。例如，某人如理如法地放了生，可是，过了 一段时间后，就生起后悔心：“我当时的放生是在浪费钱财，是不 应该做的。”像这样的后悔，就会立即毁坏以前所做的一切放生善业。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第四，颠倒回向。例如，某人在行善之后，如果这样回向：“祝 愿我依靠此善根，能够成为一个很有实力的人，从而消灭我的怨敌 某某人。”这就是颠倒回向。凡是以贪、嗔、痴为根本的回向，都 叫颠倒回向。这样回向以后，虽然有可能成熟其所发的恶愿，但在 此果成熟以后，就再也不会产生其他的善报。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a649024c4a_0_112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397" name="Google Shape;397;ga649024c4a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a649024c4a_0_112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99" name="Google Shape;399;ga649024c4a_0_112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如果我们不及时如法地回向，在以上这些情况下，即使再多、 再殊胜的善根，都会被毁于一旦。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在这些毁坏善业的因素当中，最 容易出现的是嗔恨心，它能毁坏难以计数的善业，对凡夫而言，是 非常可怕的。所以，行善之后必须立刻回向。 如理回向之后，善业是否便不会被毁坏呢？如法的回向，特别 是在为菩提而回向之后，在一般情况下，善根是不会被毁坏的。这 就像在计算机中保存文件一样，在文档保存好以后，通常是不会丢 失的。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此外，回向应当与发心相应。我们的发心如果是为一切众生而 行善，最后也要为一切众生而回向。前后不应该是矛盾的，如果发 的是菩提心，回向却是为自己就不合理。按照大乘佛教的思想，我 们既不能为这一世的圆满—自己的健康、长寿、发财而回向，也 不能为了获得声闻、缘觉的果位而回向；而是要为证得菩提、获得 佛陀的果位而回向，这是最殊胜的回向。这样回向后，善根生生世 世也不会穷尽，其善果虽然一次又一次地成熟，却永无完结之时。 因为善根已经回向了菩提，所以在未证得菩提之前，它们是不会消 失的。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a649024c4a_0_121"/>
          <p:cNvSpPr txBox="1"/>
          <p:nvPr>
            <p:ph type="title"/>
          </p:nvPr>
        </p:nvSpPr>
        <p:spPr>
          <a:xfrm>
            <a:off x="786450" y="37155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405" name="Google Shape;405;ga649024c4a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a649024c4a_0_121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07" name="Google Shape;407;ga649024c4a_0_121"/>
          <p:cNvSpPr txBox="1"/>
          <p:nvPr/>
        </p:nvSpPr>
        <p:spPr>
          <a:xfrm>
            <a:off x="838200" y="1269925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回向和发愿有何差别呢？在行善（如放生）时，造了善业，以 此善业为前提，于行善后所发之愿，即是回向。平时，不以所造善 业为依托的发愿，即是普通的发愿。如看到佛像、佛塔时，于其前 发愿“祝愿我生生世世……”，这就不是回向而是发愿。回向和发 愿的差别在于有无行善，有无所回向的善业。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在此，还有一些需要强调、值得注意的事项：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a649024c4a_0_130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413" name="Google Shape;413;ga649024c4a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ga649024c4a_0_130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15" name="Google Shape;415;ga649024c4a_0_130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第一，作为一位大乘修行人，无论在发愿或回向时，首先应当 发誓：“祝愿我在从今乃至菩提间的生生世世中，即使为了自己的 身体乃至生命，也不伤害任何一个有情的性命，即使众生的一根毫 毛也决不损坏。”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当然，因为誓言一定要做到，如果这种发誓暂时 无法完全做到的话，作为大乘佛子，最低限度也要这样发誓：“祝 愿我在从今乃至菩提间的生生世世中，即使为了自己的身体乃至生 命，也决不故意伤害众生的生命。”如果连这一点都做不到，修学 大乘佛法就无从谈起。不仅如此，我们还应当让自己尽早发起并实 现前一种无上、伟大的誓愿，并将其作为目前的修行目标与奋斗方向。  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第二，佛经中记载，每当我们回向时，无论所做善业是大、是 小，决不能发“祝愿我依靠此善根，从而获得转轮王的果位或者健康、 长寿……”等人天、声闻乘之愿；</a:t>
            </a: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而是应该发愿：“愿我依靠此善根， 能够生生世世成为众生的怙主（怙主指救度众生的人），成为度化 众生的人。”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这样专心致志地发愿回向，就是大乘菩萨的回向。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a649024c4a_0_138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421" name="Google Shape;421;ga649024c4a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ga649024c4a_0_138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23" name="Google Shape;423;ga649024c4a_0_138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回向可以比喻为，一个人舍不得将食物独自享用，而将它与众 人分享。那么，在回向之后，自己的善业是否也随之而减少了呢？ 就如某人以十元钱来用于十人共分，此人只能得一元钱一样。但是， 善根却不是这样的，越是回向给众生，善根就越增长；越是舍不得 回向，善根就越有可能减少。善根在此方面的特点，是与世俗事物 恰好相反的。我们千万不要忘记回向。 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回向时，如果想简单，就可以念诵《普贤行愿品》中的那八句 二偈；如果想广繁，也可以选择其他较长的回向文，如《入菩萨行论》 的最后一品是回向品，其中的内容都是大乘菩萨的回向，念诵这一 品的颂词也很殊胜。 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a649024c4a_0_146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429" name="Google Shape;429;ga649024c4a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a649024c4a_0_146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1" name="Google Shape;431;ga649024c4a_0_146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但值得注意的是，</a:t>
            </a: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发愿文、回向文有无加持力，与其作者有极 大关系。</a:t>
            </a: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像我们这样的凡夫能否写回向文呢？如果自己发心清净， 此清净心可能有一些能力，但是，我们写的回向文本身却没有任何 加持，即使念上一千遍、一万遍，也没有任何作用。所以，回向文 的作者最好是登地菩萨，至少也应该是加行道高层次的证悟者，只 有他们的语言才会有加持力，平时我们也应念诵这种回向发愿文。 </a:t>
            </a: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无垢光尊者讲过，所有的善业，无论大小，都不能离开这三个 框架，都要框于此三殊胜中间。如果不离开三殊胜，则所做的一切 善业皆为解脱道；如果离开这三种殊胜，即使表面上再伟大、再深广， 也不是解脱道。所以，这三个殊胜非常重要。 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a649024c4a_0_154"/>
          <p:cNvSpPr txBox="1"/>
          <p:nvPr>
            <p:ph type="title"/>
          </p:nvPr>
        </p:nvSpPr>
        <p:spPr>
          <a:xfrm>
            <a:off x="786450" y="564600"/>
            <a:ext cx="102612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慧灯禅修班教材内容</a:t>
            </a:r>
            <a:endParaRPr sz="4000">
              <a:solidFill>
                <a:srgbClr val="666666"/>
              </a:solidFill>
            </a:endParaRPr>
          </a:p>
        </p:txBody>
      </p:sp>
      <p:pic>
        <p:nvPicPr>
          <p:cNvPr id="437" name="Google Shape;437;ga649024c4a_0_1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ga649024c4a_0_154"/>
          <p:cNvSpPr txBox="1"/>
          <p:nvPr/>
        </p:nvSpPr>
        <p:spPr>
          <a:xfrm>
            <a:off x="838200" y="2743175"/>
            <a:ext cx="108462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39" name="Google Shape;439;ga649024c4a_0_154"/>
          <p:cNvSpPr txBox="1"/>
          <p:nvPr/>
        </p:nvSpPr>
        <p:spPr>
          <a:xfrm>
            <a:off x="889950" y="1624750"/>
            <a:ext cx="101577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对我们多数人而言，虽然目前很难做到无缘殊胜，但也可以暂 时以相似的无缘殊胜来代替。如果想真正做到发心与回向殊胜，肯 定也要以一定的修行为基础。正如体育运动员为了取得异于常人的 成绩，就要提前锻炼一样，要发如此伟大的誓愿，肯定是要提前修 行的。没有修行，就不可能发此大愿。</a:t>
            </a:r>
            <a:r>
              <a:rPr b="1" lang="zh-CN" sz="2000">
                <a:solidFill>
                  <a:srgbClr val="85200C"/>
                </a:solidFill>
                <a:latin typeface="Rockwell"/>
                <a:ea typeface="Rockwell"/>
                <a:cs typeface="Rockwell"/>
                <a:sym typeface="Rockwell"/>
              </a:rPr>
              <a:t>希望每一个修行人都能重视、 实践这三个殊胜，尤其是出离心和菩提心，至于其他的修法，在将 基础打牢以后再修也不迟。</a:t>
            </a:r>
            <a:endParaRPr b="1" sz="2000">
              <a:solidFill>
                <a:srgbClr val="85200C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445" name="Google Shape;445;p18"/>
          <p:cNvSpPr txBox="1"/>
          <p:nvPr/>
        </p:nvSpPr>
        <p:spPr>
          <a:xfrm>
            <a:off x="3642050" y="523725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815350" y="1858325"/>
            <a:ext cx="10744500" cy="43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1.学完这一课，对你最大的感受是什么？</a:t>
            </a:r>
            <a:endParaRPr b="0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2.为</a:t>
            </a:r>
            <a:r>
              <a:rPr lang="zh-CN" sz="3000">
                <a:solidFill>
                  <a:srgbClr val="333333"/>
                </a:solidFill>
              </a:rPr>
              <a:t>什么</a:t>
            </a:r>
            <a:r>
              <a:rPr b="0" i="0" lang="zh-CN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要回向？</a:t>
            </a:r>
            <a:endParaRPr b="0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 那4种因素会破坏我们的善根？</a:t>
            </a:r>
            <a:endParaRPr b="0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4.为什么佛教现在不建议放弃修行，去做利他的事业？</a:t>
            </a:r>
            <a:endParaRPr b="0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zh-CN" sz="30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5.我以后打算怎么回向？</a:t>
            </a:r>
            <a:endParaRPr b="0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3000">
                <a:solidFill>
                  <a:srgbClr val="333333"/>
                </a:solidFill>
              </a:rPr>
              <a:t>6.什么是有毒的回向？什么是无毒的回向？</a:t>
            </a:r>
            <a:endParaRPr sz="30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zh-CN" sz="3000">
                <a:solidFill>
                  <a:srgbClr val="333333"/>
                </a:solidFill>
              </a:rPr>
              <a:t>7.做无毒的回向的3种方法是什么？</a:t>
            </a:r>
            <a:endParaRPr sz="30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30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4" name="Google Shape;16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25" y="238327"/>
            <a:ext cx="12192000" cy="6381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"/>
          <p:cNvSpPr txBox="1"/>
          <p:nvPr/>
        </p:nvSpPr>
        <p:spPr>
          <a:xfrm>
            <a:off x="9294920" y="301841"/>
            <a:ext cx="22904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zh-CN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本课科判图</a:t>
            </a:r>
            <a:endParaRPr b="1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 txBox="1"/>
          <p:nvPr>
            <p:ph type="ctrTitle"/>
          </p:nvPr>
        </p:nvSpPr>
        <p:spPr>
          <a:xfrm>
            <a:off x="1283350" y="658575"/>
            <a:ext cx="8363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888888"/>
                </a:solidFill>
              </a:rPr>
              <a:t> 这两的课概要</a:t>
            </a:r>
            <a:endParaRPr sz="4000">
              <a:solidFill>
                <a:srgbClr val="555555"/>
              </a:solidFill>
            </a:endParaRPr>
          </a:p>
        </p:txBody>
      </p:sp>
      <p:sp>
        <p:nvSpPr>
          <p:cNvPr id="171" name="Google Shape;171;p5"/>
          <p:cNvSpPr txBox="1"/>
          <p:nvPr>
            <p:ph idx="1" type="subTitle"/>
          </p:nvPr>
        </p:nvSpPr>
        <p:spPr>
          <a:xfrm>
            <a:off x="995500" y="1731050"/>
            <a:ext cx="9144000" cy="4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/>
              <a:t> </a:t>
            </a:r>
            <a:r>
              <a:rPr lang="zh-CN" sz="2000">
                <a:solidFill>
                  <a:srgbClr val="888888"/>
                </a:solidFill>
              </a:rPr>
              <a:t>提示：本次串讲是根据上师的视频开示整理。</a:t>
            </a:r>
            <a:endParaRPr sz="2000">
              <a:solidFill>
                <a:srgbClr val="888888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888888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</a:t>
            </a: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课前发菩提心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本课概述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回向的含义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回向殊胜的含义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利益众生的过程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什么是回向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回向的总类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b="1" lang="zh-CN" sz="2500">
                <a:solidFill>
                  <a:srgbClr val="43434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总结</a:t>
            </a:r>
            <a:endParaRPr b="1" sz="2500">
              <a:solidFill>
                <a:srgbClr val="43434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rial"/>
              <a:buNone/>
            </a:pPr>
            <a:r>
              <a:t/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500">
              <a:solidFill>
                <a:srgbClr val="55555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 sz="2000">
                <a:solidFill>
                  <a:srgbClr val="888888"/>
                </a:solidFill>
              </a:rPr>
              <a:t>        </a:t>
            </a:r>
            <a:endParaRPr>
              <a:solidFill>
                <a:srgbClr val="888888"/>
              </a:solidFill>
            </a:endParaRPr>
          </a:p>
        </p:txBody>
      </p:sp>
      <p:pic>
        <p:nvPicPr>
          <p:cNvPr id="172" name="Google Shape;17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3200" y="299300"/>
            <a:ext cx="940150" cy="9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回向的含义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838200" y="1760700"/>
            <a:ext cx="102612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发心：我们做任何事情之前有一个前期的预备工作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无缘：正在做这个事情的过程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回向：做完这件事情之后，最后的结尾的工作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CN">
                <a:solidFill>
                  <a:schemeClr val="dk1"/>
                </a:solidFill>
              </a:rPr>
              <a:t>      </a:t>
            </a:r>
            <a:r>
              <a:rPr lang="zh-CN">
                <a:solidFill>
                  <a:srgbClr val="804A4A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 txBox="1"/>
          <p:nvPr/>
        </p:nvSpPr>
        <p:spPr>
          <a:xfrm>
            <a:off x="865200" y="3793150"/>
            <a:ext cx="10207200" cy="2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回向的含义</a:t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在梵文里的定义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1.转换：把一个东西转换成另外的东西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2.把某一件事情或者某一东西增长或者扩大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回向：可以把善根转换为大乘佛教的善根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            回向了以后，外在的东西不会破坏这个善根，善根自己增长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5B0F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回向的含义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86" name="Google Shape;186;p7"/>
          <p:cNvSpPr txBox="1"/>
          <p:nvPr>
            <p:ph idx="1" type="body"/>
          </p:nvPr>
        </p:nvSpPr>
        <p:spPr>
          <a:xfrm>
            <a:off x="838200" y="1760700"/>
            <a:ext cx="102612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>
              <a:solidFill>
                <a:srgbClr val="5B0F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/>
              <a:t>在藏文里的定义（喔啊）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/>
              <a:t>1.给予：把刚才造的善根，给予天下所有的众生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2.希望通过这个善根，所有众生都能成佛；善根成熟的果报，要分享给天下所有的众生</a:t>
            </a:r>
            <a:endParaRPr/>
          </a:p>
        </p:txBody>
      </p:sp>
      <p:pic>
        <p:nvPicPr>
          <p:cNvPr id="187" name="Google Shape;18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7"/>
          <p:cNvSpPr txBox="1"/>
          <p:nvPr/>
        </p:nvSpPr>
        <p:spPr>
          <a:xfrm>
            <a:off x="838200" y="3586200"/>
            <a:ext cx="102072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在汉文里的定义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回：回转的意识；比如通过回向把无记的善根，回转到人天乘、小乘或者大乘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向：去向；本来是无记的善根，现在通过回向确定了善根的去向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善根最终的去向由回向来决定，如果本来一开始没有这个发心，也可以通过回向把善根回转到大乘的善根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3003000" y="660300"/>
            <a:ext cx="5931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man Old Style"/>
              <a:buNone/>
            </a:pPr>
            <a:r>
              <a:rPr lang="zh-CN" sz="4000">
                <a:solidFill>
                  <a:srgbClr val="555555"/>
                </a:solidFill>
              </a:rPr>
              <a:t>回向殊胜的含义</a:t>
            </a:r>
            <a:endParaRPr sz="3700">
              <a:solidFill>
                <a:srgbClr val="555555"/>
              </a:solidFill>
            </a:endParaRPr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838200" y="1760700"/>
            <a:ext cx="10261200" cy="20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>
              <a:solidFill>
                <a:srgbClr val="5B0F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在没有回向的情况下，我们造的善根，会被外面的各种情况摧毁。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罪业也是可以被摧毁的，可以通过忏悔法门去清净罪业，比如金刚萨埵修法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善的力量去摧毁恶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摧毁善的力量是罪过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8"/>
          <p:cNvSpPr txBox="1"/>
          <p:nvPr/>
        </p:nvSpPr>
        <p:spPr>
          <a:xfrm>
            <a:off x="865200" y="3855000"/>
            <a:ext cx="10207200" cy="20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回向了以后，善的善根一般不会消失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举例：电脑里面打字，需要按保存按键，才能保存起来。这个和回向的意思一样的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除非碰到非常严重的病毒，那保存的文件，有可能丢失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一般的回向的安全性还是有一点争议，上师觉得也是可以被破坏的</a:t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zh-CN" sz="2000" u="none" cap="none" strike="noStrike">
                <a:solidFill>
                  <a:srgbClr val="000000"/>
                </a:solidFill>
                <a:latin typeface="Rockwell"/>
                <a:ea typeface="Rockwell"/>
                <a:cs typeface="Rockwell"/>
                <a:sym typeface="Rockwell"/>
              </a:rPr>
              <a:t>有另外一种比较特殊的回向</a:t>
            </a:r>
            <a:r>
              <a:rPr b="1" i="0" lang="zh-CN" sz="2000" u="none" cap="none" strike="noStrike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是最安全的</a:t>
            </a:r>
            <a:endParaRPr b="1" i="0" sz="2000" u="none" cap="none" strike="noStrike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>
            <p:ph type="title"/>
          </p:nvPr>
        </p:nvSpPr>
        <p:spPr>
          <a:xfrm>
            <a:off x="1730100" y="647350"/>
            <a:ext cx="93423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zh-CN" sz="4000">
                <a:solidFill>
                  <a:srgbClr val="666666"/>
                </a:solidFill>
                <a:latin typeface="Rockwell"/>
                <a:ea typeface="Rockwell"/>
                <a:cs typeface="Rockwell"/>
                <a:sym typeface="Rockwell"/>
              </a:rPr>
              <a:t>没有做特殊回向的善根被破坏的四种因素</a:t>
            </a:r>
            <a:endParaRPr sz="4000">
              <a:solidFill>
                <a:srgbClr val="666666"/>
              </a:solidFill>
            </a:endParaRPr>
          </a:p>
        </p:txBody>
      </p:sp>
      <p:sp>
        <p:nvSpPr>
          <p:cNvPr id="202" name="Google Shape;202;p9"/>
          <p:cNvSpPr txBox="1"/>
          <p:nvPr>
            <p:ph idx="1" type="body"/>
          </p:nvPr>
        </p:nvSpPr>
        <p:spPr>
          <a:xfrm>
            <a:off x="838200" y="1760700"/>
            <a:ext cx="102612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980000"/>
                </a:solidFill>
              </a:rPr>
              <a:t>第一个因素：</a:t>
            </a:r>
            <a:endParaRPr b="1" sz="2400">
              <a:solidFill>
                <a:srgbClr val="980000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1.邪愿：不是善，没有善报。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回向实际上就是人的心愿，有正面和负面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/>
              <a:t>负面的心愿叫邪愿：比如为了仇人不健康，不长寿，一切不顺利，为了达到这个目标去行善。这个目标一定是达不到的。因为动机不善，所以当时的力量就被取消了，这个是没有善报的行为，不会有结果的</a:t>
            </a:r>
            <a:endParaRPr b="1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3000"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/>
          </a:p>
        </p:txBody>
      </p:sp>
      <p:pic>
        <p:nvPicPr>
          <p:cNvPr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/>
        </p:nvSpPr>
        <p:spPr>
          <a:xfrm>
            <a:off x="865200" y="4256150"/>
            <a:ext cx="1020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2.行善如果在菩提心，慈悲心利它心的基础上回向的时候</a:t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zh-CN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本来有很大的不可思议的善报，但现在以人天佛教下等的动机去回向，失去了积攒大量福报的机会。没有彻底的摧毁善根，果报还是有的，只不过不是很大</a:t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