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3"/>
    <p:sldId id="655" r:id="rId4"/>
    <p:sldId id="693" r:id="rId5"/>
    <p:sldId id="661" r:id="rId6"/>
    <p:sldId id="662" r:id="rId7"/>
    <p:sldId id="663" r:id="rId8"/>
    <p:sldId id="666" r:id="rId9"/>
    <p:sldId id="668" r:id="rId10"/>
    <p:sldId id="669" r:id="rId11"/>
    <p:sldId id="670" r:id="rId12"/>
    <p:sldId id="672" r:id="rId13"/>
    <p:sldId id="673" r:id="rId14"/>
    <p:sldId id="671" r:id="rId15"/>
    <p:sldId id="675" r:id="rId16"/>
    <p:sldId id="676" r:id="rId17"/>
    <p:sldId id="674" r:id="rId18"/>
    <p:sldId id="667" r:id="rId19"/>
    <p:sldId id="679" r:id="rId20"/>
    <p:sldId id="678" r:id="rId21"/>
    <p:sldId id="677" r:id="rId22"/>
    <p:sldId id="682" r:id="rId23"/>
    <p:sldId id="681" r:id="rId24"/>
    <p:sldId id="680" r:id="rId25"/>
    <p:sldId id="684" r:id="rId26"/>
    <p:sldId id="683" r:id="rId27"/>
    <p:sldId id="685" r:id="rId28"/>
    <p:sldId id="686" r:id="rId29"/>
    <p:sldId id="664" r:id="rId30"/>
    <p:sldId id="687" r:id="rId31"/>
    <p:sldId id="688" r:id="rId32"/>
    <p:sldId id="691" r:id="rId33"/>
    <p:sldId id="49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810"/>
    <a:srgbClr val="B80000"/>
    <a:srgbClr val="DFD3D3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50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5" y="89"/>
      </p:cViewPr>
      <p:guideLst>
        <p:guide orient="horz" pos="2160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48151E9-77C4-4BA1-B740-2D8FECBBD929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DEABA3C-462C-44E3-9686-CDCBDAEA0BFF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DengXian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A70F95-DBBB-48E0-8C31-C810E54301B3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41056-4346-417A-B889-7BDC2F6A6D86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117600" y="504967"/>
            <a:ext cx="10160000" cy="5667233"/>
          </a:xfrm>
        </p:spPr>
        <p:txBody>
          <a:bodyPr/>
          <a:lstStyle>
            <a:lvl5pPr latinLnBrk="0">
              <a:defRPr lang="zh-CN"/>
            </a:lvl5pPr>
            <a:lvl6pPr latinLnBrk="0">
              <a:defRPr lang="zh-CN"/>
            </a:lvl6pPr>
            <a:lvl7pPr latinLnBrk="0">
              <a:defRPr lang="zh-CN" baseline="0"/>
            </a:lvl7pPr>
            <a:lvl8pPr latinLnBrk="0">
              <a:defRPr lang="zh-CN" baseline="0"/>
            </a:lvl8pPr>
            <a:lvl9pPr latinLnBrk="0">
              <a:defRPr lang="zh-CN" baseline="0"/>
            </a:lvl9pPr>
          </a:lstStyle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dirty="0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0B941-A118-43F9-A352-0978928551CF}" type="datetimeFigureOut">
              <a:rPr lang="en-US" altLang="en-US"/>
            </a:fld>
            <a:endParaRPr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FBE6-1BCC-4922-ABB6-3859A814F6DD}" type="slidenum">
              <a:rPr altLang="en-US"/>
            </a:fld>
            <a:endParaRPr alt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CC4565-7035-4C74-B2D6-55640F8F4FB5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4639C2-9267-4C89-BC93-968383DC1E1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05F22-2F3B-4AAB-972B-F9796369D554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36D5BD-B5A4-4CAB-8328-A83CC0DAD173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5231E7-BB05-409F-A063-74C07E4614A9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708951-7AA5-4EFF-8BFD-D3416B64C752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C2B45CB-0A81-4EAC-88CA-FAE6D9C99BB0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4C1691-2D27-4988-9DD1-B47A40BA677B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AE9A36-0EED-4E68-AFBF-73E70322F645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8E325F-8EF0-4847-BF07-A04627870C25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04E64C-BCF7-4D72-B0B0-ED1E78B48D61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98733-42B1-4C7A-8526-084C81C440EA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76D845-B716-413E-930E-4AFB875A7377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B9AFE7-232E-4801-8C05-3C47E62443A4}" type="slidenum">
              <a:rPr lang="en-US" altLang="zh-CN" smtClean="0"/>
            </a:fld>
            <a:endParaRPr lang="en-US" altLang="zh-CN" dirty="0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4959347C-92A0-4FF6-8E4A-5C3265E4EA76}" type="datetimeFigureOut">
              <a:rPr lang="en-US" altLang="en-US" smtClean="0"/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4931DB6-E63B-4576-99EC-1A586AE5B7E5}" type="slidenum">
              <a:rPr lang="en-US" altLang="zh-CN" smtClean="0"/>
            </a:fld>
            <a:endParaRPr lang="en-US" altLang="zh-CN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>
    <p:fade/>
  </p:transition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Freeform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394" name="Freeform: Shape 163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85" name="标题 3"/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zh-CN" altLang="en-US" sz="4800" b="1" dirty="0"/>
            </a:br>
            <a:endParaRPr lang="en-US" altLang="en-US" sz="4800" b="0" i="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65505" y="4777380"/>
            <a:ext cx="10260990" cy="12097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kumimoji="1" lang="zh-CN" altLang="en-US" sz="24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温哥华</a:t>
            </a:r>
            <a:r>
              <a:rPr kumimoji="1" lang="zh-CN" altLang="en-US" sz="2400" b="0" i="0" kern="1200" cap="all" dirty="0" smtClean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慧</a:t>
            </a:r>
            <a:r>
              <a:rPr kumimoji="1" lang="zh-CN" alt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灯禅修</a:t>
            </a:r>
            <a:r>
              <a:rPr kumimoji="1" lang="en-US" altLang="zh-CN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2020</a:t>
            </a:r>
            <a:r>
              <a:rPr kumimoji="1" lang="zh-CN" alt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班</a:t>
            </a:r>
            <a:endParaRPr kumimoji="1" lang="zh-CN" altLang="en-US" sz="2400" b="0" i="0" kern="12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  <a:p>
            <a:pPr algn="ctr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</a:pPr>
            <a:r>
              <a:rPr kumimoji="1" lang="zh-CN" alt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如何入学密（</a:t>
            </a:r>
            <a:r>
              <a:rPr kumimoji="1" lang="en-US" altLang="zh-CN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2024</a:t>
            </a:r>
            <a:r>
              <a:rPr kumimoji="1" lang="zh-CN" alt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年</a:t>
            </a:r>
            <a:r>
              <a:rPr kumimoji="1" lang="en-US" altLang="zh-CN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1</a:t>
            </a:r>
            <a:r>
              <a:rPr kumimoji="1" lang="zh-CN" alt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月</a:t>
            </a:r>
            <a:r>
              <a:rPr kumimoji="1" lang="en-US" altLang="zh-CN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4</a:t>
            </a:r>
            <a:r>
              <a:rPr kumimoji="1" lang="zh-CN" altLang="en-US" sz="2400" b="0" i="0" kern="1200" cap="all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日）</a:t>
            </a:r>
            <a:endParaRPr kumimoji="1" lang="zh-CN" altLang="en-US" sz="2400" b="0" i="0" kern="1200" cap="all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二、密法修习次第</a:t>
            </a:r>
            <a:endParaRPr lang="zh-CN" alt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在修好出离心与菩提心的基础上，接下来就是密宗的修法。荣 森班智达是宁玛巴一位杰出的成就者，他将学密者从开始发心到最 后获得成就的过程分成了五个阶段：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第一个阶段，是依止密宗金刚上师。因为密法是不能通过看书 而仅仅从字面上去领会的。比如，密宗续部的专有名词一般人根本 无法了知其含义；又如，密宗为了使外道不至于盗法，而在很多续 部中故意打乱修法顺序，后修的在前，先修的在后，如果没有上师 的引导，私自按照书上的次第去盲修瞎练，其后果将不堪设想。世 人皆知，哪怕显宗的修法，也要依靠上师的指导才能学修，更何况 殊胜的无上密法呢？所以，第一步是依止金刚上师。现在，有些居 士在没有上师引导的情况下，私自阅读密宗法本，擅自依照法本修学， 这是极端错误的行为。最终结果，他不但不会有所成就，而且有盗 法的罪过。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对金刚上师的要求，在《大圆满心性休息》《普贤上师言教》 以及有关金刚上师的开示中讲得十分清楚。希望大家在依止上师之 前，能仔细参阅这些法本。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35" y="854075"/>
            <a:ext cx="11893550" cy="5904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第二个阶段，是入密宗坛城接受灌顶。依照以前的密法规程， 宝瓶灌顶、秘密灌顶、智慧灌顶、句义灌顶四个层次，是根据受灌 顶者的根机而分开传授的，受者能够修到什么程度，就授予相应程 度的灌顶，决不轻易违越次第。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时过境迁，现在无上密宗的灌顶很多都包含了完整的四灌顶。 虽然这样做也无可厚非，但大家一定要量体裁衣，要结合自己的实 际情况，选择自己适合的灌顶。目前，在灌顶方面存在很多问题， 特别是在汉地。因为此前已经做过有关灌顶的开示，在麦彭仁波切 的《大幻化网总说光明藏论》中也有相关的内容，所以此处不再赘述。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第三个阶段，是接受密宗戒律。实际上，灌顶和接受密乘戒是 一回事，但荣森班智达将它分成了两部分，首先是进入密宗的坛城， 其次是受密乘戒。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受密乘戒之前，必须了解密乘戒的内容，再抉择是否接受。也 就是说，在接受灌顶之前，准备接受者首先必须拿到戒本，详细阅 读与灌顶相应的密乘戒，并在确认自己能做到的前提下，才能接受 灌顶，否则就不能接受。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03200" y="758190"/>
            <a:ext cx="11690985" cy="600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戒律都是这样。比如受居士戒，也要根据自己的能力，能守持 哪几条戒，就受哪几条戒。菩萨戒也是可以选择的，钝根者只需受 持一条愿菩提心，其他的可以暂时不受；中等根机者可以受无著菩 萨著作中所讲的四条根本戒（分开有八条），其余的可待将来再受；利根众生则可以受持龙树菩萨所讲的二十条根本戒（也可以说十八 条）。密乘戒也是一样。只有量力而行，才是护持净戒的必要保证。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令人担忧的是，现在很多的授灌顶者在灌顶时，并不太强调密 乘戒，求灌顶者也根本不知道在灌顶背后还有密乘戒的要求，都满 以为灌顶结束之后，就万事大吉。其实，灌顶之后最难做到的，就 是密乘戒。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第四个阶段是闻思，这是极其关键的步骤。首先要学习密宗特 殊的见解，然后再进一步学习密宗的具体修法。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第五个阶段，是学成后到静处修行。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以上是荣森班智达所讲的学密的五个步骤。下面我们主要介绍 第五个阶段—修行，也即学习密宗的见解和修法。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92405" y="758190"/>
            <a:ext cx="11701780" cy="600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三、略谈密宗的见解和修法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密宗所有的修法可以归纳为两条路，一是生起次第，二是圆满 次第。下面分别对其进行简略说明。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（一）生起次第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修生起次第时，一般要观想本尊像以及佛的坛城，这有什么作 用呢？凡夫因为被无明所遮蔽，所见所及全都是不清净的现象。通 过密宗的见解，才使我们领悟到：这一切都不是实在的，是幻觉， 是本来清净的。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显宗也认为，八地菩萨眼中的外器世界（即山河大地）是很清 净的。怎样的清净呢？弥勒五论中的《经庄严论》a 里讲过，菩萨到 八地时，开始转识成智。 b，当其五根识（眼识、耳识等）转化成智 慧以后，所见就如同极乐世界一样，地面不再是土石瓦砾，而是琉 璃珍宝等。其实，在人们心中所谓“琉璃”的概念也是不清净的， 但因为人们喜欢琉璃等珠宝，才将清净刹土形容成琉璃等珍宝的样 子，这是针对人们的喜好而言的。实际上，在菩萨的境界中，一切 都是智慧的现象、非常清净的现象：所闻是妙法音声，所饮是甘 露……当然，凡是言辞所能传递的，都属于分别念的范畴，都无法 真实地表达菩萨的境界。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37490" y="831850"/>
            <a:ext cx="11859260" cy="59270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如人饮水，冷暖自知。显宗认为：要想真实感受这一切，只有 通过首先发菩提心，依显宗的修法长劫修练，积累无数资粮，证达 无我空性，达到八地以上，才能依靠自己的修行现见万法本来清净 的境界。然而，以密宗特有的修行方式，即使是凡夫，也能现见本 来清净的境界。为什么密宗能办到，而显宗却不能办到呢？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《维摩诘所说经》中有这样一段内容 ：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一次，释迦牟尼佛在传法时说道：诸位菩萨如果想感受外境的 清净，就应当自净其心。心净，则外境清净，修行至心净之时，外 境也会随之而清净。当时，舍利子也在佛陀身边，他心想：娑婆世界这么不清净，难道释迦牟尼佛的心仍然没有清净吗？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佛得知他的想法后，便反问舍利子：生盲 a 看不到日月，这是日 月的过失，还是盲人的过失呢？舍利子回答说：是盲人之过，而非 日月之咎。因为盲人没有眼睛，所以看不到日月，而不是日月不存 在。佛又说道：娑婆世界的本体永远是清净的，但凡夫就像盲人一样， 始终无法看见。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37490" y="757555"/>
            <a:ext cx="11746865" cy="59105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此时，一位从其他佛刹来至娑婆世界听法的菩萨说道：我现在 所见到的这个佛土就是清净的。舍利子不以为然，就反驳道：此佛 土是不清净的！于是他们二人就展开了激烈的辩论。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正当难解难分之际，佛以神通显示了娑婆世界的本来面目，在 场的所有人都亲眼目睹到：娑婆世界就像西方极乐世界等诸佛刹土 一样，十分清净庄严。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之后，佛陀告诉大众：我的世界本身就是这样，永远都是这样， 只是你们没有看见而已。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此经是纯粹的显宗经典，其中也提到了“世界本来清净”的说法， 可见本来清净的观点，并不是密宗所特有的。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荣森班智达讲过，虽然在小乘经典里，也有释迦牟尼佛如何发心、 成佛，以及诸多菩萨如何修行、成道、度化众生的记载，但因为缺 少相应的方法，所以小乘修行者无法成就诸佛菩萨的果位。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同样，虽然显宗也谈到了世界本来清净，却无法令八地以下的 修行者亲身感受到这种境界。但密宗就有更直截了当的生起次第的 修法。在了知万法本来清净之后，用生起次第的方法，就可以令不 清净的现象逐渐消失，而深切体会到这种清净。凡夫修生起次第， 也可以达到其最高顶点：在生起次第修起来之后，外面的一切自然 显现为佛的清净刹土，这是密宗普通修行人都可以现量看到的境界。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为什么要修生起次第呢？因为，我们凡夫将眼、耳、鼻、舌、 身等五根的所触所及，都执为不清净的事物。如果其本身就不清净， 那也无可奈何。但实际上，万法都是本来清净的。既然是清净的， 那么有没有一种方法能令这种清净快速显现呢？如上所述，显宗没 有这种方法，而密宗却有生起次第的修法。修生起次第的意义就在 于此。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chemeClr val="tx1">
                    <a:lumMod val="75000"/>
                  </a:schemeClr>
                </a:solidFill>
              </a:rPr>
              <a:t>二）圆满次第 </a:t>
            </a:r>
            <a:endParaRPr lang="zh-CN" altLang="en-US" sz="20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圆满次第有何作用呢？即使生起次第修得非常好，能够现量看 到一切外境皆为佛的坛城。但是，如果不能证悟空性，又会执著佛 的坛城为实有。这时，虽然一切外境显现为清净，但这种对清净的 执著，与对不清净的执著一样都是执著，所以仍然要断除。如何断 除呢？这就需要借助于圆满次第的修法。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圆满次第可以分为两种：有相圆满次第和无相圆满次第。 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格鲁派和萨迦派大多数圆满次第的修法，都是有相圆满次第， 也就是气脉明点的修法，如时轮金刚中的气脉明点修法。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修气脉明点为什么能证悟空性呢？麦彭仁波切在时轮金刚的解 释中讲过，假如在头一点不疼的时候观想头痛，在观想一两天之后， 头肯定会真的痛起来，这是一种心的作用，但见效不是很快；如果 另外一人直接用木棍打自己的头，那么在木棍落在头上的瞬间，立 刻就会有头痛的感受。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37160" y="876300"/>
            <a:ext cx="11757025" cy="58826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这个比喻说明，虽然可以用显宗《入中论》《中论》里的推理 方法来推翻我执，但是进展很慢、效果不是很好，从凡夫修到真正 证悟空性的一地菩萨，需要一个阿僧祇劫（无数大劫），这是一个 漫长得连天文数字都无法表述的时间概念。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然而在密宗里，却可以通过修气脉明点，快速地证悟空性。为 何能够快速证悟呢？因为我们的心和肉身有着非常密切的关联，通 过对气脉明点的调节，就可以使心发生决定性的改变。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在观修生起次第时，确实可以见到一切外境、众生皆为佛的坛城。 通过圆满次第证悟空性以后，虽然佛的坛城依旧存在，却能了达这 一切并不是实有，而是如梦如幻的。这就是修圆满次第的意义所在。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79375" y="757555"/>
            <a:ext cx="11814810" cy="6001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这说明，这种生起次第是有造作的。虽然有造作，但它却能控 制我们对不清净的执著。譬如，洗手用的香皂自身并不干净，终究 要被洗掉，但我们却可以用它来洗净双手。同样，这种生起次第虽 然有造作，但造作的东西也可以推翻许多不清净的现象，所以暂时 可以利用它。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然而，大圆满却不是这样。修大圆满时，不需要看佛像，也不 需要观想佛陀、本尊的容貌、身色、手印……而只需要入定。因为 一切万法的本性永远离不开空性，也永远离不开现象，入定修光明 的同时，现象的部分自然可以爆发出来，那便是纯洁而无有造作的 佛之坛城。大圆满没有特意修生起次第，最后却达到了比修生起次 第更超胜的目的。所以，大圆满修法涵盖了一切生圆次第的修法。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以上内容，介绍了生圆次第的概念。虽然密宗各大派别的修法 异彩纷呈、各有千秋，但所有修法都可归纳于生圆次第的修法当中。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以上所讲的，是密宗一般的修法次第。因为环境、时间等各种 因素，我们的修行不一定会按照以上顺序进行，而往往是在出离心、菩提心等一系列加行修完以后，直接进入大圆满的修法。因为大圆 满法，并不是专供出家人，或者高僧大德的修法。即使是普通的密 宗居士，在加行基础打好之后都可以修，你们可以一边工作，一边 修大圆满。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01600" y="666115"/>
            <a:ext cx="12225655" cy="619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8910" y="666115"/>
            <a:ext cx="11820525" cy="6191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礼敬上师三宝及传承上师！</a:t>
            </a:r>
            <a:b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诸佛正法贤圣三宝尊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从今直至菩提永皈依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我以所修施等诸资粮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为利有情故愿大觉成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愿诸众生永具安乐及安乐因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愿诸众生永离众苦及众苦因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愿诸众生永具无苦之乐、我心怡悦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愿诸众生远离贪嗔之心、住平等舍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为度化一切众生，我们发誓成佛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为了成佛，我们一起进行本次的共修，然后精进地闻思修行！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成佛以后，度化无量的众生。  我们一起发无上殊胜的菩提心！</a:t>
            </a:r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四、生圆次第与显宗修行的差别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显宗没有生圆次第的修法，虽然其所抵达的最终境界与密宗一 样，但因为缺少这些见解与方便，所以其修行的效果和进展与密宗 有着很大区别。经书上讲过，显宗从发心到证得一地，最上等根机 的人也需要一个阿僧祇劫。但实际上，即使是显宗的修行者，也不 会需要那么长时间，因为菩萨修到一定层次后，有种种方便法门， 每一种方法都可以积累众多资粮，在资粮道、加行道中，层次越高， 能力越大，于一刹那间便能积累不可计数的资粮。即便如此，显宗 从发心到一地，还是需要很长时间。而密宗却不是这样，如果已经 完全成就了学密的利根法器，则加行道只需六个月，资粮道也不会 很长，在显宗无法企及的时间内，就能到达一地。虽然显宗不承认 这一点，但无数事例可以证明，密宗修法的确有着显宗无法比拟的 优越性。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显宗和密宗的差别在什么时候就可以消失呢？如果学显宗的人， 证悟了显宗的第一地，实际上也就证悟了密宗。因为在第一地之后， 显、密是毫无分别、一味一体的。所谓密宗的特点，只存在于资粮 道和加行道，也即没有登地之前。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59385" y="831215"/>
            <a:ext cx="11734800" cy="5927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也就是说，在没有登地之前，显、密确实有很大差别，但在登地以后，就没有差别了。例如，在显宗里没有金刚身的概念，更不 可能有其修法，这是密宗特有的一个修法。密宗认为，人的身体虽 然是不清净的，但其中也有一些清净的因素，如果能够掌握这些因素， 使它趋于成熟，在它成熟的同时，有漏的肉体就会逐渐消失，当它 完全消失以后，肉身就转换为金刚身。金刚身可以不受任何外界地、 水、火、风的影响。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然而，证悟一地的显宗修行者，当他从一地的定中出来以后， 立即就有了幻化身，也叫幻身或金刚身。虽然他没有修过生起次第， 但因为他证悟了光明，就会有幻化身。所以，在一地以上，显、密 是没有差别的。一地以上的显宗修行者，最终也自然而然地趋入了 密宗。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无垢光尊者、麦彭仁波切等大部分人的观点是：因为在登地之 后，并不存在显、密之分，所以即使根机较差的修行人，在登地之 后，也可进入密乘道。麦彭仁波切等成就者甚至认为，如果快的话， 显宗的修行者在大资粮道时就会进入密宗。因为修大资粮道的人通 过禅定，可以去诸佛刹土，在佛前听法。在这些佛刹中，也有密宗 修法的传承，他可以因此而契入密宗。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显、密最终的果报有差别吗？显宗、密宗都可以成佛，只是速 度的快慢有很大差别。至于最后的果位，虽然有人说有差别，但莲 花生大师等很多成就者都认为，其最终果报是没有差别的，两者同 样都可以成佛。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此外，密宗幻身的修法是一种非常特殊的修法，但宁玛派更强 调虹身。幻化身有清净和不清净两种分别，清净的幻化身和虹身是 差不多的。如上所讲，修大圆满时虽然从未观想过唐卡，但在其证悟到炉火纯青之际，顿时就可以显现出五方佛的坛城，这时便可见 到一切外境都是清净的现象，身体也开始逐渐变成虹光身，此虹光 身可以直接带到佛的果位，最后成为佛的报身。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密宗通过无相圆满次第的修法，就可以证悟龙树菩萨《中论》 中所讲的空性；而用生起次第或圆满次第，就可以证悟无著菩萨的 《宝性论》和龙树菩萨的《赞法界论》中的所有内容。以上简略地 介绍了密宗的一些修法及其意义。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有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些人觉得密宗很神秘，这是因为对密宗的整个体系缺乏了解 而造成的假相。其实，密宗一点也不神秘，只是它的方法很特别、 很快速，做起来比较容易而已。譬如，因小乘见解不是很高，所以 比丘戒的戒条很多，比丘尼的更多，要做到任何一条细微的戒律也 不违犯是很难的。为什么比丘（尼）戒那么严呢？这就与其见解有关。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菩萨戒就不同于小乘戒，因为其见解超胜于小乘，所以戒条就 不是很多。因为，菩萨戒既要考虑自利，也要考虑利他，既然是利 益众生的动机，就没有必要过分谨小慎微、瞻前顾后，很多方面都 可以有一定的弹性，这样才能更加游刃有余地利益众生。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在密宗里，如果没有证悟密宗的见解，就另当别论，如果已经 证悟了，就不像显宗的戒律那么严，这也是与其见解密不可分的。 所以，虽然密宗的修行轻而易举，戒律也张弛有度，然而成就的速 度却是迅速快捷的，这就是密宗的特点。你们学密的机会不是很多， 仅看一两本书，并不一定能将密宗的全貌一览无遗。所以此处提纲 挈领，以简略通俗的语言来描述密宗的修法，使大家对密宗有一个 粗略的概念。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highlight>
                  <a:srgbClr val="FF0000"/>
                </a:highlight>
              </a:rPr>
              <a:t>五、使修行抵达终点的顺缘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highlight>
                <a:srgbClr val="FF0000"/>
              </a:highligh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生起次第与圆满次第的具体修法这里暂时不讲。在具体修行时， 首先不要操之过急，而仓促地去修密法，目前最重要的，是稳扎稳 打地修出离心和菩提心。特别是菩提心，虽然说起来很简单，但要 真正做到，我觉得并不是很容易。我们学佛那么长时间了，也比较 精进，但直到现在都还没有圆满世俗菩提心。显而易见，菩提心的 确是得之不易的。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发菩提心的颂词念满十万遍，是否就意味着菩提心圆满了呢？ 绝非如此！念诵这个偈子虽然有加持，也有善根，但念完后到底有 没有菩提心，却不能以此为准绳。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偶尔生起“我要为度化众生而成佛”的念头不难，但是要在每 天的日常生活中去实践这种理念却并不容易。虽然平日打坐或平安 无事时，我们也会真诚地发愿：我要为度化众生而成佛！但在最关 键的时候，在我们的实际行动中却不一定能看到“菩提心”。比如， 在为了利益他人自己反要痛苦的情况下，很多人就会犹豫不决，甚 至退避三舍。此时此刻，我们的菩提心在哪里呢？早就无影无踪了。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2176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作为菩萨，必须能够无条件地付出，我们能做到吗？有多少人 敢面无愧色地拍胸保证？所以，千万不能轻视出离心与菩提心，以 为在此之上还有更好的法门。出离心与菩提心，就是凌驾于一切修 法之上的无上大法。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以前的高僧大德在引导弟子的时候，首先只为弟子传出离心的 修法，并告诉他们：“在这些修法之上，没有任何更高的法，所以 你们应当精勤修持。”弟子们也坚信这是唯一的解脱道，并严格依教奉行，最终修出了真实、稳固的出离心。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这时，上师又告诉弟子：“在出离心的上面，还有一种叫做菩 提心的无上修法，你就去修菩提心吧！”作为本分的修行人，仍然 会一丝不苟地依从上师教言，毫不迟疑、潜心专注地修菩提心，并 最终修出了真实无伪的菩提心。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最后，上师告诉弟子：“这些都是很好的，但还有一个问题没 有解决，就是空性，这个法修好以后就真正没有再高的法了。”弟 子于是又再依密宗或显宗的修法而修空性。因为前面打下了良好的 基础，证悟空性也就成了指日可待的事情。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2176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大巧若拙，大智若愚。只有不玩弄技巧、不耍小聪明，视上师 的一切教言为究竟的弟子，才能够窥探到与上师智慧无二无别的奇 妙风景。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也许有的自诩为上乘根机的人，会对这种做法不屑一顾，认为 这是针对下等根机的迂回之途，就自作主张，径直趋入正行修法， 修了几年之后，不但没有收获，反而每况愈下，最终连原有的信心 都丧失殆尽。劳而无功的根本原因，就在于自以为是，不重视基础 的铺垫。有些居士会自命不凡地说：“某某上师已经开许我不修加行， 所以我不用修了。”于此，我不得不再次提醒道：这样的所谓开许， 就是开许你不走解脱道。如果不能得到最终的解脱，这样的开许又 有何意义呢？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从前色尔坝有个修行的地方，那里有一位大圆满成就者叫秋央 让珠上师，他引导弟子的方式，也是十分讲究次第的。到他那里已 经三四年的人，还不能听到他亲自传的一句法。只是由其他堪布为他们传皈依及出离心等修法，并让他们去实修。在出离心、菩提心 修得非常扎实的时候，他才为其传讲大圆满。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26695" y="758190"/>
            <a:ext cx="11599545" cy="600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文革”期间，由于他的弟子们具备了强烈的出离心和菩提心， 所以对世间事务也不感兴趣，这样反而避免了很多挨打挨斗的可能， 很多人都在山洞里坚持修行。时光荏苒，几十年过去了，上师的弟 子们都纷纷辞世，令人惊叹的是，几乎所有的弟子，都示现了不同 程度的成就相。虽然这一切，无不归功于秋央上师的不共加持力， 但与他老人家注重基础的引导方法也有极为密切的关系。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如果上师们只是一味地传讲高深法要，居士们也是千方百计地 想尽快得到灌顶，以便翻阅只有灌顶之后才能看的法本，在了解法 本的所有内容后，仍是永无餍足地追求所谓“更高”的法要，却将 基础修法弃置不顾。这种弃本逐末的做法，无异于缘木求鱼。最终 结果，只会自取其咎。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     千里之行，始于足下。出离心和菩提心，是与证悟空性相辅相成、 形影不离的良伴，我们一定要对此加以重视。要知道，只有从出离 心和菩提心出发，才能抵达究竟实相的终点。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备注：我们现在的眼识、耳识等五识属于心，不是智慧。心和智慧的差别在于，有执著的、不清净的 现象是意识或心；智慧是无执著的、证悟空性的，从现象的角度来讲，智慧是清净的显现。：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9405938" y="1903413"/>
            <a:ext cx="2786062" cy="981075"/>
          </a:xfrm>
        </p:spPr>
        <p:txBody>
          <a:bodyPr/>
          <a:lstStyle/>
          <a:p>
            <a:r>
              <a:rPr lang="zh-CN" altLang="en-US" dirty="0"/>
              <a:t>思考讨论</a:t>
            </a:r>
            <a:endParaRPr lang="zh-CN" altLang="en-US" dirty="0"/>
          </a:p>
        </p:txBody>
      </p:sp>
      <p:pic>
        <p:nvPicPr>
          <p:cNvPr id="3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9299612" y="3865563"/>
            <a:ext cx="3128962" cy="299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6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8702565" y="5099050"/>
            <a:ext cx="1838325" cy="17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内容占位符 2"/>
          <p:cNvSpPr txBox="1"/>
          <p:nvPr/>
        </p:nvSpPr>
        <p:spPr bwMode="auto">
          <a:xfrm>
            <a:off x="147955" y="160020"/>
            <a:ext cx="11940540" cy="6532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 smtClean="0">
                <a:solidFill>
                  <a:schemeClr val="tx1">
                    <a:lumMod val="75000"/>
                  </a:schemeClr>
                </a:solidFill>
              </a:rPr>
              <a:t>1.出离心和菩提心是学密的基础， 为什么在此还要反复强调呢？</a:t>
            </a:r>
            <a:endParaRPr lang="en-US" altLang="zh-CN" sz="2000" dirty="0" smtClean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2.</a:t>
            </a:r>
            <a:r>
              <a:rPr altLang="en-US" sz="2000" dirty="0">
                <a:solidFill>
                  <a:schemeClr val="tx1">
                    <a:lumMod val="75000"/>
                  </a:schemeClr>
                </a:solidFill>
              </a:rPr>
              <a:t>有些人</a:t>
            </a: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只知道密宗殊胜无比，就好高骛远，妄想不修加行而一步登天。</a:t>
            </a:r>
            <a:r>
              <a:rPr altLang="en-US" sz="2000" dirty="0">
                <a:solidFill>
                  <a:schemeClr val="tx1">
                    <a:lumMod val="75000"/>
                  </a:schemeClr>
                </a:solidFill>
              </a:rPr>
              <a:t>您有这样的心态吗？</a:t>
            </a: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3.</a:t>
            </a:r>
            <a:r>
              <a:rPr altLang="en-US" sz="2000" dirty="0">
                <a:solidFill>
                  <a:schemeClr val="tx1">
                    <a:lumMod val="75000"/>
                  </a:schemeClr>
                </a:solidFill>
              </a:rPr>
              <a:t>发心不正确念了很多密咒，会出现哪些负面结果？</a:t>
            </a: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4.</a:t>
            </a:r>
            <a:r>
              <a:rPr altLang="en-US" sz="2000" dirty="0">
                <a:solidFill>
                  <a:schemeClr val="tx1">
                    <a:lumMod val="75000"/>
                  </a:schemeClr>
                </a:solidFill>
              </a:rPr>
              <a:t>密法的修行次第简介一下。</a:t>
            </a: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5.</a:t>
            </a:r>
            <a:r>
              <a:rPr altLang="en-US" sz="2000" dirty="0">
                <a:solidFill>
                  <a:schemeClr val="tx1">
                    <a:lumMod val="75000"/>
                  </a:schemeClr>
                </a:solidFill>
              </a:rPr>
              <a:t>密宗地见解与次第。</a:t>
            </a: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6.</a:t>
            </a:r>
            <a:r>
              <a:rPr altLang="en-US" sz="2000" dirty="0">
                <a:solidFill>
                  <a:schemeClr val="tx1">
                    <a:lumMod val="75000"/>
                  </a:schemeClr>
                </a:solidFill>
              </a:rPr>
              <a:t>密宗与显宗地区别。</a:t>
            </a: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7.</a:t>
            </a:r>
            <a:r>
              <a:rPr altLang="en-US" sz="2000" dirty="0">
                <a:solidFill>
                  <a:schemeClr val="tx1">
                    <a:lumMod val="75000"/>
                  </a:schemeClr>
                </a:solidFill>
              </a:rPr>
              <a:t>让自己顺利达到修行终点的顺缘是什么？</a:t>
            </a: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>
                <a:solidFill>
                  <a:schemeClr val="tx1">
                    <a:lumMod val="75000"/>
                  </a:schemeClr>
                </a:solidFill>
              </a:rPr>
              <a:t>8.</a:t>
            </a:r>
            <a:r>
              <a:rPr altLang="en-US" sz="2000" dirty="0">
                <a:solidFill>
                  <a:schemeClr val="tx1">
                    <a:lumMod val="75000"/>
                  </a:schemeClr>
                </a:solidFill>
              </a:rPr>
              <a:t>自己的相关的有感而发！</a:t>
            </a: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2176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一、学密的基础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学密的基础是出离心和菩提心；因为，作为修行人，必须要过这两关，如果没有出离心和菩提心，即使修再殊胜的、类似大圆满等的密法，也是徒劳无益的。譬如，在修生起次第之时，一旦离开空性见和慈悲心，即使能将佛像观想得一清二楚，也毫无意义。同样，正如经书所言，如果没有出离心和菩提心，即使念诵了上亿的本尊心咒，也不是什么了不起的事。所以，一切修法的关键在于出离心和菩提心。即使没有证悟大圆满，没有念诵上亿本尊心咒，修生起次第观想不清楚，都不会有人说我们不是修行人。但是，如果缺失出离心和菩提心，那我们就真的不是修行人了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chemeClr val="tx1">
                    <a:lumMod val="75000"/>
                  </a:schemeClr>
                </a:solidFill>
              </a:rPr>
              <a:t>二、密法修习次第</a:t>
            </a:r>
            <a:endParaRPr lang="zh-CN" altLang="en-US" sz="1800" b="1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第一个阶段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：依止密宗金刚上师。因为密法是不能通过看书而仅仅从字面上去领会的。有些居士在没有上师引导的情况下，私自阅读密宗法本，擅自依照法本修学，这是极端错误的行为。</a:t>
            </a:r>
            <a:r>
              <a:rPr lang="zh-CN" altLang="en-US" sz="1800" b="1" dirty="0">
                <a:solidFill>
                  <a:srgbClr val="FF0000"/>
                </a:solidFill>
              </a:rPr>
              <a:t>第二个阶段：入密宗坛城接受灌顶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。灌顶分宝瓶灌顶、秘密灌顶、智慧灌顶、句义灌顶四个层次，是根据受灌顶者的根机而分开传授的，受者能够修到什么程度，就授予相应程度的灌顶，所以一定要结合自己的实际情况，选择自己适合的灌顶。</a:t>
            </a:r>
            <a:r>
              <a:rPr lang="zh-CN" altLang="en-US" sz="1800" dirty="0">
                <a:solidFill>
                  <a:srgbClr val="FF0000"/>
                </a:solidFill>
              </a:rPr>
              <a:t>第三个阶段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：接受密宗戒律。实际上，灌顶和接受密乘戒是一回事，受密乘戒之前，必须了解密乘戒的内容，再抉择是否接受。</a:t>
            </a:r>
            <a:r>
              <a:rPr lang="zh-CN" altLang="en-US" sz="1800" b="1" dirty="0">
                <a:solidFill>
                  <a:srgbClr val="FF0000"/>
                </a:solidFill>
              </a:rPr>
              <a:t>第四个阶段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：闻思是极其关键的步骤。先要学习密宗特殊的见解，然后学习密宗的具体修法。</a:t>
            </a:r>
            <a:r>
              <a:rPr lang="zh-CN" altLang="en-US" sz="1800" b="1" dirty="0">
                <a:solidFill>
                  <a:srgbClr val="FF0000"/>
                </a:solidFill>
              </a:rPr>
              <a:t>第五个阶段：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学成后到静处修行。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01600" y="666115"/>
            <a:ext cx="12225655" cy="6191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8910" y="666115"/>
            <a:ext cx="11820525" cy="6191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800">
                <a:solidFill>
                  <a:srgbClr val="FF0000"/>
                </a:solidFill>
                <a:highlight>
                  <a:srgbClr val="000000"/>
                </a:highlight>
              </a:rPr>
              <a:t>回顾上期内容：</a:t>
            </a:r>
            <a:endParaRPr lang="en-US" sz="2800">
              <a:solidFill>
                <a:srgbClr val="FF0000"/>
              </a:solidFill>
              <a:highlight>
                <a:srgbClr val="000000"/>
              </a:highlight>
            </a:endParaRPr>
          </a:p>
          <a:p>
            <a:r>
              <a:rPr lang="en-US" sz="2000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依止上师</a:t>
            </a:r>
            <a:endParaRPr lang="en-US" sz="2000">
              <a:highlight>
                <a:srgbClr val="FF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1、依师之必要：因为上师给我们指示解脱道。除了上师、善知识之外，其它世间中任何地位再高、学位再高的人都没办法指引解脱道，只有殊胜的上师、善知识可以帮助我们解脱。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2、观察上师：凡夫人本来就很容易随着友伴等暂时的外缘所改变，所以我们在何时何地都需要依止良师益友。一般来说，可以依止的上师必须具备以下这些功德：1）相续清净：2）广闻博学：3）具大悲心：4）通达显密：5）现前断证：6）圆满四摄：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3、依止上师：依止就是亲近上师。真正亲近上师是依止上师听法，他讲的法必须要观修，观修之后，通过内心的境界、证悟和上师的境界越来越靠近，逐渐相应，这就是一种亲近。真正佛法中的依止，对佛而言，依止佛陀也是把他当成导师。佛陀入灭了，上师、善知识就成为我们的导师。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作为弟子所要具备的条件：1）精进大铠：纵遇生命危险也不违背上师善知识的意愿；2）智慧极坚：心情不会因为暂时出现的违缘而改变；3）承侍上师：要有赴汤蹈火承侍上师的精神，也就是不惜生身性命为上师办事；4）依教奉行：上师所说的任何教授，言听计从，将自己置之度外。这样的人单单依靠对上师的虔诚敬信必将获得解脱。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     需要注意的是，初学者不应视师如佛。 在视师如佛的高标准中，很多公案、例子都说明，不管上师让你做什么事情，你都要去做，因为这很多是调伏你的烦恼和我执的殊胜方便。</a:t>
            </a:r>
            <a:r>
              <a:rPr lang="en-US" sz="2000" b="1">
                <a:highlight>
                  <a:srgbClr val="FF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但是如果初学者这样做，一方面他内心中有很多疑惑和纠结；另一方面即便不纠结不疑惑，如果这位上师不是真正的佛一样的上师，让自己做了违背教义或因果的事情，只能够伤害自己。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所以，初学者不应该以这样的高标准要求自己。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2235" y="757555"/>
            <a:ext cx="11724005" cy="6001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三、密宗的见解和修法  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密宗所有的修法可以归纳为两条路，一是生起次第，二是圆满次第。修生起次第时，一般要观想本尊像以及佛的坛城。凡夫因为被无明所遮蔽，所见所及全都是不清净的现象。通过密宗的见解，才使我们领悟到：这一切都不是实在的，是幻觉，是本来清净的。显宗也认为，八地菩萨眼中的外器世界（即山河大地）是很清净的。在了知万法本来清净之后，用生起次第的方法，就可以令不清净的现象逐渐消失，而深切体会到这种清净。即使生起次第修得非常好，能够现量看到一切外境皆为佛的坛城。但是，如果不能证悟空性，又会执著佛的坛城为实有。这时，虽然一切外境显现为清净，但这种对清净的执著，与对不清净的执著一样都是执著，所以仍然要断除。如何断除呢？这就需要借助于圆满次第的修法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 圆满次第分有相圆满次第和无相圆满次第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。格鲁派和萨迦派大多数圆满次第的修法，都是有相圆满次第，也就是气脉明点的修法。因为我们的心和肉身有着非常密切的关联，通过对气脉明点的调节，就可以使心发生决定性的改变。</a:t>
            </a:r>
            <a:r>
              <a:rPr lang="zh-CN" altLang="en-US" sz="2000" b="1" dirty="0">
                <a:solidFill>
                  <a:srgbClr val="FF0000"/>
                </a:solidFill>
              </a:rPr>
              <a:t>无相圆满次第主要是指大圆满，无相圆满次第是指不借助于观想以及修气脉明点，而直接证悟空性的修法。</a:t>
            </a: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</a:rPr>
              <a:t>大圆满中既包含了无相圆满次第，也含摄了生起次第。但是，大圆满的生起次第不是通过观想佛像，从外面看到本尊坛城，而是借由禅定，从内心向外发出佛的坛城。这是没有任何造作的、自然的、纯净的一种佛的坛城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02235" y="758190"/>
            <a:ext cx="11724005" cy="6000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四、生圆次第与显宗修行的差别    </a:t>
            </a: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如果学显宗的人，证悟了显宗的第一地，实际上也就证悟了密宗。因为在第一地之后，显、密是毫无分别、一味一体的。所谓密宗的特点，只存在于资粮道和加行道，也即没有登地之前。显宗、密宗都可以成佛，只是速度的快慢有很大差别。至于最后的果位，虽然有人说有差别，但莲花生大师等很多成就者都认为，其最终果报是没有差别的，两者同样都可以成佛。显宗没有生圆次第的修法，虽然其所抵达的最终境界与密宗一样，但因为缺少这些见解与方便，所以其修行的效果与进展与密宗有着很大区别。此外，密宗幻身的修法是一种非常特殊的修法，但宁玛派更强调虹身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五、使修行抵达终点的顺缘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作为菩萨，必须能够无条件地付出，我们能做到吗？有多少人敢面无愧色地拍胸保证？所以，千万不能轻视出离心与菩提心，以为在此之上还有更好的法门。出离心与菩提心，就是凌驾于一切修法之上的无上大法。大巧若拙，大智若愚。只有不玩弄技巧、不耍小聪明，视上师的一切教言为究竟的弟子，才能够窥探到与上师智慧无二无别的奇妙风景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千里之行，始于足下。出离心和菩提心，是与证悟空性相辅相成、形影不离的良伴，我们一定要对此加以重视。要知道，只有从出离心和菩提心出发，才能抵达究竟实相的终点！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"/>
          <p:cNvSpPr txBox="1"/>
          <p:nvPr/>
        </p:nvSpPr>
        <p:spPr>
          <a:xfrm>
            <a:off x="1016000" y="1357744"/>
            <a:ext cx="10160000" cy="2660073"/>
          </a:xfrm>
          <a:prstGeom prst="rect">
            <a:avLst/>
          </a:prstGeom>
        </p:spPr>
        <p:txBody>
          <a:bodyPr anchor="ctr"/>
          <a:lstStyle>
            <a:lvl1pPr lvl="0" algn="l" defTabSz="1218565">
              <a:lnSpc>
                <a:spcPct val="85000"/>
              </a:lnSpc>
              <a:spcBef>
                <a:spcPct val="0"/>
              </a:spcBef>
              <a:buNone/>
              <a:defRPr lang="zh-CN" sz="44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spcAft>
                <a:spcPts val="0"/>
              </a:spcAft>
            </a:pPr>
            <a:r>
              <a:rPr sz="4800" dirty="0">
                <a:solidFill>
                  <a:schemeClr val="bg2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本次共修圆满！</a:t>
            </a:r>
            <a:endParaRPr lang="en-US" sz="4800" dirty="0">
              <a:solidFill>
                <a:schemeClr val="bg2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ctr">
              <a:spcAft>
                <a:spcPts val="0"/>
              </a:spcAft>
            </a:pPr>
            <a:endParaRPr lang="en-US" sz="4800" dirty="0">
              <a:solidFill>
                <a:schemeClr val="bg2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ctr">
              <a:spcAft>
                <a:spcPts val="0"/>
              </a:spcAft>
            </a:pPr>
            <a:r>
              <a:rPr sz="4800" dirty="0">
                <a:solidFill>
                  <a:schemeClr val="bg2">
                    <a:lumMod val="50000"/>
                  </a:schemeClr>
                </a:solidFill>
                <a:latin typeface="华文琥珀" panose="02010800040101010101" charset="-122"/>
                <a:ea typeface="华文琥珀" panose="02010800040101010101" charset="-122"/>
              </a:rPr>
              <a:t>感恩随喜大家！</a:t>
            </a:r>
            <a:endParaRPr sz="4800" dirty="0">
              <a:solidFill>
                <a:schemeClr val="bg2">
                  <a:lumMod val="50000"/>
                </a:schemeClr>
              </a:solidFill>
              <a:latin typeface="华文琥珀" panose="02010800040101010101" charset="-122"/>
              <a:ea typeface="华文琥珀" panose="02010800040101010101" charset="-122"/>
            </a:endParaRPr>
          </a:p>
        </p:txBody>
      </p:sp>
      <p:pic>
        <p:nvPicPr>
          <p:cNvPr id="51202" name="图片 8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0" y="5622925"/>
            <a:ext cx="1735137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3" name="图片 14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1735137" y="5622925"/>
            <a:ext cx="1733550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4" name="图片 15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3468687" y="5622925"/>
            <a:ext cx="1735138" cy="123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5" name="图片 16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5203825" y="5603875"/>
            <a:ext cx="1733550" cy="12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6" name="图片 17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6937375" y="5613400"/>
            <a:ext cx="1735137" cy="12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7" name="图片 18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8672512" y="5603875"/>
            <a:ext cx="1733550" cy="1233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08" name="图片 19"/>
          <p:cNvPicPr/>
          <p:nvPr/>
        </p:nvPicPr>
        <p:blipFill>
          <a:blip r:embed="rId1" cstate="email"/>
          <a:stretch>
            <a:fillRect/>
          </a:stretch>
        </p:blipFill>
        <p:spPr>
          <a:xfrm>
            <a:off x="10406062" y="5613400"/>
            <a:ext cx="1735138" cy="1233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80" y="758190"/>
            <a:ext cx="11893550" cy="602234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4、修学上师之意行：对殊胜上师的一切行为经过一番认真观察之后，自己在实际行动中也原原本本地按照那样去修持。作为修行人，要效仿往昔诸佛菩萨的行为，弟子依止上师也同样是随学上师。上师的意趣行为怎样，弟子相续中也需要得到，就像神塔小像从印模中取出来一样，印模中有什么样的图案，全部会显现在神塔小像上。同样，上师心相续中有怎样的功德，弟子也要与上师一模一样，即便不能完全相同，也一定要具有基本相同的功德。 修行皈依要十万遍以上，发心也要十万遍以上，顶礼也要修十万遍以上，其实这都是在一遍一遍地模仿。可能我们的行为已经很好了，动作已经很标准了，但是我们的发心和其他方面还要不断地去模仿的更像。我们的发心要从完全没有菩提心，变成相似的菩提心，再把相似的菩提心变成真实的菩提心。又比如我们的空性见解刚开始错得离谱，然后有点相像了，有点单空了，有空性见了，最后是真实的空性。通过这样不断地模仿就生巧了，所以模仿的次数不能少。上师也讲了，修行就是不断地串习，不断串习放在这里就是模仿，模仿的次数越多越纯熟。  为什么依止上师？依止上师干什么？就是随学他的意行，模仿他的行为。依止他，他告诉你怎么做；依止他，他引导你的行为；你的身、语、意向他看齐，他慢慢地带着你走，你模仿他，这时他的功德你就得到了。以这样的方式传递就是上师和弟子的相应，这就是依止上师的原理、过程和果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Arial Black" panose="020B0A04020102020204" charset="0"/>
                <a:cs typeface="Arial Black" panose="020B0A04020102020204" charset="0"/>
              </a:rPr>
              <a:t>      因此，首先应当善巧观察上师，中间善巧依止上师，最后善巧修学上师的意行，这样的弟子无论如何必定会趋入正道。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282575" y="887730"/>
            <a:ext cx="11611610" cy="5871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altLang="en-US" sz="2000" b="1" dirty="0">
                <a:solidFill>
                  <a:srgbClr val="FF0000"/>
                </a:solidFill>
                <a:sym typeface="+mn-ea"/>
              </a:rPr>
              <a:t>一、学密的基础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—</a:t>
            </a:r>
            <a:r>
              <a:rPr altLang="en-US" sz="2000" b="1" dirty="0">
                <a:solidFill>
                  <a:srgbClr val="FF0000"/>
                </a:solidFill>
                <a:sym typeface="+mn-ea"/>
              </a:rPr>
              <a:t>出离心和菩提心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作为修学密宗的人，在从发心到成佛的一系列过程中，为了让 自己的修行能够如理如法，就应该按照以下次第进行修持。 一、学密的基础—出离心和菩提心 我们以前也三番五次地提到，出离心和菩提心是学密的基础， 为什么在此还要反复强调呢？因为，作为修行人，必须要过这两关， 如果没有出离心和菩提心，即使修再殊胜的、类似大圆满等的密法， 也是徒劳无益的。只有在具备出离心和菩提心的基础之上，才能正 式入密修行。 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chemeClr val="tx1">
                    <a:lumMod val="75000"/>
                  </a:schemeClr>
                </a:solidFill>
                <a:latin typeface="Impact" panose="020B0806030902050204" charset="0"/>
                <a:cs typeface="Impact" panose="020B0806030902050204" charset="0"/>
              </a:rPr>
              <a:t>       华智仁波切讲过：在没有出离心、菩提心的前提下，即使闭 关九年修大圆满，也不能播下解脱的种子。这不能不让我们深思， 在所修的是大圆满，时间不是一两天或几个月，而是九年，修行方 法不是三天打鱼两天晒网，而是以泥封门谢客，断绝所有外界往来 的情况下，却因缺少出离心和菩提心，而不能播下解脱的种子。这 足以让我们警醒：如果不具备出离心和菩提心，就会沦落到如此地 步—修了九年大圆满，却不一定能播下解脱的种子！所以，对任 何一位修行人来说，出离心和菩提心都极为重要。</a:t>
            </a:r>
            <a:endParaRPr lang="zh-CN" altLang="en-US" sz="2000" dirty="0">
              <a:solidFill>
                <a:schemeClr val="tx1">
                  <a:lumMod val="75000"/>
                </a:schemeClr>
              </a:solidFill>
              <a:latin typeface="Impact" panose="020B0806030902050204" charset="0"/>
              <a:cs typeface="Impact" panose="020B080603090205020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231900" y="80010"/>
            <a:ext cx="9846945" cy="633095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89865" y="713105"/>
            <a:ext cx="11704320" cy="60458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altLang="en-US" sz="18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sz="2000" dirty="0">
                <a:sym typeface="+mn-ea"/>
              </a:rPr>
              <a:t>很多人因为缺少这些知识，只知道密宗殊胜无比，就好高骛远，妄想不修加行而一步登天。疲于奔命地去接受密宗灌顶，不亦乐乎地修习密宗，最终却竹篮打水、收效甚微。这一切过失不能归咎于密宗，而是因为基础不牢所导致的结果。所以，学密的人必须具备出离心和菩提心，这是显、密的共同基础，是趋入一切修行不可或缺的首要条件。        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sz="2000" dirty="0">
                <a:sym typeface="+mn-ea"/>
              </a:rPr>
              <a:t>      </a:t>
            </a:r>
            <a:endParaRPr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sz="2000" dirty="0">
                <a:sym typeface="+mn-ea"/>
              </a:rPr>
              <a:t>所有的无上密宗都十分强调出离心和菩提心。譬如，在修生起 次第之时，一旦离开空性见和慈悲心，即使能将佛像观想得一清二 楚，也毫无意义。同样，正如经书所言，如果没有出离心和菩提心， 即使念诵了上亿的本尊心咒，也不是什么了不起的事。所以，一切 修法的关键在于出离心和菩提心。目前，有不少居士在没有修好出 离心和菩提心，不懂得生圆次第的情况下，盲目地念诵一些本尊的 修法仪轨，以图获得收效。于此必须提醒诸位，这是没有太大意义的。</a:t>
            </a:r>
            <a:endParaRPr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sz="2000" dirty="0">
                <a:sym typeface="+mn-ea"/>
              </a:rPr>
              <a:t>显宗、密宗都一致认为，一切万法都随发心而定。</a:t>
            </a:r>
            <a:r>
              <a:rPr lang="en-US" altLang="zh-CN" sz="2000" dirty="0">
                <a:sym typeface="+mn-ea"/>
              </a:rPr>
              <a:t>《</a:t>
            </a:r>
            <a:r>
              <a:rPr altLang="en-US" sz="2000" dirty="0">
                <a:sym typeface="+mn-ea"/>
              </a:rPr>
              <a:t>开启修心 门扉</a:t>
            </a:r>
            <a:r>
              <a:rPr lang="en-US" altLang="zh-CN" sz="2000" dirty="0">
                <a:sym typeface="+mn-ea"/>
              </a:rPr>
              <a:t>》</a:t>
            </a:r>
            <a:r>
              <a:rPr altLang="en-US" sz="2000" dirty="0">
                <a:sym typeface="+mn-ea"/>
              </a:rPr>
              <a:t>中也讲过，如果某人是为了今生（圆满）而修行、放生、供僧、 供佛</a:t>
            </a:r>
            <a:r>
              <a:rPr lang="en-US" altLang="zh-CN" sz="2000" dirty="0">
                <a:sym typeface="+mn-ea"/>
              </a:rPr>
              <a:t>……</a:t>
            </a:r>
            <a:r>
              <a:rPr altLang="en-US" sz="2000" dirty="0">
                <a:sym typeface="+mn-ea"/>
              </a:rPr>
              <a:t>即使这一世能如愿以偿，其结果也不过如此；如果因前世 业力而未能如愿，这些善行也不会引发丝毫出世间果报。因为在修 行之时，他从来没有考虑过解脱、度众、成佛等，而仅仅是为得到 今生今世的幸福快乐，既然其发心已经如此明朗，那么其所做善业 又怎么可能变成解脱之因呢？绝不可能。 </a:t>
            </a:r>
            <a:endParaRPr lang="en-US" altLang="zh-CN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20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90805" y="757555"/>
            <a:ext cx="11803380" cy="6001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altLang="en-US" sz="18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sz="1800" dirty="0">
                <a:sym typeface="+mn-ea"/>
              </a:rPr>
              <a:t>经书里也有这样的比喻：有一个人被饥饿所逼，正万般无奈地 挣扎在生死线上，假如不立即进食，几分钟后就会被死神夺去生命。 这时，如果让他到国王的宝库中去取宝，他首先应该选择什么呢？ 绝对是食物。因为，宝库中的其他金银珠宝虽然珍贵，却无法摆脱 濒临饿死的困境。对此时此刻的他来说，价值昂贵的金银珠宝是毫无用处的。同理，生起次第、圆满次第虽然极为殊胜，但对没有基础的人而言却太高深了。目前，我们暂时还不需要生圆次第的修法，当务之急，还是出离心和菩提心。</a:t>
            </a:r>
            <a:endParaRPr altLang="en-US" sz="18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1800" dirty="0">
              <a:sym typeface="+mn-ea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altLang="en-US" sz="1800" dirty="0">
                <a:sym typeface="+mn-ea"/>
              </a:rPr>
              <a:t>还有一个比喻：古代东西方很多城市都有城墙，必须经过城门 方可进入城内。假如此城只有一个门，再无其他入城门径，每一个 想进城的人就必须通过此门。城里有很多人家，一旦进城之后，想 去哪一家都可以随心所欲。但是，如果没有经过此门，便只能徘徊 于城外，永远无法进入城内。这个比喻说明，出离心和菩提心就是 趋往修行之城的唯一门路，在出离心和菩提心生起以后，大圆满、 大手印、时轮金刚或生起次第、圆满次第的修法，便可随意选择。 但在没有生起出离心与菩提心之前，想修成这些法，无异于螳臂挡车， 实在是自不量力的愚蠢之举。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      </a:t>
            </a:r>
            <a:r>
              <a:rPr altLang="en-US" sz="1800" dirty="0">
                <a:sym typeface="+mn-ea"/>
              </a:rPr>
              <a:t>所以，现在我们不必急不可耐地去修大圆满或生起次第等密法， 而是要首先生起坚定不移的出离心。因一时环境等因素，偶尔产生 的出离心是不可靠的，故而要反复修习，一旦生起，就要令其稳固 不退。生起出离心别无他途，唯有人身难得、死亡无常等外四加行 的修法。 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>
                <a:sym typeface="+mn-ea"/>
              </a:rPr>
              <a:t>      </a:t>
            </a:r>
            <a:r>
              <a:rPr altLang="en-US" sz="1800" dirty="0">
                <a:sym typeface="+mn-ea"/>
              </a:rPr>
              <a:t>究竟什么是划分有无出离心的界限呢？宗喀巴大师在</a:t>
            </a:r>
            <a:r>
              <a:rPr lang="en-US" altLang="zh-CN" sz="1800" dirty="0">
                <a:sym typeface="+mn-ea"/>
              </a:rPr>
              <a:t>《</a:t>
            </a:r>
            <a:r>
              <a:rPr altLang="en-US" sz="1800" dirty="0">
                <a:sym typeface="+mn-ea"/>
              </a:rPr>
              <a:t>三主要 道论</a:t>
            </a:r>
            <a:r>
              <a:rPr lang="en-US" altLang="zh-CN" sz="1800" dirty="0">
                <a:sym typeface="+mn-ea"/>
              </a:rPr>
              <a:t>》</a:t>
            </a:r>
            <a:r>
              <a:rPr altLang="en-US" sz="1800" dirty="0">
                <a:sym typeface="+mn-ea"/>
              </a:rPr>
              <a:t>中要求：如果希求解脱的心念，日日夜夜从不间断，才叫生 起出离心。这个标准比较高，薄地凡夫一时难以做到，所以我们暂 时只能提出一种较低层次的出离心衡量标准。 </a:t>
            </a:r>
            <a:endParaRPr lang="en-U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70121" y="921489"/>
            <a:ext cx="11724167" cy="5837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没有出离心的人，只求今生世间圆满及来世人天福报，此外便 安于现状、得过且过，没有更高的追求。有出离心的人，可能偶尔 也会有这些想法，或许也会喜欢吃好的、穿好的、住好的。但是，在他的思想深处，始终有一种挥之不去的信念：这些都不是生存的 目的，只是一种临时的生活方式和手段，是无关痛痒、可有可无的， 我的最终目标是获得解脱！如果能有这样的意识，就基本上可以算 是具备了出离心。说一千道一万，总而言之，学密法的人一定要修 出离心！ 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第二是修菩提心。此处再次重申，学密之人必须要有菩提心！ 某些密宗教派认为，没有菩萨戒就不可能得到灌顶，也就不可能有 密乘戒。因为在三戒中，下下是上上的基础，即别解脱戒是菩萨戒 的基础，没有别解脱戒就没有菩萨戒；菩萨戒是密乘戒的基础，没 有菩萨戒就不可能得到密乘戒。因而，修学菩提心在密宗里也是不 可缺少的重要环节。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在没有菩提心的情况下，即使念诵了十多亿的本尊心咒，如果 发心和修法不正确，来世就可能会立即变成厉鬼或邪魔之类具备神 力的众生。此外，能将本尊、特别是忿怒本尊观想得如同睁眼所见 一般清楚的人，也有可能得到类似结果。现在，有些人动辄便观想 忿怒本尊，猛念其心咒，以诅咒或降伏他人，这些都是不对的。通 常一般人不会投生为厉鬼，但修生起次第不如法的人，却有可能这 样堕落。然而，证悟空性者或发菩提心者绝不可能有如此下场。由 此可见，密宗生起次第也是不能离开菩提心和空性见的。 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"/>
          <p:cNvSpPr>
            <a:spLocks noGrp="1"/>
          </p:cNvSpPr>
          <p:nvPr>
            <p:ph type="title" idx="4294967295"/>
          </p:nvPr>
        </p:nvSpPr>
        <p:spPr>
          <a:xfrm>
            <a:off x="1176670" y="80327"/>
            <a:ext cx="9902456" cy="678129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慧灯禅修课</a:t>
            </a:r>
            <a:r>
              <a:rPr lang="en-US" altLang="zh-CN" dirty="0" smtClean="0"/>
              <a:t> </a:t>
            </a:r>
            <a:endParaRPr altLang="en-US" dirty="0"/>
          </a:p>
        </p:txBody>
      </p:sp>
      <p:sp>
        <p:nvSpPr>
          <p:cNvPr id="18434" name="内容占位符 2"/>
          <p:cNvSpPr>
            <a:spLocks noGrp="1"/>
          </p:cNvSpPr>
          <p:nvPr/>
        </p:nvSpPr>
        <p:spPr>
          <a:xfrm>
            <a:off x="1117600" y="1276350"/>
            <a:ext cx="10160000" cy="4876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159385" y="854075"/>
            <a:ext cx="11734800" cy="59048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121899" tIns="60949" rIns="121899" bIns="60949" numCol="1" anchor="t" anchorCtr="0" compatLnSpc="1"/>
          <a:lstStyle>
            <a:lvl1pPr marL="304800" indent="-304800" algn="l" defTabSz="1217295" rtl="0" eaLnBrk="0" fontAlgn="base" hangingPunct="0">
              <a:lnSpc>
                <a:spcPct val="95000"/>
              </a:lnSpc>
              <a:spcBef>
                <a:spcPts val="1865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zh-CN"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730250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5760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58432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09775" indent="-304800" algn="l" defTabSz="1217295" rtl="0" eaLnBrk="0" fontAlgn="base" hangingPunct="0">
              <a:lnSpc>
                <a:spcPct val="95000"/>
              </a:lnSpc>
              <a:spcBef>
                <a:spcPts val="1065"/>
              </a:spcBef>
              <a:spcAft>
                <a:spcPct val="0"/>
              </a:spcAft>
              <a:buSzPct val="100000"/>
              <a:buFont typeface="Century Gothic" panose="020B0502020202020204"/>
              <a:buChar char="–"/>
              <a:defRPr lang="zh-CN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43776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4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0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85" indent="-304800" algn="l" defTabSz="1218565" rtl="0" eaLnBrk="1" latinLnBrk="0" hangingPunct="1">
              <a:lnSpc>
                <a:spcPct val="95000"/>
              </a:lnSpc>
              <a:spcBef>
                <a:spcPts val="1065"/>
              </a:spcBef>
              <a:buSzPct val="90000"/>
              <a:buFont typeface="Century Gothic" panose="020B0502020202020204" pitchFamily="34" charset="0"/>
              <a:buChar char="–"/>
              <a:defRPr lang="zh-CN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出离心和菩提心的含义十分深刻，必须要亲自体会和实修，才 能明白其内涵的伟大和必要，这是仅仅通过闻、思所感受不到的。 我一直希望大家能认识到，生起次第、圆满次第可修可不修，关键 问题是出离心和菩提心。要知道，即使没有证悟大圆满，没有念诵 上亿本尊心咒，修生起次第观想不清楚，都不会有人说我们不是修 行人。但是，如果缺失出离心和菩提心，那我们就真的不是修行人了！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我曾看过一则故事。一位学者在乘船渡河时询问船夫：“你懂 不懂数学？”“我不懂。”“哦，那你的半个生命已经失去了！”又问： “那么，你懂不懂哲学呢？”“还是不懂。”“那你又失去了半个生命！” 行至河中间时，船出了故障，船夫就问学者：“你会不会游泳？”“我 不会。”“那你的整个生命都已经失去了！”船夫不无遗憾地说。 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75000"/>
                  </a:schemeClr>
                </a:solidFill>
              </a:rPr>
              <a:t>      同样，没有修持生起次第或圆满次第，虽然看似缺少很多，但 实际上却并不缺少。反之，如果没有出离心和菩提心，那就真正是 失去了一切，因为他连修行的门径都没有趋入，所以，这两个基础 很重要！</a:t>
            </a:r>
            <a:endParaRPr lang="zh-CN" altLang="en-US" sz="18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{E78282D7-940F-AC49-B79A-35D544BCFEDB}tf10001062</Template>
  <TotalTime>0</TotalTime>
  <Words>13993</Words>
  <Application>WPS Presentation</Application>
  <PresentationFormat>Widescreen</PresentationFormat>
  <Paragraphs>298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62" baseType="lpstr">
      <vt:lpstr>Arial</vt:lpstr>
      <vt:lpstr>SimSun</vt:lpstr>
      <vt:lpstr>Wingdings</vt:lpstr>
      <vt:lpstr>Wingdings 3</vt:lpstr>
      <vt:lpstr>Symbol</vt:lpstr>
      <vt:lpstr>Arial</vt:lpstr>
      <vt:lpstr>DengXian</vt:lpstr>
      <vt:lpstr>Microsoft YaHei</vt:lpstr>
      <vt:lpstr>Century Gothic</vt:lpstr>
      <vt:lpstr>Century Gothic</vt:lpstr>
      <vt:lpstr>华文琥珀</vt:lpstr>
      <vt:lpstr>Arial Unicode MS</vt:lpstr>
      <vt:lpstr>Calibri</vt:lpstr>
      <vt:lpstr>幼圆</vt:lpstr>
      <vt:lpstr>Leelawadee UI Semilight</vt:lpstr>
      <vt:lpstr>Lucida Console</vt:lpstr>
      <vt:lpstr>Microsoft JhengHei Light</vt:lpstr>
      <vt:lpstr>Microsoft Yi Baiti</vt:lpstr>
      <vt:lpstr>Mongolian Baiti</vt:lpstr>
      <vt:lpstr>MS PGothic</vt:lpstr>
      <vt:lpstr>MS UI Gothic</vt:lpstr>
      <vt:lpstr>Nirmala UI Semilight</vt:lpstr>
      <vt:lpstr>Myanmar Text</vt:lpstr>
      <vt:lpstr>MV Boli</vt:lpstr>
      <vt:lpstr>Segoe Fluent Icons</vt:lpstr>
      <vt:lpstr>Microsoft PhagsPa</vt:lpstr>
      <vt:lpstr>Arial Black</vt:lpstr>
      <vt:lpstr>Microsoft JhengHei UI</vt:lpstr>
      <vt:lpstr>Impact</vt:lpstr>
      <vt:lpstr>离子</vt:lpstr>
      <vt:lpstr>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慧灯禅修课 </vt:lpstr>
      <vt:lpstr>思考讨论</vt:lpstr>
      <vt:lpstr>慧灯禅修课 </vt:lpstr>
      <vt:lpstr>慧灯禅修课 </vt:lpstr>
      <vt:lpstr>慧灯禅修课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YESHI</dc:creator>
  <cp:lastModifiedBy>Ling</cp:lastModifiedBy>
  <cp:revision>738</cp:revision>
  <dcterms:created xsi:type="dcterms:W3CDTF">2016-10-06T03:52:00Z</dcterms:created>
  <dcterms:modified xsi:type="dcterms:W3CDTF">2024-01-03T01:24:17Z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1033-12.2.0.13359</vt:lpwstr>
  </property>
  <property fmtid="{D5CDD505-2E9C-101B-9397-08002B2CF9AE}" pid="3" name="ICV">
    <vt:lpwstr>5FC1D29CB762443184059E5C5D09E0D8_13</vt:lpwstr>
  </property>
</Properties>
</file>