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57" r:id="rId2"/>
    <p:sldId id="294" r:id="rId3"/>
    <p:sldId id="296" r:id="rId4"/>
    <p:sldId id="295" r:id="rId5"/>
    <p:sldId id="297" r:id="rId6"/>
    <p:sldId id="298" r:id="rId7"/>
    <p:sldId id="299" r:id="rId8"/>
    <p:sldId id="300" r:id="rId9"/>
    <p:sldId id="301" r:id="rId10"/>
    <p:sldId id="302" r:id="rId11"/>
    <p:sldId id="303" r:id="rId12"/>
    <p:sldId id="305"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DEE9"/>
    <a:srgbClr val="A9CDE8"/>
    <a:srgbClr val="7EC0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5"/>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A77F9-9CD1-AE4B-8FD9-02BEDADB1789}"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C869B-6085-FD42-8531-A1216E5F4610}" type="slidenum">
              <a:rPr lang="en-US" smtClean="0"/>
              <a:t>‹#›</a:t>
            </a:fld>
            <a:endParaRPr lang="en-US"/>
          </a:p>
        </p:txBody>
      </p:sp>
    </p:spTree>
    <p:extLst>
      <p:ext uri="{BB962C8B-B14F-4D97-AF65-F5344CB8AC3E}">
        <p14:creationId xmlns:p14="http://schemas.microsoft.com/office/powerpoint/2010/main" val="41857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C869B-6085-FD42-8531-A1216E5F4610}" type="slidenum">
              <a:rPr lang="en-US" smtClean="0"/>
              <a:t>10</a:t>
            </a:fld>
            <a:endParaRPr lang="en-US"/>
          </a:p>
        </p:txBody>
      </p:sp>
    </p:spTree>
    <p:extLst>
      <p:ext uri="{BB962C8B-B14F-4D97-AF65-F5344CB8AC3E}">
        <p14:creationId xmlns:p14="http://schemas.microsoft.com/office/powerpoint/2010/main" val="355747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A8BB920-81DA-E84E-A9A7-B7500CFC4233}"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21024791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BB920-81DA-E84E-A9A7-B7500CFC4233}"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41836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BB920-81DA-E84E-A9A7-B7500CFC4233}"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228242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8BB920-81DA-E84E-A9A7-B7500CFC4233}"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266766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A8BB920-81DA-E84E-A9A7-B7500CFC4233}"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12686468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8BB920-81DA-E84E-A9A7-B7500CFC4233}" type="datetimeFigureOut">
              <a:rPr lang="en-US" smtClean="0"/>
              <a:t>4/10/2022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273224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A8BB920-81DA-E84E-A9A7-B7500CFC4233}"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99874-1206-3140-856B-E74114D427F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95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8BB920-81DA-E84E-A9A7-B7500CFC4233}"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383068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BB920-81DA-E84E-A9A7-B7500CFC4233}"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356167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A8BB920-81DA-E84E-A9A7-B7500CFC4233}" type="datetimeFigureOut">
              <a:rPr lang="en-US" smtClean="0"/>
              <a:t>4/10/2022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28241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A8BB920-81DA-E84E-A9A7-B7500CFC4233}" type="datetimeFigureOut">
              <a:rPr lang="en-US" smtClean="0"/>
              <a:t>4/10/2022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0D99874-1206-3140-856B-E74114D427FC}" type="slidenum">
              <a:rPr lang="en-US" smtClean="0"/>
              <a:t>‹#›</a:t>
            </a:fld>
            <a:endParaRPr lang="en-US"/>
          </a:p>
        </p:txBody>
      </p:sp>
    </p:spTree>
    <p:extLst>
      <p:ext uri="{BB962C8B-B14F-4D97-AF65-F5344CB8AC3E}">
        <p14:creationId xmlns:p14="http://schemas.microsoft.com/office/powerpoint/2010/main" val="190278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A8BB920-81DA-E84E-A9A7-B7500CFC4233}" type="datetimeFigureOut">
              <a:rPr lang="en-US" smtClean="0"/>
              <a:t>4/10/2022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0D99874-1206-3140-856B-E74114D427FC}" type="slidenum">
              <a:rPr lang="en-US" smtClean="0"/>
              <a:t>‹#›</a:t>
            </a:fld>
            <a:endParaRPr lang="en-US"/>
          </a:p>
        </p:txBody>
      </p:sp>
    </p:spTree>
    <p:extLst>
      <p:ext uri="{BB962C8B-B14F-4D97-AF65-F5344CB8AC3E}">
        <p14:creationId xmlns:p14="http://schemas.microsoft.com/office/powerpoint/2010/main" val="14547697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FF37-BC14-4DDC-BDB5-AD0C1027A260}"/>
              </a:ext>
            </a:extLst>
          </p:cNvPr>
          <p:cNvSpPr>
            <a:spLocks noGrp="1"/>
          </p:cNvSpPr>
          <p:nvPr>
            <p:ph type="ctrTitle"/>
          </p:nvPr>
        </p:nvSpPr>
        <p:spPr>
          <a:xfrm>
            <a:off x="1504950" y="1200150"/>
            <a:ext cx="9182100" cy="3114676"/>
          </a:xfrm>
        </p:spPr>
        <p:txBody>
          <a:bodyPr>
            <a:noAutofit/>
          </a:bodyPr>
          <a:lstStyle/>
          <a:p>
            <a:r>
              <a:rPr lang="en-US" altLang="zh-CN" sz="8000" b="1" dirty="0">
                <a:latin typeface="KaiTi" panose="02010609060101010101" pitchFamily="49" charset="-122"/>
                <a:ea typeface="KaiTi" panose="02010609060101010101" pitchFamily="49" charset="-122"/>
              </a:rPr>
              <a:t>《</a:t>
            </a:r>
            <a:r>
              <a:rPr lang="zh-CN" altLang="en-US" sz="8000" b="1" dirty="0">
                <a:latin typeface="KaiTi" panose="02010609060101010101" pitchFamily="49" charset="-122"/>
                <a:ea typeface="KaiTi" panose="02010609060101010101" pitchFamily="49" charset="-122"/>
              </a:rPr>
              <a:t>佛说稻秆经</a:t>
            </a:r>
            <a:r>
              <a:rPr lang="en-US" altLang="zh-CN" sz="8000" b="1" dirty="0">
                <a:latin typeface="KaiTi" panose="02010609060101010101" pitchFamily="49" charset="-122"/>
                <a:ea typeface="KaiTi" panose="02010609060101010101" pitchFamily="49" charset="-122"/>
              </a:rPr>
              <a:t>》</a:t>
            </a:r>
            <a:br>
              <a:rPr lang="en-CA" altLang="zh-CN" sz="8000" b="1" dirty="0">
                <a:latin typeface="KaiTi" panose="02010609060101010101" pitchFamily="49" charset="-122"/>
                <a:ea typeface="KaiTi" panose="02010609060101010101" pitchFamily="49" charset="-122"/>
              </a:rPr>
            </a:br>
            <a:r>
              <a:rPr lang="zh-CN" altLang="en-US" sz="8000" b="1" dirty="0">
                <a:latin typeface="KaiTi" panose="02010609060101010101" pitchFamily="49" charset="-122"/>
                <a:ea typeface="KaiTi" panose="02010609060101010101" pitchFamily="49" charset="-122"/>
              </a:rPr>
              <a:t> </a:t>
            </a:r>
            <a:br>
              <a:rPr lang="en-CA" altLang="zh-CN" sz="8000" b="1" dirty="0">
                <a:latin typeface="KaiTi" panose="02010609060101010101" pitchFamily="49" charset="-122"/>
                <a:ea typeface="KaiTi" panose="02010609060101010101" pitchFamily="49" charset="-122"/>
              </a:rPr>
            </a:br>
            <a:r>
              <a:rPr lang="zh-CN" altLang="en-US" b="1" dirty="0">
                <a:latin typeface="KaiTi" panose="02010609060101010101" pitchFamily="49" charset="-122"/>
                <a:ea typeface="KaiTi" panose="02010609060101010101" pitchFamily="49" charset="-122"/>
              </a:rPr>
              <a:t>視頻</a:t>
            </a:r>
            <a:r>
              <a:rPr lang="en-US" altLang="zh-TW" b="1" dirty="0">
                <a:latin typeface="KaiTi" panose="02010609060101010101" pitchFamily="49" charset="-122"/>
                <a:ea typeface="KaiTi" panose="02010609060101010101" pitchFamily="49" charset="-122"/>
              </a:rPr>
              <a:t>15-2</a:t>
            </a:r>
            <a:endParaRPr lang="en-CA" b="1" dirty="0">
              <a:latin typeface="KaiTi" panose="02010609060101010101" pitchFamily="49" charset="-122"/>
              <a:ea typeface="KaiTi" panose="02010609060101010101" pitchFamily="49" charset="-122"/>
            </a:endParaRPr>
          </a:p>
        </p:txBody>
      </p:sp>
      <p:sp>
        <p:nvSpPr>
          <p:cNvPr id="4" name="Cloud 3">
            <a:extLst>
              <a:ext uri="{FF2B5EF4-FFF2-40B4-BE49-F238E27FC236}">
                <a16:creationId xmlns:a16="http://schemas.microsoft.com/office/drawing/2014/main" id="{A1216867-731E-8D43-89BB-52396264A82E}"/>
              </a:ext>
            </a:extLst>
          </p:cNvPr>
          <p:cNvSpPr/>
          <p:nvPr/>
        </p:nvSpPr>
        <p:spPr>
          <a:xfrm>
            <a:off x="829300" y="5198449"/>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E1E18BA0-E035-2847-94CA-E03711056A91}"/>
              </a:ext>
            </a:extLst>
          </p:cNvPr>
          <p:cNvSpPr/>
          <p:nvPr/>
        </p:nvSpPr>
        <p:spPr>
          <a:xfrm>
            <a:off x="0" y="357189"/>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BF7EF689-612B-AC4A-8192-A6CA3B9C93D9}"/>
              </a:ext>
            </a:extLst>
          </p:cNvPr>
          <p:cNvSpPr/>
          <p:nvPr/>
        </p:nvSpPr>
        <p:spPr>
          <a:xfrm>
            <a:off x="9843274" y="1140065"/>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Moon 6">
            <a:extLst>
              <a:ext uri="{FF2B5EF4-FFF2-40B4-BE49-F238E27FC236}">
                <a16:creationId xmlns:a16="http://schemas.microsoft.com/office/drawing/2014/main" id="{A92681B4-810E-254A-87BB-9C82303C62FD}"/>
              </a:ext>
            </a:extLst>
          </p:cNvPr>
          <p:cNvSpPr/>
          <p:nvPr/>
        </p:nvSpPr>
        <p:spPr>
          <a:xfrm rot="9921738">
            <a:off x="10800160" y="55682"/>
            <a:ext cx="1000125" cy="1714499"/>
          </a:xfrm>
          <a:prstGeom prst="moo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4-Point Star 7">
            <a:extLst>
              <a:ext uri="{FF2B5EF4-FFF2-40B4-BE49-F238E27FC236}">
                <a16:creationId xmlns:a16="http://schemas.microsoft.com/office/drawing/2014/main" id="{D233F8A4-AAC8-1D47-938E-8276AC8806AA}"/>
              </a:ext>
            </a:extLst>
          </p:cNvPr>
          <p:cNvSpPr/>
          <p:nvPr/>
        </p:nvSpPr>
        <p:spPr>
          <a:xfrm>
            <a:off x="4587387" y="79936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4-Point Star 8">
            <a:extLst>
              <a:ext uri="{FF2B5EF4-FFF2-40B4-BE49-F238E27FC236}">
                <a16:creationId xmlns:a16="http://schemas.microsoft.com/office/drawing/2014/main" id="{FF7EA480-9694-B947-897A-4A7B5DCAB99A}"/>
              </a:ext>
            </a:extLst>
          </p:cNvPr>
          <p:cNvSpPr/>
          <p:nvPr/>
        </p:nvSpPr>
        <p:spPr>
          <a:xfrm>
            <a:off x="7739124" y="4184038"/>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a:extLst>
              <a:ext uri="{FF2B5EF4-FFF2-40B4-BE49-F238E27FC236}">
                <a16:creationId xmlns:a16="http://schemas.microsoft.com/office/drawing/2014/main" id="{EA3992ED-5A3B-5249-956F-12D52DE9140C}"/>
              </a:ext>
            </a:extLst>
          </p:cNvPr>
          <p:cNvSpPr/>
          <p:nvPr/>
        </p:nvSpPr>
        <p:spPr>
          <a:xfrm>
            <a:off x="2541984" y="5972174"/>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4C3D6CB6-B584-B246-B3FC-6A8D3EE4C057}"/>
              </a:ext>
            </a:extLst>
          </p:cNvPr>
          <p:cNvSpPr/>
          <p:nvPr/>
        </p:nvSpPr>
        <p:spPr>
          <a:xfrm>
            <a:off x="9116864" y="4398350"/>
            <a:ext cx="2517546" cy="1653255"/>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a:extLst>
              <a:ext uri="{FF2B5EF4-FFF2-40B4-BE49-F238E27FC236}">
                <a16:creationId xmlns:a16="http://schemas.microsoft.com/office/drawing/2014/main" id="{CD0719A9-A5B5-1B43-BFA8-DE821A93D7B4}"/>
              </a:ext>
            </a:extLst>
          </p:cNvPr>
          <p:cNvSpPr/>
          <p:nvPr/>
        </p:nvSpPr>
        <p:spPr>
          <a:xfrm>
            <a:off x="11300222" y="231090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F7F1906F-060F-2745-9607-6D7AC461A983}"/>
              </a:ext>
            </a:extLst>
          </p:cNvPr>
          <p:cNvSpPr/>
          <p:nvPr/>
        </p:nvSpPr>
        <p:spPr>
          <a:xfrm>
            <a:off x="252382" y="3780050"/>
            <a:ext cx="1252568" cy="807976"/>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5D0DC80D-DB19-414E-AC65-7DF796446899}"/>
              </a:ext>
            </a:extLst>
          </p:cNvPr>
          <p:cNvSpPr/>
          <p:nvPr/>
        </p:nvSpPr>
        <p:spPr>
          <a:xfrm>
            <a:off x="7740223" y="169984"/>
            <a:ext cx="1416998" cy="10001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49509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2231136" y="721804"/>
            <a:ext cx="7729728" cy="1188720"/>
          </a:xfrm>
        </p:spPr>
        <p:txBody>
          <a:bodyPr/>
          <a:lstStyle/>
          <a:p>
            <a:r>
              <a:rPr lang="zh-TW" altLang="en-US" b="1" dirty="0">
                <a:latin typeface="KaiTi" panose="02010609060101010101" pitchFamily="49" charset="-122"/>
                <a:ea typeface="KaiTi" panose="02010609060101010101" pitchFamily="49" charset="-122"/>
              </a:rPr>
              <a:t>五、修法的最終結論：緣起性空</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910524"/>
            <a:ext cx="11501436" cy="4788266"/>
          </a:xfrm>
        </p:spPr>
        <p:txBody>
          <a:bodyPr>
            <a:normAutofit/>
          </a:bodyPr>
          <a:lstStyle/>
          <a:p>
            <a:pPr>
              <a:lnSpc>
                <a:spcPct val="150000"/>
              </a:lnSpc>
              <a:buFont typeface="Courier New" panose="02070309020205020404" pitchFamily="49" charset="0"/>
              <a:buChar char="o"/>
            </a:pP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缘起就是性空；性空不是一无所有，是缘起。</a:t>
            </a:r>
            <a:endParaRPr lang="en-CA" sz="2200" dirty="0">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缘起不是像我们看到的这样真实不虚，实际上空性是我们看到的这个，我们看到的就是空性，最后就得到这个，这叫作</a:t>
            </a:r>
            <a:r>
              <a:rPr lang="zh-TW" altLang="en-US" sz="2200" dirty="0">
                <a:solidFill>
                  <a:srgbClr val="FF0000"/>
                </a:solidFill>
                <a:latin typeface="KaiTi" panose="02010609060101010101" pitchFamily="49" charset="-122"/>
                <a:ea typeface="KaiTi" panose="02010609060101010101" pitchFamily="49" charset="-122"/>
              </a:rPr>
              <a:t>现空无别、现空双运、胜义和世俗二谛无别。</a:t>
            </a:r>
            <a:endParaRPr lang="en-CA" altLang="zh-TW" sz="2200" dirty="0">
              <a:solidFill>
                <a:srgbClr val="FF0000"/>
              </a:solidFill>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这两个不矛盾</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有生和无生不矛盾，有灭和无灭也不矛盾，存在和不存在也不矛盾。最后我们就是一个大融合、大包容，是一个超大的包容。所有这些矛盾的东西最后都不矛盾了。</a:t>
            </a:r>
            <a:r>
              <a:rPr lang="zh-TW" altLang="en-US" sz="2200" dirty="0">
                <a:solidFill>
                  <a:srgbClr val="FF0000"/>
                </a:solidFill>
                <a:latin typeface="KaiTi" panose="02010609060101010101" pitchFamily="49" charset="-122"/>
                <a:ea typeface="KaiTi" panose="02010609060101010101" pitchFamily="49" charset="-122"/>
              </a:rPr>
              <a:t>无二无别</a:t>
            </a:r>
            <a:r>
              <a:rPr lang="en-CA" sz="2200" dirty="0">
                <a:effectLst/>
                <a:latin typeface="KaiTi" panose="02010609060101010101" pitchFamily="49" charset="-122"/>
                <a:ea typeface="KaiTi" panose="02010609060101010101" pitchFamily="49" charset="-122"/>
              </a:rPr>
              <a:t> 。</a:t>
            </a:r>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EB2EE3CB-AFFD-5D44-BF59-1892750D4B2E}"/>
              </a:ext>
            </a:extLst>
          </p:cNvPr>
          <p:cNvSpPr/>
          <p:nvPr/>
        </p:nvSpPr>
        <p:spPr>
          <a:xfrm>
            <a:off x="-281952" y="5581453"/>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316D2AE0-E450-6148-9233-58FDBDFD6F82}"/>
              </a:ext>
            </a:extLst>
          </p:cNvPr>
          <p:cNvSpPr/>
          <p:nvPr/>
        </p:nvSpPr>
        <p:spPr>
          <a:xfrm>
            <a:off x="6307932" y="5255289"/>
            <a:ext cx="2528888" cy="1505548"/>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044673DF-BC2F-6B46-BB04-11A4D98445B1}"/>
              </a:ext>
            </a:extLst>
          </p:cNvPr>
          <p:cNvSpPr/>
          <p:nvPr/>
        </p:nvSpPr>
        <p:spPr>
          <a:xfrm>
            <a:off x="11009756" y="2912514"/>
            <a:ext cx="1728282" cy="1032971"/>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FA1048A4-2F23-144E-A175-52DD0101FBD5}"/>
              </a:ext>
            </a:extLst>
          </p:cNvPr>
          <p:cNvSpPr/>
          <p:nvPr/>
        </p:nvSpPr>
        <p:spPr>
          <a:xfrm>
            <a:off x="32606" y="310227"/>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259D9392-E431-F143-86EF-8D9F5EB41E0C}"/>
              </a:ext>
            </a:extLst>
          </p:cNvPr>
          <p:cNvSpPr/>
          <p:nvPr/>
        </p:nvSpPr>
        <p:spPr>
          <a:xfrm>
            <a:off x="10328972" y="295194"/>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a:extLst>
              <a:ext uri="{FF2B5EF4-FFF2-40B4-BE49-F238E27FC236}">
                <a16:creationId xmlns:a16="http://schemas.microsoft.com/office/drawing/2014/main" id="{5C2457BE-9044-5542-A931-6A4753AE4A75}"/>
              </a:ext>
            </a:extLst>
          </p:cNvPr>
          <p:cNvSpPr/>
          <p:nvPr/>
        </p:nvSpPr>
        <p:spPr>
          <a:xfrm>
            <a:off x="2154220" y="590854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4-Point Star 10">
            <a:extLst>
              <a:ext uri="{FF2B5EF4-FFF2-40B4-BE49-F238E27FC236}">
                <a16:creationId xmlns:a16="http://schemas.microsoft.com/office/drawing/2014/main" id="{25599A68-A411-5D4E-8896-21AC2C1CA0C5}"/>
              </a:ext>
            </a:extLst>
          </p:cNvPr>
          <p:cNvSpPr/>
          <p:nvPr/>
        </p:nvSpPr>
        <p:spPr>
          <a:xfrm>
            <a:off x="8193883" y="446607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4-Point Star 11">
            <a:extLst>
              <a:ext uri="{FF2B5EF4-FFF2-40B4-BE49-F238E27FC236}">
                <a16:creationId xmlns:a16="http://schemas.microsoft.com/office/drawing/2014/main" id="{E7DC91DA-C9AC-7B47-B667-CB4FDDAA4B2C}"/>
              </a:ext>
            </a:extLst>
          </p:cNvPr>
          <p:cNvSpPr/>
          <p:nvPr/>
        </p:nvSpPr>
        <p:spPr>
          <a:xfrm>
            <a:off x="1219279" y="990600"/>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4-Point Star 12">
            <a:extLst>
              <a:ext uri="{FF2B5EF4-FFF2-40B4-BE49-F238E27FC236}">
                <a16:creationId xmlns:a16="http://schemas.microsoft.com/office/drawing/2014/main" id="{D4A887D2-6805-9447-80E0-148315BE8E07}"/>
              </a:ext>
            </a:extLst>
          </p:cNvPr>
          <p:cNvSpPr/>
          <p:nvPr/>
        </p:nvSpPr>
        <p:spPr>
          <a:xfrm>
            <a:off x="10102503" y="1571468"/>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632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3725418" y="128587"/>
            <a:ext cx="4741164" cy="1207008"/>
          </a:xfrm>
        </p:spPr>
        <p:txBody>
          <a:bodyPr/>
          <a:lstStyle/>
          <a:p>
            <a:r>
              <a:rPr lang="zh-TW" altLang="en-US" b="1" dirty="0">
                <a:latin typeface="KaiTi" panose="02010609060101010101" pitchFamily="49" charset="-122"/>
                <a:ea typeface="KaiTi" panose="02010609060101010101" pitchFamily="49" charset="-122"/>
              </a:rPr>
              <a:t>六、證悟後</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5" y="1543050"/>
            <a:ext cx="11058524" cy="5186363"/>
          </a:xfrm>
        </p:spPr>
        <p:txBody>
          <a:bodyPr>
            <a:normAutofit fontScale="92500"/>
          </a:bodyPr>
          <a:lstStyle/>
          <a:p>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修行到位的时候，我们照样可以去生活、可以去工作，但是不一样的是：过去我们对现实生活当中的一切，包括我们非常关注的、非常关心的、非常在乎的我们的名利这些，当作非常真实的东西来看，修了这个法以后就开始明白，这些都不是真实的，都是虚拟的，然后对个人的名和利这些东西不会太多地在乎。这个时候我们最关注最在乎的是什么呢？</a:t>
            </a:r>
            <a:r>
              <a:rPr lang="zh-TW" altLang="en-US" sz="2400" dirty="0">
                <a:solidFill>
                  <a:srgbClr val="FF0000"/>
                </a:solidFill>
                <a:latin typeface="KaiTi" panose="02010609060101010101" pitchFamily="49" charset="-122"/>
                <a:ea typeface="KaiTi" panose="02010609060101010101" pitchFamily="49" charset="-122"/>
              </a:rPr>
              <a:t>最在乎的就是让更多的人明白这个道理。</a:t>
            </a:r>
            <a:endParaRPr lang="en-CA" sz="2400" dirty="0">
              <a:latin typeface="KaiTi" panose="02010609060101010101" pitchFamily="49" charset="-122"/>
              <a:ea typeface="KaiTi" panose="02010609060101010101" pitchFamily="49" charset="-122"/>
            </a:endParaRPr>
          </a:p>
          <a:p>
            <a:pPr fontAlgn="base"/>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证悟了以后的状态：表面上没有发生任何的事情，过去的这个人照样地生活、照样地工作，但是他</a:t>
            </a:r>
            <a:r>
              <a:rPr lang="zh-TW" altLang="en-US" sz="2400" dirty="0">
                <a:solidFill>
                  <a:srgbClr val="FF0000"/>
                </a:solidFill>
                <a:latin typeface="KaiTi" panose="02010609060101010101" pitchFamily="49" charset="-122"/>
                <a:ea typeface="KaiTi" panose="02010609060101010101" pitchFamily="49" charset="-122"/>
              </a:rPr>
              <a:t>内心当中发生了巨大的变化</a:t>
            </a:r>
            <a:r>
              <a:rPr lang="zh-TW" altLang="en-US" sz="2400" dirty="0">
                <a:latin typeface="KaiTi" panose="02010609060101010101" pitchFamily="49" charset="-122"/>
                <a:ea typeface="KaiTi" panose="02010609060101010101" pitchFamily="49" charset="-122"/>
              </a:rPr>
              <a:t>，他的三观都发生了巨大的变化。因为这个巨大的变化，他关注的东西、关心的东西也不一样了</a:t>
            </a:r>
            <a:r>
              <a:rPr lang="en-CA"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从此以后他特别特别想让所有人知道，想把所有人从这个噩梦当中唤醒。这个用佛教的话讲叫作</a:t>
            </a:r>
            <a:r>
              <a:rPr lang="zh-TW" altLang="en-US" sz="2400" dirty="0">
                <a:solidFill>
                  <a:srgbClr val="FF0000"/>
                </a:solidFill>
                <a:latin typeface="KaiTi" panose="02010609060101010101" pitchFamily="49" charset="-122"/>
                <a:ea typeface="KaiTi" panose="02010609060101010101" pitchFamily="49" charset="-122"/>
              </a:rPr>
              <a:t>度众生，普度众生</a:t>
            </a:r>
            <a:r>
              <a:rPr lang="zh-TW" altLang="en-US" sz="2400" dirty="0">
                <a:latin typeface="KaiTi" panose="02010609060101010101" pitchFamily="49" charset="-122"/>
                <a:ea typeface="KaiTi" panose="02010609060101010101" pitchFamily="49" charset="-122"/>
              </a:rPr>
              <a:t>。</a:t>
            </a:r>
            <a:endParaRPr lang="en-CA" sz="2400" dirty="0">
              <a:latin typeface="KaiTi" panose="02010609060101010101" pitchFamily="49" charset="-122"/>
              <a:ea typeface="KaiTi" panose="02010609060101010101" pitchFamily="49" charset="-122"/>
            </a:endParaRPr>
          </a:p>
          <a:p>
            <a:pPr fontAlgn="base"/>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表面上看起来有生老病死，其他普通人有的这些都有，但是对他自己来说，他自己有衰老，内心当中没有衰老的痛苦；有死亡，没有死亡的痛苦；有生病，没有生病的痛苦；有不顺的时候，但是没有不顺带来的痛苦。所有的</a:t>
            </a:r>
            <a:r>
              <a:rPr lang="zh-TW" altLang="en-US" sz="2400" dirty="0">
                <a:solidFill>
                  <a:srgbClr val="FF0000"/>
                </a:solidFill>
                <a:latin typeface="KaiTi" panose="02010609060101010101" pitchFamily="49" charset="-122"/>
                <a:ea typeface="KaiTi" panose="02010609060101010101" pitchFamily="49" charset="-122"/>
              </a:rPr>
              <a:t>违缘都变成他的助缘</a:t>
            </a:r>
            <a:r>
              <a:rPr lang="zh-TW" altLang="en-US" sz="2400" dirty="0">
                <a:latin typeface="KaiTi" panose="02010609060101010101" pitchFamily="49" charset="-122"/>
                <a:ea typeface="KaiTi" panose="02010609060101010101" pitchFamily="49" charset="-122"/>
              </a:rPr>
              <a:t>，所有的</a:t>
            </a:r>
            <a:r>
              <a:rPr lang="zh-TW" altLang="en-US" sz="2400" dirty="0">
                <a:solidFill>
                  <a:srgbClr val="FF0000"/>
                </a:solidFill>
                <a:latin typeface="KaiTi" panose="02010609060101010101" pitchFamily="49" charset="-122"/>
                <a:ea typeface="KaiTi" panose="02010609060101010101" pitchFamily="49" charset="-122"/>
              </a:rPr>
              <a:t>逆境都变成他的顺境</a:t>
            </a:r>
            <a:r>
              <a:rPr lang="zh-TW" altLang="en-US" sz="2400" dirty="0">
                <a:latin typeface="KaiTi" panose="02010609060101010101" pitchFamily="49" charset="-122"/>
                <a:ea typeface="KaiTi" panose="02010609060101010101" pitchFamily="49" charset="-122"/>
              </a:rPr>
              <a:t>。</a:t>
            </a:r>
            <a:endParaRPr lang="en-CA" altLang="zh-TW" sz="2400" dirty="0">
              <a:latin typeface="KaiTi" panose="02010609060101010101" pitchFamily="49" charset="-122"/>
              <a:ea typeface="KaiTi" panose="02010609060101010101" pitchFamily="49" charset="-122"/>
            </a:endParaRPr>
          </a:p>
          <a:p>
            <a:pPr fontAlgn="base"/>
            <a:r>
              <a:rPr lang="en-US" altLang="zh-TW" sz="2400" dirty="0">
                <a:solidFill>
                  <a:srgbClr val="FF0000"/>
                </a:solidFill>
                <a:latin typeface="KaiTi" panose="02010609060101010101" pitchFamily="49" charset="-122"/>
                <a:ea typeface="KaiTi" panose="02010609060101010101" pitchFamily="49" charset="-122"/>
              </a:rPr>
              <a:t>-</a:t>
            </a:r>
            <a:r>
              <a:rPr lang="zh-TW" altLang="en-US" sz="2400" dirty="0">
                <a:solidFill>
                  <a:srgbClr val="FF0000"/>
                </a:solidFill>
                <a:latin typeface="KaiTi" panose="02010609060101010101" pitchFamily="49" charset="-122"/>
                <a:ea typeface="KaiTi" panose="02010609060101010101" pitchFamily="49" charset="-122"/>
              </a:rPr>
              <a:t>证悟了以后，我们生活当中所有的烦恼都断掉了。</a:t>
            </a:r>
            <a:endParaRPr lang="en-CA" altLang="zh-TW" sz="2400" dirty="0">
              <a:solidFill>
                <a:srgbClr val="FF0000"/>
              </a:solidFill>
              <a:latin typeface="KaiTi" panose="02010609060101010101" pitchFamily="49" charset="-122"/>
              <a:ea typeface="KaiTi" panose="02010609060101010101" pitchFamily="49" charset="-122"/>
            </a:endParaRPr>
          </a:p>
        </p:txBody>
      </p:sp>
      <p:sp>
        <p:nvSpPr>
          <p:cNvPr id="5" name="4-Point Star 4">
            <a:extLst>
              <a:ext uri="{FF2B5EF4-FFF2-40B4-BE49-F238E27FC236}">
                <a16:creationId xmlns:a16="http://schemas.microsoft.com/office/drawing/2014/main" id="{C6B4F4E7-D9E5-3948-BB4D-34AE3EBC4195}"/>
              </a:ext>
            </a:extLst>
          </p:cNvPr>
          <p:cNvSpPr/>
          <p:nvPr/>
        </p:nvSpPr>
        <p:spPr>
          <a:xfrm>
            <a:off x="3082481" y="5886142"/>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4-Point Star 5">
            <a:extLst>
              <a:ext uri="{FF2B5EF4-FFF2-40B4-BE49-F238E27FC236}">
                <a16:creationId xmlns:a16="http://schemas.microsoft.com/office/drawing/2014/main" id="{62FFFBCE-D406-0844-94FD-393743B610FF}"/>
              </a:ext>
            </a:extLst>
          </p:cNvPr>
          <p:cNvSpPr/>
          <p:nvPr/>
        </p:nvSpPr>
        <p:spPr>
          <a:xfrm>
            <a:off x="8702328" y="113555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loud 6">
            <a:extLst>
              <a:ext uri="{FF2B5EF4-FFF2-40B4-BE49-F238E27FC236}">
                <a16:creationId xmlns:a16="http://schemas.microsoft.com/office/drawing/2014/main" id="{3F1E08DB-DE6B-9148-8AE0-C7DD2E0BA006}"/>
              </a:ext>
            </a:extLst>
          </p:cNvPr>
          <p:cNvSpPr/>
          <p:nvPr/>
        </p:nvSpPr>
        <p:spPr>
          <a:xfrm>
            <a:off x="10406570" y="6054905"/>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A75AAFD7-1C60-A04A-B4EE-3B5F0B6DDB1A}"/>
              </a:ext>
            </a:extLst>
          </p:cNvPr>
          <p:cNvSpPr/>
          <p:nvPr/>
        </p:nvSpPr>
        <p:spPr>
          <a:xfrm>
            <a:off x="11058525" y="159493"/>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EFB93738-135C-FA47-9FE1-6E413BAC42F9}"/>
              </a:ext>
            </a:extLst>
          </p:cNvPr>
          <p:cNvSpPr/>
          <p:nvPr/>
        </p:nvSpPr>
        <p:spPr>
          <a:xfrm>
            <a:off x="-610436" y="5908549"/>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05A48BE1-65C0-7D40-8ECF-74396C5733B6}"/>
              </a:ext>
            </a:extLst>
          </p:cNvPr>
          <p:cNvSpPr/>
          <p:nvPr/>
        </p:nvSpPr>
        <p:spPr>
          <a:xfrm>
            <a:off x="0" y="372138"/>
            <a:ext cx="1939908" cy="116656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a:extLst>
              <a:ext uri="{FF2B5EF4-FFF2-40B4-BE49-F238E27FC236}">
                <a16:creationId xmlns:a16="http://schemas.microsoft.com/office/drawing/2014/main" id="{30787A17-12EF-EA44-A6AC-BAB5E70584DD}"/>
              </a:ext>
            </a:extLst>
          </p:cNvPr>
          <p:cNvSpPr/>
          <p:nvPr/>
        </p:nvSpPr>
        <p:spPr>
          <a:xfrm>
            <a:off x="11417840" y="563537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4-Point Star 11">
            <a:extLst>
              <a:ext uri="{FF2B5EF4-FFF2-40B4-BE49-F238E27FC236}">
                <a16:creationId xmlns:a16="http://schemas.microsoft.com/office/drawing/2014/main" id="{E9FF6029-E2FA-DC40-A067-A994FF8B44BB}"/>
              </a:ext>
            </a:extLst>
          </p:cNvPr>
          <p:cNvSpPr/>
          <p:nvPr/>
        </p:nvSpPr>
        <p:spPr>
          <a:xfrm>
            <a:off x="108196" y="400354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08741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4461224" y="378904"/>
            <a:ext cx="3269552" cy="1033511"/>
          </a:xfrm>
        </p:spPr>
        <p:txBody>
          <a:bodyPr/>
          <a:lstStyle/>
          <a:p>
            <a:r>
              <a:rPr lang="zh-TW" altLang="en-US" b="1" dirty="0">
                <a:latin typeface="KaiTi" panose="02010609060101010101" pitchFamily="49" charset="-122"/>
                <a:ea typeface="KaiTi" panose="02010609060101010101" pitchFamily="49" charset="-122"/>
              </a:rPr>
              <a:t>七、結語</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278607" y="1543050"/>
            <a:ext cx="11634786" cy="5443538"/>
          </a:xfrm>
        </p:spPr>
        <p:txBody>
          <a:bodyPr>
            <a:normAutofit/>
          </a:bodyPr>
          <a:lstStyle/>
          <a:p>
            <a:pPr>
              <a:lnSpc>
                <a:spcPct val="100000"/>
              </a:lnSpc>
            </a:pP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修行是通过自己的努力，通过借助佛陀的指点，</a:t>
            </a:r>
            <a:r>
              <a:rPr lang="zh-TW" altLang="en-US" sz="2200" dirty="0">
                <a:solidFill>
                  <a:srgbClr val="FF0000"/>
                </a:solidFill>
                <a:latin typeface="KaiTi" panose="02010609060101010101" pitchFamily="49" charset="-122"/>
                <a:ea typeface="KaiTi" panose="02010609060101010101" pitchFamily="49" charset="-122"/>
              </a:rPr>
              <a:t>然后实实在在地在我们的内心当中发生了变化</a:t>
            </a:r>
            <a:r>
              <a:rPr lang="zh-TW" altLang="en-US" sz="2200" dirty="0">
                <a:latin typeface="KaiTi" panose="02010609060101010101" pitchFamily="49" charset="-122"/>
                <a:ea typeface="KaiTi" panose="02010609060101010101" pitchFamily="49" charset="-122"/>
              </a:rPr>
              <a:t>，而且这个变化是自己看得见摸得着的。</a:t>
            </a:r>
            <a:endParaRPr lang="en-CA" sz="2200" dirty="0">
              <a:latin typeface="KaiTi" panose="02010609060101010101" pitchFamily="49" charset="-122"/>
              <a:ea typeface="KaiTi" panose="02010609060101010101" pitchFamily="49" charset="-122"/>
            </a:endParaRPr>
          </a:p>
          <a:p>
            <a:pPr>
              <a:lnSpc>
                <a:spcPct val="100000"/>
              </a:lnSpc>
            </a:pPr>
            <a:r>
              <a:rPr lang="en-US" altLang="zh-TW" sz="2200" dirty="0">
                <a:solidFill>
                  <a:srgbClr val="FF0000"/>
                </a:solidFill>
                <a:latin typeface="KaiTi" panose="02010609060101010101" pitchFamily="49" charset="-122"/>
                <a:ea typeface="KaiTi" panose="02010609060101010101" pitchFamily="49" charset="-122"/>
              </a:rPr>
              <a:t>-</a:t>
            </a:r>
            <a:r>
              <a:rPr lang="zh-TW" altLang="en-US" sz="2200" dirty="0">
                <a:solidFill>
                  <a:srgbClr val="FF0000"/>
                </a:solidFill>
                <a:latin typeface="KaiTi" panose="02010609060101010101" pitchFamily="49" charset="-122"/>
                <a:ea typeface="KaiTi" panose="02010609060101010101" pitchFamily="49" charset="-122"/>
              </a:rPr>
              <a:t>我们通过修行解决我们的烦恼</a:t>
            </a:r>
            <a:r>
              <a:rPr lang="zh-TW" altLang="en-US" sz="2200" dirty="0">
                <a:latin typeface="KaiTi" panose="02010609060101010101" pitchFamily="49" charset="-122"/>
                <a:ea typeface="KaiTi" panose="02010609060101010101" pitchFamily="49" charset="-122"/>
              </a:rPr>
              <a:t>，就像我们喝水解渴一样，只不过别人看不到而已。喝水别人看得到，</a:t>
            </a:r>
            <a:r>
              <a:rPr lang="zh-TW" altLang="en-US" sz="2200" u="sng" dirty="0">
                <a:latin typeface="KaiTi" panose="02010609060101010101" pitchFamily="49" charset="-122"/>
                <a:ea typeface="KaiTi" panose="02010609060101010101" pitchFamily="49" charset="-122"/>
              </a:rPr>
              <a:t>解渴的这种感受</a:t>
            </a:r>
            <a:r>
              <a:rPr lang="zh-TW" altLang="en-US" sz="2200" dirty="0">
                <a:latin typeface="KaiTi" panose="02010609060101010101" pitchFamily="49" charset="-122"/>
                <a:ea typeface="KaiTi" panose="02010609060101010101" pitchFamily="49" charset="-122"/>
              </a:rPr>
              <a:t>只有自己能够感受得到，别人看不到。同样的，如果我们的修行达到像佛教讲的这个层次的话，自己心里是非常清楚的。然后这个感受跟我们现实生活当中物质给我们带来的感受一样的真实。</a:t>
            </a:r>
            <a:endParaRPr lang="en-CA" sz="2200" dirty="0">
              <a:latin typeface="KaiTi" panose="02010609060101010101" pitchFamily="49" charset="-122"/>
              <a:ea typeface="KaiTi" panose="02010609060101010101" pitchFamily="49" charset="-122"/>
            </a:endParaRPr>
          </a:p>
          <a:p>
            <a:pPr>
              <a:lnSpc>
                <a:spcPct val="100000"/>
              </a:lnSpc>
            </a:pP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我们大家都希望自己的身体健康，身体健康当然非常重要了，精神的健康更加的重要，我们每一个人都觉得我们应该锻炼身体。同样的，我们的精神也要锻炼，我们的意识也要锻炼，</a:t>
            </a:r>
            <a:r>
              <a:rPr lang="zh-TW" altLang="en-US" sz="2200" dirty="0">
                <a:solidFill>
                  <a:srgbClr val="FF0000"/>
                </a:solidFill>
                <a:latin typeface="KaiTi" panose="02010609060101010101" pitchFamily="49" charset="-122"/>
                <a:ea typeface="KaiTi" panose="02010609060101010101" pitchFamily="49" charset="-122"/>
              </a:rPr>
              <a:t>意识的锻炼更加的重要</a:t>
            </a:r>
            <a:r>
              <a:rPr lang="zh-TW" altLang="en-US" sz="2200" dirty="0">
                <a:latin typeface="KaiTi" panose="02010609060101010101" pitchFamily="49" charset="-122"/>
                <a:ea typeface="KaiTi" panose="02010609060101010101" pitchFamily="49" charset="-122"/>
              </a:rPr>
              <a:t>，这叫作修行。</a:t>
            </a:r>
            <a:endParaRPr lang="en-CA" sz="2200" dirty="0">
              <a:latin typeface="KaiTi" panose="02010609060101010101" pitchFamily="49" charset="-122"/>
              <a:ea typeface="KaiTi" panose="02010609060101010101" pitchFamily="49" charset="-122"/>
            </a:endParaRPr>
          </a:p>
          <a:p>
            <a:pPr>
              <a:lnSpc>
                <a:spcPct val="100000"/>
              </a:lnSpc>
            </a:pPr>
            <a:r>
              <a:rPr lang="en-US" altLang="zh-TW" sz="2200" dirty="0">
                <a:solidFill>
                  <a:srgbClr val="FF0000"/>
                </a:solidFill>
                <a:latin typeface="KaiTi" panose="02010609060101010101" pitchFamily="49" charset="-122"/>
                <a:ea typeface="KaiTi" panose="02010609060101010101" pitchFamily="49" charset="-122"/>
              </a:rPr>
              <a:t>-</a:t>
            </a:r>
            <a:r>
              <a:rPr lang="zh-TW" altLang="en-US" sz="2200" dirty="0">
                <a:solidFill>
                  <a:srgbClr val="FF0000"/>
                </a:solidFill>
                <a:latin typeface="KaiTi" panose="02010609060101010101" pitchFamily="49" charset="-122"/>
                <a:ea typeface="KaiTi" panose="02010609060101010101" pitchFamily="49" charset="-122"/>
              </a:rPr>
              <a:t>核心是闻思修</a:t>
            </a:r>
            <a:r>
              <a:rPr lang="zh-TW" altLang="en-US" sz="2200" dirty="0">
                <a:latin typeface="KaiTi" panose="02010609060101010101" pitchFamily="49" charset="-122"/>
                <a:ea typeface="KaiTi" panose="02010609060101010101" pitchFamily="49" charset="-122"/>
              </a:rPr>
              <a:t>，闻思修才让我们感觉到佛陀的慈悲、智慧的力量，其他都是次要的。</a:t>
            </a:r>
            <a:endParaRPr lang="en-CA" sz="2200" dirty="0">
              <a:latin typeface="KaiTi" panose="02010609060101010101" pitchFamily="49" charset="-122"/>
              <a:ea typeface="KaiTi" panose="02010609060101010101" pitchFamily="49" charset="-122"/>
            </a:endParaRPr>
          </a:p>
          <a:p>
            <a:pPr>
              <a:lnSpc>
                <a:spcPct val="100000"/>
              </a:lnSpc>
            </a:pPr>
            <a:r>
              <a:rPr lang="zh-TW" altLang="en-US" sz="2200" dirty="0">
                <a:latin typeface="KaiTi" panose="02010609060101010101" pitchFamily="49" charset="-122"/>
                <a:ea typeface="KaiTi" panose="02010609060101010101" pitchFamily="49" charset="-122"/>
              </a:rPr>
              <a:t>闻思修后面我们再加一个字，就是</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行</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，行动，要落实。闻思修，修了以后，然后我们把所修到的、所学到的要落实到生活当中、工作当中，这个是更加的重要。</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闻思修行</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四字非常重要，希望大家根据自己的时间，根据自己的能力，尽量地去做。</a:t>
            </a:r>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4-Point Star 4">
            <a:extLst>
              <a:ext uri="{FF2B5EF4-FFF2-40B4-BE49-F238E27FC236}">
                <a16:creationId xmlns:a16="http://schemas.microsoft.com/office/drawing/2014/main" id="{38E78149-EDF8-B340-87AE-1A8BFE8BE133}"/>
              </a:ext>
            </a:extLst>
          </p:cNvPr>
          <p:cNvSpPr/>
          <p:nvPr/>
        </p:nvSpPr>
        <p:spPr>
          <a:xfrm>
            <a:off x="3568532" y="88816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loud 5">
            <a:extLst>
              <a:ext uri="{FF2B5EF4-FFF2-40B4-BE49-F238E27FC236}">
                <a16:creationId xmlns:a16="http://schemas.microsoft.com/office/drawing/2014/main" id="{6B4606DD-673E-F54F-A184-684F423B4308}"/>
              </a:ext>
            </a:extLst>
          </p:cNvPr>
          <p:cNvSpPr/>
          <p:nvPr/>
        </p:nvSpPr>
        <p:spPr>
          <a:xfrm>
            <a:off x="10830431" y="6207305"/>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BCC49D37-6615-8541-A32D-01931555B0CB}"/>
              </a:ext>
            </a:extLst>
          </p:cNvPr>
          <p:cNvSpPr/>
          <p:nvPr/>
        </p:nvSpPr>
        <p:spPr>
          <a:xfrm>
            <a:off x="8623468" y="553747"/>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783F9AF0-1E43-7C44-A548-FC3F6D38EC99}"/>
              </a:ext>
            </a:extLst>
          </p:cNvPr>
          <p:cNvSpPr/>
          <p:nvPr/>
        </p:nvSpPr>
        <p:spPr>
          <a:xfrm>
            <a:off x="278607" y="96231"/>
            <a:ext cx="1928356" cy="117465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193B6C5A-F75C-DC44-A0FA-C1B6E05108B8}"/>
              </a:ext>
            </a:extLst>
          </p:cNvPr>
          <p:cNvSpPr/>
          <p:nvPr/>
        </p:nvSpPr>
        <p:spPr>
          <a:xfrm>
            <a:off x="10663072" y="0"/>
            <a:ext cx="1696286" cy="117465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CCA67685-EE2F-4841-A8FC-32D6CB60E208}"/>
              </a:ext>
            </a:extLst>
          </p:cNvPr>
          <p:cNvSpPr/>
          <p:nvPr/>
        </p:nvSpPr>
        <p:spPr>
          <a:xfrm>
            <a:off x="-749740" y="5207729"/>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4-Point Star 12">
            <a:extLst>
              <a:ext uri="{FF2B5EF4-FFF2-40B4-BE49-F238E27FC236}">
                <a16:creationId xmlns:a16="http://schemas.microsoft.com/office/drawing/2014/main" id="{D76F2410-03C8-3046-8BC8-45D96532AECE}"/>
              </a:ext>
            </a:extLst>
          </p:cNvPr>
          <p:cNvSpPr/>
          <p:nvPr/>
        </p:nvSpPr>
        <p:spPr>
          <a:xfrm>
            <a:off x="38543" y="469870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4-Point Star 13">
            <a:extLst>
              <a:ext uri="{FF2B5EF4-FFF2-40B4-BE49-F238E27FC236}">
                <a16:creationId xmlns:a16="http://schemas.microsoft.com/office/drawing/2014/main" id="{F89A5BD3-FD36-9E48-AA06-554815BDF981}"/>
              </a:ext>
            </a:extLst>
          </p:cNvPr>
          <p:cNvSpPr/>
          <p:nvPr/>
        </p:nvSpPr>
        <p:spPr>
          <a:xfrm>
            <a:off x="11409759" y="4499830"/>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4-Point Star 14">
            <a:extLst>
              <a:ext uri="{FF2B5EF4-FFF2-40B4-BE49-F238E27FC236}">
                <a16:creationId xmlns:a16="http://schemas.microsoft.com/office/drawing/2014/main" id="{CD961C8F-1F50-7D42-A83E-72A68A266C1B}"/>
              </a:ext>
            </a:extLst>
          </p:cNvPr>
          <p:cNvSpPr/>
          <p:nvPr/>
        </p:nvSpPr>
        <p:spPr>
          <a:xfrm>
            <a:off x="10020135" y="267264"/>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678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4089749" y="176832"/>
            <a:ext cx="4012502" cy="1235583"/>
          </a:xfrm>
        </p:spPr>
        <p:txBody>
          <a:bodyPr/>
          <a:lstStyle/>
          <a:p>
            <a:r>
              <a:rPr lang="zh-TW" altLang="en-US" b="1" dirty="0">
                <a:latin typeface="KaiTi" panose="02010609060101010101" pitchFamily="49" charset="-122"/>
                <a:ea typeface="KaiTi" panose="02010609060101010101" pitchFamily="49" charset="-122"/>
              </a:rPr>
              <a:t>問題討論</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412415"/>
            <a:ext cx="11501436" cy="5286375"/>
          </a:xfrm>
        </p:spPr>
        <p:txBody>
          <a:bodyPr>
            <a:normAutofit fontScale="92500" lnSpcReduction="10000"/>
          </a:bodyPr>
          <a:lstStyle/>
          <a:p>
            <a:pPr>
              <a:lnSpc>
                <a:spcPct val="150000"/>
              </a:lnSpc>
            </a:pPr>
            <a:r>
              <a:rPr lang="en-CA" sz="2400" dirty="0">
                <a:latin typeface="KaiTi" panose="02010609060101010101" pitchFamily="49" charset="-122"/>
                <a:ea typeface="KaiTi" panose="02010609060101010101" pitchFamily="49" charset="-122"/>
              </a:rPr>
              <a:t>1. </a:t>
            </a:r>
            <a:r>
              <a:rPr lang="en-CA" sz="2400" dirty="0" err="1">
                <a:latin typeface="KaiTi" panose="02010609060101010101" pitchFamily="49" charset="-122"/>
                <a:ea typeface="KaiTi" panose="02010609060101010101" pitchFamily="49" charset="-122"/>
              </a:rPr>
              <a:t>簡述緣起法的具</a:t>
            </a:r>
            <a:r>
              <a:rPr lang="zh-TW" altLang="en-US" sz="2400" dirty="0">
                <a:latin typeface="KaiTi" panose="02010609060101010101" pitchFamily="49" charset="-122"/>
                <a:ea typeface="KaiTi" panose="02010609060101010101" pitchFamily="49" charset="-122"/>
              </a:rPr>
              <a:t>體修法。</a:t>
            </a:r>
            <a:endParaRPr lang="en-CA" sz="2400" dirty="0">
              <a:latin typeface="KaiTi" panose="02010609060101010101" pitchFamily="49" charset="-122"/>
              <a:ea typeface="KaiTi" panose="02010609060101010101" pitchFamily="49" charset="-122"/>
            </a:endParaRPr>
          </a:p>
          <a:p>
            <a:pPr>
              <a:lnSpc>
                <a:spcPct val="150000"/>
              </a:lnSpc>
            </a:pPr>
            <a:r>
              <a:rPr lang="en-CA" altLang="zh-TW" sz="2400" dirty="0">
                <a:latin typeface="KaiTi" panose="02010609060101010101" pitchFamily="49" charset="-122"/>
                <a:ea typeface="KaiTi" panose="02010609060101010101" pitchFamily="49" charset="-122"/>
              </a:rPr>
              <a:t>2. </a:t>
            </a:r>
            <a:r>
              <a:rPr lang="zh-TW" altLang="en-US" sz="2400" dirty="0">
                <a:latin typeface="KaiTi" panose="02010609060101010101" pitchFamily="49" charset="-122"/>
                <a:ea typeface="KaiTi" panose="02010609060101010101" pitchFamily="49" charset="-122"/>
              </a:rPr>
              <a:t>十二緣起是哪十二支？簡單說明各代表何意？</a:t>
            </a:r>
            <a:endParaRPr lang="en-CA"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3</a:t>
            </a:r>
            <a:r>
              <a:rPr lang="en-CA" sz="2400" dirty="0">
                <a:latin typeface="KaiTi" panose="02010609060101010101" pitchFamily="49" charset="-122"/>
                <a:ea typeface="KaiTi" panose="02010609060101010101" pitchFamily="49" charset="-122"/>
              </a:rPr>
              <a:t>. </a:t>
            </a:r>
            <a:r>
              <a:rPr lang="zh-TW" altLang="en-US" sz="2400" dirty="0">
                <a:latin typeface="KaiTi" panose="02010609060101010101" pitchFamily="49" charset="-122"/>
                <a:ea typeface="KaiTi" panose="02010609060101010101" pitchFamily="49" charset="-122"/>
              </a:rPr>
              <a:t>十二緣起從三世因果的角度，如何分布？</a:t>
            </a:r>
            <a:endParaRPr lang="en-CA"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4</a:t>
            </a:r>
            <a:r>
              <a:rPr lang="en-CA" sz="2400" dirty="0">
                <a:latin typeface="KaiTi" panose="02010609060101010101" pitchFamily="49" charset="-122"/>
                <a:ea typeface="KaiTi" panose="02010609060101010101" pitchFamily="49" charset="-122"/>
              </a:rPr>
              <a:t>. </a:t>
            </a:r>
            <a:r>
              <a:rPr lang="zh-TW" altLang="en-US" sz="2400" dirty="0">
                <a:latin typeface="KaiTi" panose="02010609060101010101" pitchFamily="49" charset="-122"/>
                <a:ea typeface="KaiTi" panose="02010609060101010101" pitchFamily="49" charset="-122"/>
              </a:rPr>
              <a:t>了解空性的概念對自己的生活中有何幫助？舉例說明</a:t>
            </a:r>
            <a:endParaRPr lang="en-CA" altLang="zh-TW"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5.</a:t>
            </a:r>
            <a:r>
              <a:rPr lang="zh-TW" altLang="en-US" sz="2400" dirty="0">
                <a:latin typeface="KaiTi" panose="02010609060101010101" pitchFamily="49" charset="-122"/>
                <a:ea typeface="KaiTi" panose="02010609060101010101" pitchFamily="49" charset="-122"/>
              </a:rPr>
              <a:t> 修緣起法最終的結果是什麼？您可以做到嗎？</a:t>
            </a:r>
            <a:endParaRPr lang="en-CA"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6</a:t>
            </a:r>
            <a:r>
              <a:rPr lang="en-CA" sz="2400" dirty="0">
                <a:latin typeface="KaiTi" panose="02010609060101010101" pitchFamily="49" charset="-122"/>
                <a:ea typeface="KaiTi" panose="02010609060101010101" pitchFamily="49" charset="-122"/>
              </a:rPr>
              <a:t>. </a:t>
            </a:r>
            <a:r>
              <a:rPr lang="zh-TW" altLang="en-US" sz="2400" dirty="0">
                <a:latin typeface="KaiTi" panose="02010609060101010101" pitchFamily="49" charset="-122"/>
                <a:ea typeface="KaiTi" panose="02010609060101010101" pitchFamily="49" charset="-122"/>
              </a:rPr>
              <a:t>學習了</a:t>
            </a:r>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佛說稻桿經</a:t>
            </a:r>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，如何運用在自己的生活工作中？舉例說明</a:t>
            </a:r>
            <a:endParaRPr lang="en-CA"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7.</a:t>
            </a:r>
            <a:r>
              <a:rPr lang="zh-TW" altLang="en-US" sz="2400" dirty="0">
                <a:latin typeface="KaiTi" panose="02010609060101010101" pitchFamily="49" charset="-122"/>
                <a:ea typeface="KaiTi" panose="02010609060101010101" pitchFamily="49" charset="-122"/>
              </a:rPr>
              <a:t> 修行是通过自己的努力，通过借助佛陀的指点，然后实实在在地在我们的内心当中发生了变化，而且这个变化是自己看得见摸得着的。分享自己的體會。</a:t>
            </a:r>
            <a:endParaRPr lang="en-CA" altLang="zh-TW"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8.</a:t>
            </a:r>
            <a:r>
              <a:rPr lang="zh-TW" altLang="en-US" sz="2400" dirty="0">
                <a:latin typeface="KaiTi" panose="02010609060101010101" pitchFamily="49" charset="-122"/>
                <a:ea typeface="KaiTi" panose="02010609060101010101" pitchFamily="49" charset="-122"/>
              </a:rPr>
              <a:t> 自由討論</a:t>
            </a:r>
            <a:endParaRPr lang="en-CA" sz="2400" dirty="0">
              <a:latin typeface="KaiTi" panose="02010609060101010101" pitchFamily="49" charset="-122"/>
              <a:ea typeface="KaiTi" panose="02010609060101010101" pitchFamily="49" charset="-122"/>
            </a:endParaRPr>
          </a:p>
          <a:p>
            <a:pPr>
              <a:lnSpc>
                <a:spcPct val="150000"/>
              </a:lnSpc>
            </a:pPr>
            <a:endParaRPr lang="en-CA"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411BBC44-25DB-C448-A88B-42BA5564F784}"/>
              </a:ext>
            </a:extLst>
          </p:cNvPr>
          <p:cNvSpPr/>
          <p:nvPr/>
        </p:nvSpPr>
        <p:spPr>
          <a:xfrm>
            <a:off x="0" y="159209"/>
            <a:ext cx="1985963" cy="112666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286CE097-21A8-1146-A33E-1AA473BF92E7}"/>
              </a:ext>
            </a:extLst>
          </p:cNvPr>
          <p:cNvSpPr/>
          <p:nvPr/>
        </p:nvSpPr>
        <p:spPr>
          <a:xfrm>
            <a:off x="8102251" y="3429000"/>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59D85E08-1BD6-624A-96F5-A063C39CE393}"/>
              </a:ext>
            </a:extLst>
          </p:cNvPr>
          <p:cNvSpPr/>
          <p:nvPr/>
        </p:nvSpPr>
        <p:spPr>
          <a:xfrm>
            <a:off x="10056373" y="1654903"/>
            <a:ext cx="2135627" cy="1516921"/>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7A0CF053-BACB-434B-BCF3-89CAC620D7B0}"/>
              </a:ext>
            </a:extLst>
          </p:cNvPr>
          <p:cNvSpPr/>
          <p:nvPr/>
        </p:nvSpPr>
        <p:spPr>
          <a:xfrm>
            <a:off x="10206037" y="-58596"/>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BAC1795E-7547-7845-B0C7-8F0E6E920DFD}"/>
              </a:ext>
            </a:extLst>
          </p:cNvPr>
          <p:cNvSpPr/>
          <p:nvPr/>
        </p:nvSpPr>
        <p:spPr>
          <a:xfrm>
            <a:off x="-749740" y="5207729"/>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E5925995-794F-F348-AE35-5B09C59E44DC}"/>
              </a:ext>
            </a:extLst>
          </p:cNvPr>
          <p:cNvSpPr/>
          <p:nvPr/>
        </p:nvSpPr>
        <p:spPr>
          <a:xfrm>
            <a:off x="8596260" y="5661200"/>
            <a:ext cx="2197540" cy="146520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a:extLst>
              <a:ext uri="{FF2B5EF4-FFF2-40B4-BE49-F238E27FC236}">
                <a16:creationId xmlns:a16="http://schemas.microsoft.com/office/drawing/2014/main" id="{366EE4EE-24E8-2B40-99ED-0C830B0CEF63}"/>
              </a:ext>
            </a:extLst>
          </p:cNvPr>
          <p:cNvSpPr/>
          <p:nvPr/>
        </p:nvSpPr>
        <p:spPr>
          <a:xfrm>
            <a:off x="38543" y="469870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4-Point Star 11">
            <a:extLst>
              <a:ext uri="{FF2B5EF4-FFF2-40B4-BE49-F238E27FC236}">
                <a16:creationId xmlns:a16="http://schemas.microsoft.com/office/drawing/2014/main" id="{F11727D6-2413-EB4B-847F-CCE099259D9C}"/>
              </a:ext>
            </a:extLst>
          </p:cNvPr>
          <p:cNvSpPr/>
          <p:nvPr/>
        </p:nvSpPr>
        <p:spPr>
          <a:xfrm>
            <a:off x="9884568" y="3589010"/>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4-Point Star 12">
            <a:extLst>
              <a:ext uri="{FF2B5EF4-FFF2-40B4-BE49-F238E27FC236}">
                <a16:creationId xmlns:a16="http://schemas.microsoft.com/office/drawing/2014/main" id="{62250C95-27F3-0F41-AFE8-D89E7A2E106E}"/>
              </a:ext>
            </a:extLst>
          </p:cNvPr>
          <p:cNvSpPr/>
          <p:nvPr/>
        </p:nvSpPr>
        <p:spPr>
          <a:xfrm>
            <a:off x="8299453" y="90570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4-Point Star 13">
            <a:extLst>
              <a:ext uri="{FF2B5EF4-FFF2-40B4-BE49-F238E27FC236}">
                <a16:creationId xmlns:a16="http://schemas.microsoft.com/office/drawing/2014/main" id="{C13E5C03-5E1A-1944-A9EB-2F8AA678C67F}"/>
              </a:ext>
            </a:extLst>
          </p:cNvPr>
          <p:cNvSpPr/>
          <p:nvPr/>
        </p:nvSpPr>
        <p:spPr>
          <a:xfrm>
            <a:off x="2209206" y="332741"/>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4-Point Star 14">
            <a:extLst>
              <a:ext uri="{FF2B5EF4-FFF2-40B4-BE49-F238E27FC236}">
                <a16:creationId xmlns:a16="http://schemas.microsoft.com/office/drawing/2014/main" id="{03088360-668B-4047-82F8-AF975AE9FDAF}"/>
              </a:ext>
            </a:extLst>
          </p:cNvPr>
          <p:cNvSpPr/>
          <p:nvPr/>
        </p:nvSpPr>
        <p:spPr>
          <a:xfrm>
            <a:off x="10532710" y="5661200"/>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CA2473F8-F192-964F-8B48-6FBE7E907915}"/>
              </a:ext>
            </a:extLst>
          </p:cNvPr>
          <p:cNvSpPr/>
          <p:nvPr/>
        </p:nvSpPr>
        <p:spPr>
          <a:xfrm rot="9921738">
            <a:off x="9482731" y="48458"/>
            <a:ext cx="1000125" cy="1714499"/>
          </a:xfrm>
          <a:prstGeom prst="moo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7440530"/>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ctrTitle"/>
          </p:nvPr>
        </p:nvSpPr>
        <p:spPr>
          <a:xfrm>
            <a:off x="3386138" y="946094"/>
            <a:ext cx="5218755" cy="1070831"/>
          </a:xfrm>
        </p:spPr>
        <p:txBody>
          <a:bodyPr/>
          <a:lstStyle/>
          <a:p>
            <a:r>
              <a:rPr lang="zh-TW" altLang="en-US" b="1" dirty="0">
                <a:latin typeface="KaiTi" panose="02010609060101010101" pitchFamily="49" charset="-122"/>
                <a:ea typeface="KaiTi" panose="02010609060101010101" pitchFamily="49" charset="-122"/>
              </a:rPr>
              <a:t>發菩提心</a:t>
            </a:r>
            <a:r>
              <a:rPr lang="en-CA" b="1" dirty="0">
                <a:latin typeface="KaiTi" panose="02010609060101010101" pitchFamily="49" charset="-122"/>
                <a:ea typeface="KaiTi" panose="02010609060101010101" pitchFamily="49" charset="-122"/>
              </a:rPr>
              <a:t> </a:t>
            </a: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type="subTitle" idx="1"/>
          </p:nvPr>
        </p:nvSpPr>
        <p:spPr>
          <a:xfrm>
            <a:off x="1" y="2143125"/>
            <a:ext cx="12030074" cy="3071813"/>
          </a:xfrm>
        </p:spPr>
        <p:txBody>
          <a:bodyPr>
            <a:normAutofit/>
          </a:bodyPr>
          <a:lstStyle/>
          <a:p>
            <a:pPr marL="0" indent="0">
              <a:lnSpc>
                <a:spcPct val="150000"/>
              </a:lnSpc>
              <a:buNone/>
            </a:pPr>
            <a:endParaRPr lang="en-CA" altLang="zh-TW" sz="2400" dirty="0">
              <a:latin typeface="KaiTi" panose="02010609060101010101" pitchFamily="49" charset="-122"/>
              <a:ea typeface="KaiTi" panose="02010609060101010101" pitchFamily="49" charset="-122"/>
            </a:endParaRPr>
          </a:p>
          <a:p>
            <a:pPr marL="0" indent="0">
              <a:lnSpc>
                <a:spcPct val="150000"/>
              </a:lnSpc>
              <a:buNone/>
            </a:pPr>
            <a:r>
              <a:rPr lang="zh-TW" altLang="en-US" dirty="0">
                <a:solidFill>
                  <a:schemeClr val="bg1"/>
                </a:solidFill>
                <a:latin typeface="KaiTi" panose="02010609060101010101" pitchFamily="49" charset="-122"/>
                <a:ea typeface="KaiTi" panose="02010609060101010101" pitchFamily="49" charset="-122"/>
              </a:rPr>
              <a:t>大家心里发心，為了要让天下所有的众生离苦得乐，为了做到这件事情，我要下定決心成佛。为了成佛，我今天来听</a:t>
            </a:r>
            <a:r>
              <a:rPr lang="en-US" altLang="zh-TW" dirty="0">
                <a:solidFill>
                  <a:schemeClr val="bg1"/>
                </a:solidFill>
                <a:latin typeface="KaiTi" panose="02010609060101010101" pitchFamily="49" charset="-122"/>
                <a:ea typeface="KaiTi" panose="02010609060101010101" pitchFamily="49" charset="-122"/>
              </a:rPr>
              <a:t>《</a:t>
            </a:r>
            <a:r>
              <a:rPr lang="zh-TW" altLang="en-US" dirty="0">
                <a:solidFill>
                  <a:schemeClr val="bg1"/>
                </a:solidFill>
                <a:latin typeface="KaiTi" panose="02010609060101010101" pitchFamily="49" charset="-122"/>
                <a:ea typeface="KaiTi" panose="02010609060101010101" pitchFamily="49" charset="-122"/>
              </a:rPr>
              <a:t>佛说稻杆经</a:t>
            </a:r>
            <a:r>
              <a:rPr lang="en-US" altLang="zh-TW" dirty="0">
                <a:solidFill>
                  <a:schemeClr val="bg1"/>
                </a:solidFill>
                <a:latin typeface="KaiTi" panose="02010609060101010101" pitchFamily="49" charset="-122"/>
                <a:ea typeface="KaiTi" panose="02010609060101010101" pitchFamily="49" charset="-122"/>
              </a:rPr>
              <a:t>》</a:t>
            </a:r>
            <a:r>
              <a:rPr lang="zh-TW" altLang="en-US" dirty="0">
                <a:solidFill>
                  <a:schemeClr val="bg1"/>
                </a:solidFill>
                <a:latin typeface="KaiTi" panose="02010609060101010101" pitchFamily="49" charset="-122"/>
                <a:ea typeface="KaiTi" panose="02010609060101010101" pitchFamily="49" charset="-122"/>
              </a:rPr>
              <a:t>，然后去修。</a:t>
            </a:r>
            <a:endParaRPr lang="en-CA" dirty="0">
              <a:solidFill>
                <a:schemeClr val="bg1"/>
              </a:solidFill>
              <a:latin typeface="KaiTi" panose="02010609060101010101" pitchFamily="49" charset="-122"/>
              <a:ea typeface="KaiTi" panose="02010609060101010101" pitchFamily="49" charset="-122"/>
            </a:endParaRPr>
          </a:p>
          <a:p>
            <a:pPr marL="0" indent="0">
              <a:lnSpc>
                <a:spcPct val="150000"/>
              </a:lnSpc>
              <a:buNone/>
            </a:pPr>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9BFD8488-C610-5A4E-92EE-EFEB8D15138F}"/>
              </a:ext>
            </a:extLst>
          </p:cNvPr>
          <p:cNvSpPr/>
          <p:nvPr/>
        </p:nvSpPr>
        <p:spPr>
          <a:xfrm>
            <a:off x="900111" y="5043488"/>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F120CAB6-0B3A-0F40-8C3F-17AC50F1CCFA}"/>
              </a:ext>
            </a:extLst>
          </p:cNvPr>
          <p:cNvSpPr/>
          <p:nvPr/>
        </p:nvSpPr>
        <p:spPr>
          <a:xfrm>
            <a:off x="900111" y="357189"/>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F6AA670F-9F4E-7542-9D75-0E490F74858E}"/>
              </a:ext>
            </a:extLst>
          </p:cNvPr>
          <p:cNvSpPr/>
          <p:nvPr/>
        </p:nvSpPr>
        <p:spPr>
          <a:xfrm>
            <a:off x="6818955" y="4043366"/>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5645ABAC-23EA-4D4E-95FF-643EBE1384F5}"/>
              </a:ext>
            </a:extLst>
          </p:cNvPr>
          <p:cNvSpPr/>
          <p:nvPr/>
        </p:nvSpPr>
        <p:spPr>
          <a:xfrm>
            <a:off x="8604893" y="357188"/>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6EDA7760-75AB-8B43-A971-C3D2DB2575B8}"/>
              </a:ext>
            </a:extLst>
          </p:cNvPr>
          <p:cNvSpPr/>
          <p:nvPr/>
        </p:nvSpPr>
        <p:spPr>
          <a:xfrm>
            <a:off x="10034586" y="5182269"/>
            <a:ext cx="2157413" cy="1457323"/>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a:extLst>
              <a:ext uri="{FF2B5EF4-FFF2-40B4-BE49-F238E27FC236}">
                <a16:creationId xmlns:a16="http://schemas.microsoft.com/office/drawing/2014/main" id="{59D9C8E7-B409-C54B-A353-633B48E25D79}"/>
              </a:ext>
            </a:extLst>
          </p:cNvPr>
          <p:cNvSpPr/>
          <p:nvPr/>
        </p:nvSpPr>
        <p:spPr>
          <a:xfrm>
            <a:off x="2541984" y="5972174"/>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a:extLst>
              <a:ext uri="{FF2B5EF4-FFF2-40B4-BE49-F238E27FC236}">
                <a16:creationId xmlns:a16="http://schemas.microsoft.com/office/drawing/2014/main" id="{08B15A14-949D-3446-9283-2B90200816F1}"/>
              </a:ext>
            </a:extLst>
          </p:cNvPr>
          <p:cNvSpPr/>
          <p:nvPr/>
        </p:nvSpPr>
        <p:spPr>
          <a:xfrm>
            <a:off x="8290570" y="66034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a:extLst>
              <a:ext uri="{FF2B5EF4-FFF2-40B4-BE49-F238E27FC236}">
                <a16:creationId xmlns:a16="http://schemas.microsoft.com/office/drawing/2014/main" id="{3C40AAC9-2FDD-724E-9EEB-CE570EE9FA8C}"/>
              </a:ext>
            </a:extLst>
          </p:cNvPr>
          <p:cNvSpPr/>
          <p:nvPr/>
        </p:nvSpPr>
        <p:spPr>
          <a:xfrm>
            <a:off x="1008459" y="230464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4-Point Star 12">
            <a:extLst>
              <a:ext uri="{FF2B5EF4-FFF2-40B4-BE49-F238E27FC236}">
                <a16:creationId xmlns:a16="http://schemas.microsoft.com/office/drawing/2014/main" id="{D789A633-B060-8D47-806A-F299840C16BE}"/>
              </a:ext>
            </a:extLst>
          </p:cNvPr>
          <p:cNvSpPr/>
          <p:nvPr/>
        </p:nvSpPr>
        <p:spPr>
          <a:xfrm>
            <a:off x="8735862" y="3470400"/>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7334BEC9-C823-644C-B082-BEB3304448E5}"/>
              </a:ext>
            </a:extLst>
          </p:cNvPr>
          <p:cNvSpPr/>
          <p:nvPr/>
        </p:nvSpPr>
        <p:spPr>
          <a:xfrm>
            <a:off x="2144059" y="3560831"/>
            <a:ext cx="1338284" cy="965069"/>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43C8A9D4-D0DA-A845-A856-7D9B3DAF8141}"/>
              </a:ext>
            </a:extLst>
          </p:cNvPr>
          <p:cNvSpPr/>
          <p:nvPr/>
        </p:nvSpPr>
        <p:spPr>
          <a:xfrm>
            <a:off x="10444150" y="1912546"/>
            <a:ext cx="1338284" cy="965069"/>
          </a:xfrm>
          <a:prstGeom prst="cloud">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02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2116836" y="429610"/>
            <a:ext cx="7584377" cy="982805"/>
          </a:xfrm>
        </p:spPr>
        <p:txBody>
          <a:bodyPr/>
          <a:lstStyle/>
          <a:p>
            <a:r>
              <a:rPr lang="en-CA" b="1" dirty="0" err="1">
                <a:latin typeface="KaiTi" panose="02010609060101010101" pitchFamily="49" charset="-122"/>
                <a:ea typeface="KaiTi" panose="02010609060101010101" pitchFamily="49" charset="-122"/>
              </a:rPr>
              <a:t>一</a:t>
            </a:r>
            <a:r>
              <a:rPr lang="en-CA" b="1" dirty="0">
                <a:latin typeface="KaiTi" panose="02010609060101010101" pitchFamily="49" charset="-122"/>
                <a:ea typeface="KaiTi" panose="02010609060101010101" pitchFamily="49" charset="-122"/>
              </a:rPr>
              <a:t>、</a:t>
            </a:r>
            <a:r>
              <a:rPr lang="zh-TW" altLang="en-US" b="1" dirty="0">
                <a:latin typeface="KaiTi" panose="02010609060101010101" pitchFamily="49" charset="-122"/>
                <a:ea typeface="KaiTi" panose="02010609060101010101" pitchFamily="49" charset="-122"/>
              </a:rPr>
              <a:t>具體修法分四</a:t>
            </a:r>
            <a:r>
              <a:rPr lang="en-US" altLang="zh-TW" b="1" dirty="0">
                <a:latin typeface="KaiTi" panose="02010609060101010101" pitchFamily="49" charset="-122"/>
                <a:ea typeface="KaiTi" panose="02010609060101010101" pitchFamily="49" charset="-122"/>
              </a:rPr>
              <a:t>-</a:t>
            </a:r>
            <a:r>
              <a:rPr lang="zh-TW" altLang="en-US" b="1" dirty="0">
                <a:latin typeface="KaiTi" panose="02010609060101010101" pitchFamily="49" charset="-122"/>
                <a:ea typeface="KaiTi" panose="02010609060101010101" pitchFamily="49" charset="-122"/>
              </a:rPr>
              <a:t>世俗諦（緣起）</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618330"/>
            <a:ext cx="11501436" cy="5080460"/>
          </a:xfrm>
        </p:spPr>
        <p:txBody>
          <a:bodyPr>
            <a:normAutofit/>
          </a:bodyPr>
          <a:lstStyle/>
          <a:p>
            <a:pPr fontAlgn="base">
              <a:lnSpc>
                <a:spcPct val="100000"/>
              </a:lnSpc>
            </a:pPr>
            <a:r>
              <a:rPr lang="zh-CN" altLang="en-US" sz="2100" dirty="0">
                <a:latin typeface="KaiTi" panose="02010609060101010101" pitchFamily="49" charset="-122"/>
                <a:ea typeface="KaiTi" panose="02010609060101010101" pitchFamily="49" charset="-122"/>
              </a:rPr>
              <a:t>身体毗卢七法、排除污气、祈祷佛菩萨。</a:t>
            </a:r>
          </a:p>
          <a:p>
            <a:pPr fontAlgn="base">
              <a:lnSpc>
                <a:spcPct val="100000"/>
              </a:lnSpc>
            </a:pPr>
            <a:r>
              <a:rPr lang="zh-CN" altLang="en-US" sz="2100" dirty="0">
                <a:latin typeface="KaiTi" panose="02010609060101010101" pitchFamily="49" charset="-122"/>
                <a:ea typeface="KaiTi" panose="02010609060101010101" pitchFamily="49" charset="-122"/>
              </a:rPr>
              <a:t>静下来，静一两分钟，然后开始思考。思考時有幾個方法</a:t>
            </a:r>
            <a:r>
              <a:rPr lang="zh-TW" altLang="en-US" sz="2100" dirty="0">
                <a:latin typeface="KaiTi" panose="02010609060101010101" pitchFamily="49" charset="-122"/>
                <a:ea typeface="KaiTi" panose="02010609060101010101" pitchFamily="49" charset="-122"/>
              </a:rPr>
              <a:t>：</a:t>
            </a:r>
            <a:endParaRPr lang="zh-CN" altLang="en-US" sz="2100" dirty="0">
              <a:latin typeface="KaiTi" panose="02010609060101010101" pitchFamily="49" charset="-122"/>
              <a:ea typeface="KaiTi" panose="02010609060101010101" pitchFamily="49" charset="-122"/>
            </a:endParaRPr>
          </a:p>
          <a:p>
            <a:pPr fontAlgn="base">
              <a:lnSpc>
                <a:spcPct val="100000"/>
              </a:lnSpc>
            </a:pPr>
            <a:r>
              <a:rPr lang="zh-TW" altLang="en-US" sz="2400" b="1" dirty="0">
                <a:latin typeface="KaiTi" panose="02010609060101010101" pitchFamily="49" charset="-122"/>
                <a:ea typeface="KaiTi" panose="02010609060101010101" pitchFamily="49" charset="-122"/>
              </a:rPr>
              <a:t>具體修法</a:t>
            </a:r>
            <a:r>
              <a:rPr lang="en-US" altLang="zh-TW" sz="2100" dirty="0">
                <a:latin typeface="KaiTi" panose="02010609060101010101" pitchFamily="49" charset="-122"/>
                <a:ea typeface="KaiTi" panose="02010609060101010101" pitchFamily="49" charset="-122"/>
              </a:rPr>
              <a:t>1.</a:t>
            </a:r>
            <a:r>
              <a:rPr lang="zh-TW" altLang="en-US" sz="2100" dirty="0">
                <a:latin typeface="KaiTi" panose="02010609060101010101" pitchFamily="49" charset="-122"/>
                <a:ea typeface="KaiTi" panose="02010609060101010101" pitchFamily="49" charset="-122"/>
              </a:rPr>
              <a:t> </a:t>
            </a:r>
            <a:r>
              <a:rPr lang="zh-TW" altLang="en-US" sz="2100" u="sng" dirty="0">
                <a:latin typeface="KaiTi" panose="02010609060101010101" pitchFamily="49" charset="-122"/>
                <a:ea typeface="KaiTi" panose="02010609060101010101" pitchFamily="49" charset="-122"/>
              </a:rPr>
              <a:t>数十二缘起</a:t>
            </a:r>
            <a:r>
              <a:rPr lang="zh-TW" altLang="en-US" sz="2100" dirty="0">
                <a:latin typeface="KaiTi" panose="02010609060101010101" pitchFamily="49" charset="-122"/>
                <a:ea typeface="KaiTi" panose="02010609060101010101" pitchFamily="49" charset="-122"/>
              </a:rPr>
              <a:t>：</a:t>
            </a:r>
            <a:r>
              <a:rPr lang="zh-CN" altLang="en-US" sz="2100" dirty="0">
                <a:latin typeface="KaiTi" panose="02010609060101010101" pitchFamily="49" charset="-122"/>
                <a:ea typeface="KaiTi" panose="02010609060101010101" pitchFamily="49" charset="-122"/>
              </a:rPr>
              <a:t>按照顺序一个个的记住。</a:t>
            </a:r>
          </a:p>
          <a:p>
            <a:pPr fontAlgn="base">
              <a:lnSpc>
                <a:spcPct val="100000"/>
              </a:lnSpc>
            </a:pPr>
            <a:r>
              <a:rPr lang="zh-TW" altLang="en-US" sz="2400" b="1" dirty="0">
                <a:latin typeface="KaiTi" panose="02010609060101010101" pitchFamily="49" charset="-122"/>
                <a:ea typeface="KaiTi" panose="02010609060101010101" pitchFamily="49" charset="-122"/>
              </a:rPr>
              <a:t>具體修法</a:t>
            </a:r>
            <a:r>
              <a:rPr lang="en-US" altLang="zh-TW" sz="2100" dirty="0">
                <a:latin typeface="KaiTi" panose="02010609060101010101" pitchFamily="49" charset="-122"/>
                <a:ea typeface="KaiTi" panose="02010609060101010101" pitchFamily="49" charset="-122"/>
              </a:rPr>
              <a:t>2.</a:t>
            </a:r>
            <a:r>
              <a:rPr lang="zh-TW" altLang="en-US" sz="2100" dirty="0">
                <a:latin typeface="KaiTi" panose="02010609060101010101" pitchFamily="49" charset="-122"/>
                <a:ea typeface="KaiTi" panose="02010609060101010101" pitchFamily="49" charset="-122"/>
              </a:rPr>
              <a:t> </a:t>
            </a:r>
            <a:r>
              <a:rPr lang="zh-CN" altLang="en-US" sz="2100" u="sng" dirty="0">
                <a:latin typeface="KaiTi" panose="02010609060101010101" pitchFamily="49" charset="-122"/>
                <a:ea typeface="KaiTi" panose="02010609060101010101" pitchFamily="49" charset="-122"/>
              </a:rPr>
              <a:t>思考十二缘起的每一支</a:t>
            </a:r>
            <a:r>
              <a:rPr lang="zh-TW" altLang="en-US" sz="2100" dirty="0">
                <a:latin typeface="KaiTi" panose="02010609060101010101" pitchFamily="49" charset="-122"/>
                <a:ea typeface="KaiTi" panose="02010609060101010101" pitchFamily="49" charset="-122"/>
              </a:rPr>
              <a:t>：</a:t>
            </a:r>
            <a:r>
              <a:rPr lang="zh-CN" altLang="en-US" sz="2100" dirty="0">
                <a:latin typeface="KaiTi" panose="02010609060101010101" pitchFamily="49" charset="-122"/>
                <a:ea typeface="KaiTi" panose="02010609060101010101" pitchFamily="49" charset="-122"/>
              </a:rPr>
              <a:t>思考它的本质和本体。</a:t>
            </a:r>
          </a:p>
          <a:p>
            <a:pPr fontAlgn="base">
              <a:lnSpc>
                <a:spcPct val="100000"/>
              </a:lnSpc>
            </a:pPr>
            <a:r>
              <a:rPr lang="zh-TW" altLang="en-US" sz="2400" b="1" dirty="0">
                <a:latin typeface="KaiTi" panose="02010609060101010101" pitchFamily="49" charset="-122"/>
                <a:ea typeface="KaiTi" panose="02010609060101010101" pitchFamily="49" charset="-122"/>
              </a:rPr>
              <a:t>具體修法</a:t>
            </a:r>
            <a:r>
              <a:rPr lang="en-US" altLang="zh-TW" sz="2100" dirty="0">
                <a:latin typeface="KaiTi" panose="02010609060101010101" pitchFamily="49" charset="-122"/>
                <a:ea typeface="KaiTi" panose="02010609060101010101" pitchFamily="49" charset="-122"/>
              </a:rPr>
              <a:t>3.</a:t>
            </a:r>
            <a:r>
              <a:rPr lang="zh-TW" altLang="en-US" sz="2100" dirty="0">
                <a:latin typeface="KaiTi" panose="02010609060101010101" pitchFamily="49" charset="-122"/>
                <a:ea typeface="KaiTi" panose="02010609060101010101" pitchFamily="49" charset="-122"/>
              </a:rPr>
              <a:t> </a:t>
            </a:r>
            <a:r>
              <a:rPr lang="zh-CN" altLang="en-US" sz="2100" u="sng" dirty="0">
                <a:latin typeface="KaiTi" panose="02010609060101010101" pitchFamily="49" charset="-122"/>
                <a:ea typeface="KaiTi" panose="02010609060101010101" pitchFamily="49" charset="-122"/>
              </a:rPr>
              <a:t>思考十二缘起之间的关系</a:t>
            </a:r>
            <a:r>
              <a:rPr lang="zh-TW" altLang="en-US" sz="2100" dirty="0">
                <a:latin typeface="KaiTi" panose="02010609060101010101" pitchFamily="49" charset="-122"/>
                <a:ea typeface="KaiTi" panose="02010609060101010101" pitchFamily="49" charset="-122"/>
              </a:rPr>
              <a:t>：无明跟行有什么关系？行和识有什么关系？识和名色有什么关系？前后的关系前面已经讲得很清楚了，去思考。然后全神贯注地去思考，去数十二缘起，全神贯注、非常专心地去思考。</a:t>
            </a:r>
            <a:endParaRPr lang="en-CA" altLang="zh-TW" sz="2100" dirty="0">
              <a:latin typeface="KaiTi" panose="02010609060101010101" pitchFamily="49" charset="-122"/>
              <a:ea typeface="KaiTi" panose="02010609060101010101" pitchFamily="49" charset="-122"/>
            </a:endParaRPr>
          </a:p>
          <a:p>
            <a:pPr fontAlgn="base">
              <a:lnSpc>
                <a:spcPct val="100000"/>
              </a:lnSpc>
            </a:pPr>
            <a:r>
              <a:rPr lang="zh-TW" altLang="en-US" sz="2100" dirty="0">
                <a:latin typeface="KaiTi" panose="02010609060101010101" pitchFamily="49" charset="-122"/>
                <a:ea typeface="KaiTi" panose="02010609060101010101" pitchFamily="49" charset="-122"/>
              </a:rPr>
              <a:t>作用：</a:t>
            </a:r>
            <a:br>
              <a:rPr lang="en-CA" altLang="zh-TW" sz="2100" dirty="0">
                <a:latin typeface="KaiTi" panose="02010609060101010101" pitchFamily="49" charset="-122"/>
                <a:ea typeface="KaiTi" panose="02010609060101010101" pitchFamily="49" charset="-122"/>
              </a:rPr>
            </a:br>
            <a:r>
              <a:rPr lang="zh-TW" altLang="en-US" sz="2100" dirty="0">
                <a:latin typeface="KaiTi" panose="02010609060101010101" pitchFamily="49" charset="-122"/>
                <a:ea typeface="KaiTi" panose="02010609060101010101" pitchFamily="49" charset="-122"/>
              </a:rPr>
              <a:t>平时我们在日常生活当中根本就没有去管理我们的念头，它自己想什么就想什么，根本没有去管，根本没有去控制，是极度散乱的状态。</a:t>
            </a:r>
            <a:r>
              <a:rPr lang="zh-TW" altLang="en-US" sz="2100" dirty="0">
                <a:solidFill>
                  <a:srgbClr val="FF0000"/>
                </a:solidFill>
                <a:latin typeface="KaiTi" panose="02010609060101010101" pitchFamily="49" charset="-122"/>
                <a:ea typeface="KaiTi" panose="02010609060101010101" pitchFamily="49" charset="-122"/>
              </a:rPr>
              <a:t>现在虽然有思考，但是已经让它非常规范，让它去思考一件事情，这样以后能帮助我们的心静下来</a:t>
            </a:r>
            <a:r>
              <a:rPr lang="zh-TW" altLang="en-US" sz="2100" dirty="0">
                <a:latin typeface="KaiTi" panose="02010609060101010101" pitchFamily="49" charset="-122"/>
                <a:ea typeface="KaiTi" panose="02010609060101010101" pitchFamily="49" charset="-122"/>
              </a:rPr>
              <a:t>。虽然有这样的观察，但是这个时候</a:t>
            </a:r>
            <a:r>
              <a:rPr lang="zh-TW" altLang="en-US" sz="2100" dirty="0">
                <a:solidFill>
                  <a:srgbClr val="FF0000"/>
                </a:solidFill>
                <a:latin typeface="KaiTi" panose="02010609060101010101" pitchFamily="49" charset="-122"/>
                <a:ea typeface="KaiTi" panose="02010609060101010101" pitchFamily="49" charset="-122"/>
              </a:rPr>
              <a:t>只有非常关注地去做这一件事情</a:t>
            </a:r>
            <a:r>
              <a:rPr lang="zh-TW" altLang="en-US" sz="2100" dirty="0">
                <a:latin typeface="KaiTi" panose="02010609060101010101" pitchFamily="49" charset="-122"/>
                <a:ea typeface="KaiTi" panose="02010609060101010101" pitchFamily="49" charset="-122"/>
              </a:rPr>
              <a:t>，所以我们的意识这个时候它不会有其他的念头，非常专心地去做，所以这个就成为一个</a:t>
            </a:r>
            <a:r>
              <a:rPr lang="zh-TW" altLang="en-US" sz="2100" dirty="0">
                <a:solidFill>
                  <a:srgbClr val="FF0000"/>
                </a:solidFill>
                <a:latin typeface="KaiTi" panose="02010609060101010101" pitchFamily="49" charset="-122"/>
                <a:ea typeface="KaiTi" panose="02010609060101010101" pitchFamily="49" charset="-122"/>
              </a:rPr>
              <a:t>修寂止的方法</a:t>
            </a:r>
            <a:r>
              <a:rPr lang="zh-TW" altLang="en-US" sz="2100" dirty="0">
                <a:latin typeface="KaiTi" panose="02010609060101010101" pitchFamily="49" charset="-122"/>
                <a:ea typeface="KaiTi" panose="02010609060101010101" pitchFamily="49" charset="-122"/>
              </a:rPr>
              <a:t>。</a:t>
            </a:r>
            <a:endParaRPr lang="en-CA" sz="21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4-Point Star 4">
            <a:extLst>
              <a:ext uri="{FF2B5EF4-FFF2-40B4-BE49-F238E27FC236}">
                <a16:creationId xmlns:a16="http://schemas.microsoft.com/office/drawing/2014/main" id="{5191DA6F-3083-474D-8BD2-1C868E68C2E3}"/>
              </a:ext>
            </a:extLst>
          </p:cNvPr>
          <p:cNvSpPr/>
          <p:nvPr/>
        </p:nvSpPr>
        <p:spPr>
          <a:xfrm>
            <a:off x="7839814" y="4405716"/>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A1213F08-1988-6241-874E-CEF4A1A82BE4}"/>
              </a:ext>
            </a:extLst>
          </p:cNvPr>
          <p:cNvSpPr/>
          <p:nvPr/>
        </p:nvSpPr>
        <p:spPr>
          <a:xfrm>
            <a:off x="1075101" y="91056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F618C55A-3565-EF43-BB9D-52BA6F809EF2}"/>
              </a:ext>
            </a:extLst>
          </p:cNvPr>
          <p:cNvSpPr/>
          <p:nvPr/>
        </p:nvSpPr>
        <p:spPr>
          <a:xfrm>
            <a:off x="7968402" y="1577808"/>
            <a:ext cx="1304186" cy="899986"/>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DD1D027F-50E7-C24B-9573-23C13B5F0E78}"/>
              </a:ext>
            </a:extLst>
          </p:cNvPr>
          <p:cNvSpPr/>
          <p:nvPr/>
        </p:nvSpPr>
        <p:spPr>
          <a:xfrm>
            <a:off x="-957263" y="2927787"/>
            <a:ext cx="1914525" cy="123077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F5E5429F-0182-0142-B2CB-7B7AEFA2CD91}"/>
              </a:ext>
            </a:extLst>
          </p:cNvPr>
          <p:cNvSpPr/>
          <p:nvPr/>
        </p:nvSpPr>
        <p:spPr>
          <a:xfrm>
            <a:off x="10924394" y="1412415"/>
            <a:ext cx="1914525" cy="123077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3CAFC552-721F-394D-8B6C-7261E2BD12B0}"/>
              </a:ext>
            </a:extLst>
          </p:cNvPr>
          <p:cNvSpPr/>
          <p:nvPr/>
        </p:nvSpPr>
        <p:spPr>
          <a:xfrm>
            <a:off x="5631060" y="6289318"/>
            <a:ext cx="1914525" cy="123077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4-Point Star 13">
            <a:extLst>
              <a:ext uri="{FF2B5EF4-FFF2-40B4-BE49-F238E27FC236}">
                <a16:creationId xmlns:a16="http://schemas.microsoft.com/office/drawing/2014/main" id="{EB416E2C-3E8B-5042-B5A2-981B36963694}"/>
              </a:ext>
            </a:extLst>
          </p:cNvPr>
          <p:cNvSpPr/>
          <p:nvPr/>
        </p:nvSpPr>
        <p:spPr>
          <a:xfrm>
            <a:off x="11484379" y="284910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4-Point Star 14">
            <a:extLst>
              <a:ext uri="{FF2B5EF4-FFF2-40B4-BE49-F238E27FC236}">
                <a16:creationId xmlns:a16="http://schemas.microsoft.com/office/drawing/2014/main" id="{F2A2D83B-9534-9D4E-8AF1-373511FC3F13}"/>
              </a:ext>
            </a:extLst>
          </p:cNvPr>
          <p:cNvSpPr/>
          <p:nvPr/>
        </p:nvSpPr>
        <p:spPr>
          <a:xfrm>
            <a:off x="75011" y="6289318"/>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458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742950"/>
            <a:ext cx="11381594" cy="5955840"/>
          </a:xfrm>
        </p:spPr>
        <p:txBody>
          <a:bodyPr>
            <a:normAutofit lnSpcReduction="10000"/>
          </a:bodyPr>
          <a:lstStyle/>
          <a:p>
            <a:pPr fontAlgn="base">
              <a:lnSpc>
                <a:spcPct val="100000"/>
              </a:lnSpc>
            </a:pPr>
            <a:r>
              <a:rPr lang="en-CA" sz="2200" dirty="0" err="1">
                <a:latin typeface="KaiTi" panose="02010609060101010101" pitchFamily="49" charset="-122"/>
                <a:ea typeface="KaiTi" panose="02010609060101010101" pitchFamily="49" charset="-122"/>
              </a:rPr>
              <a:t>出現四個階段</a:t>
            </a:r>
            <a:r>
              <a:rPr lang="zh-TW" altLang="en-US" sz="2200" dirty="0">
                <a:latin typeface="KaiTi" panose="02010609060101010101" pitchFamily="49" charset="-122"/>
                <a:ea typeface="KaiTi" panose="02010609060101010101" pitchFamily="49" charset="-122"/>
              </a:rPr>
              <a:t>：</a:t>
            </a:r>
            <a:br>
              <a:rPr lang="en-CA" altLang="zh-TW" sz="2200" dirty="0">
                <a:latin typeface="KaiTi" panose="02010609060101010101" pitchFamily="49" charset="-122"/>
                <a:ea typeface="KaiTi" panose="02010609060101010101" pitchFamily="49" charset="-122"/>
              </a:rPr>
            </a:br>
            <a:endParaRPr lang="en-CA" sz="2200" dirty="0">
              <a:latin typeface="KaiTi" panose="02010609060101010101" pitchFamily="49" charset="-122"/>
              <a:ea typeface="KaiTi" panose="02010609060101010101" pitchFamily="49" charset="-122"/>
            </a:endParaRPr>
          </a:p>
          <a:p>
            <a:pPr marL="0" indent="0" fontAlgn="base">
              <a:buNone/>
            </a:pPr>
            <a:r>
              <a:rPr lang="zh-TW" altLang="en-US" sz="2000" dirty="0">
                <a:latin typeface="KaiTi" panose="02010609060101010101" pitchFamily="49" charset="-122"/>
                <a:ea typeface="KaiTi" panose="02010609060101010101" pitchFamily="49" charset="-122"/>
              </a:rPr>
              <a:t>（</a:t>
            </a:r>
            <a:r>
              <a:rPr lang="en-CA" sz="2000" dirty="0">
                <a:latin typeface="KaiTi" panose="02010609060101010101" pitchFamily="49" charset="-122"/>
                <a:ea typeface="KaiTi" panose="02010609060101010101" pitchFamily="49" charset="-122"/>
              </a:rPr>
              <a:t>1</a:t>
            </a:r>
            <a:r>
              <a:rPr lang="zh-TW" altLang="en-US" sz="2000" dirty="0">
                <a:latin typeface="KaiTi" panose="02010609060101010101" pitchFamily="49" charset="-122"/>
                <a:ea typeface="KaiTi" panose="02010609060101010101" pitchFamily="49" charset="-122"/>
              </a:rPr>
              <a:t>）第一个阶段：虽然我们特别的专心，但是很多时候会数错数字，顺序也会混乱。</a:t>
            </a:r>
            <a:r>
              <a:rPr lang="zh-TW" altLang="en-US" sz="2000" u="sng" dirty="0">
                <a:latin typeface="KaiTi" panose="02010609060101010101" pitchFamily="49" charset="-122"/>
                <a:ea typeface="KaiTi" panose="02010609060101010101" pitchFamily="49" charset="-122"/>
              </a:rPr>
              <a:t>杂念特别特别的多</a:t>
            </a:r>
            <a:r>
              <a:rPr lang="zh-TW" altLang="en-US" sz="2000" dirty="0">
                <a:latin typeface="KaiTi" panose="02010609060101010101" pitchFamily="49" charset="-122"/>
                <a:ea typeface="KaiTi" panose="02010609060101010101" pitchFamily="49" charset="-122"/>
              </a:rPr>
              <a:t>，打坐的时候心静不下来，就觉得非常的苦恼。这是一个阶段性的，有这样一个过程，要努力，这个时候不要放弃。</a:t>
            </a:r>
            <a:br>
              <a:rPr lang="en-CA" altLang="zh-TW" sz="2000" dirty="0">
                <a:latin typeface="KaiTi" panose="02010609060101010101" pitchFamily="49" charset="-122"/>
                <a:ea typeface="KaiTi" panose="02010609060101010101" pitchFamily="49" charset="-122"/>
              </a:rPr>
            </a:br>
            <a:endParaRPr lang="en-CA" altLang="zh-TW" sz="2000" dirty="0">
              <a:latin typeface="KaiTi" panose="02010609060101010101" pitchFamily="49" charset="-122"/>
              <a:ea typeface="KaiTi" panose="02010609060101010101" pitchFamily="49" charset="-122"/>
            </a:endParaRPr>
          </a:p>
          <a:p>
            <a:pPr marL="0" indent="0">
              <a:buNone/>
            </a:pPr>
            <a:r>
              <a:rPr lang="zh-TW" altLang="en-US" sz="2000" dirty="0">
                <a:latin typeface="KaiTi" panose="02010609060101010101" pitchFamily="49" charset="-122"/>
                <a:ea typeface="KaiTi" panose="02010609060101010101" pitchFamily="49" charset="-122"/>
              </a:rPr>
              <a:t>（</a:t>
            </a:r>
            <a:r>
              <a:rPr lang="en-CA" sz="2000" dirty="0">
                <a:latin typeface="KaiTi" panose="02010609060101010101" pitchFamily="49" charset="-122"/>
                <a:ea typeface="KaiTi" panose="02010609060101010101" pitchFamily="49" charset="-122"/>
              </a:rPr>
              <a:t>2</a:t>
            </a:r>
            <a:r>
              <a:rPr lang="zh-TW" altLang="en-US" sz="2000" dirty="0">
                <a:latin typeface="KaiTi" panose="02010609060101010101" pitchFamily="49" charset="-122"/>
                <a:ea typeface="KaiTi" panose="02010609060101010101" pitchFamily="49" charset="-122"/>
              </a:rPr>
              <a:t>） 第二个阶段：比前面稍微再好一点，虽然不太注意的时候会数错，但是很专心的时候就不像第一个阶段。</a:t>
            </a:r>
            <a:br>
              <a:rPr lang="en-CA" altLang="zh-TW" sz="2000" dirty="0">
                <a:latin typeface="KaiTi" panose="02010609060101010101" pitchFamily="49" charset="-122"/>
                <a:ea typeface="KaiTi" panose="02010609060101010101" pitchFamily="49" charset="-122"/>
              </a:rPr>
            </a:br>
            <a:br>
              <a:rPr lang="en-CA" sz="2000" dirty="0">
                <a:latin typeface="KaiTi" panose="02010609060101010101" pitchFamily="49" charset="-122"/>
                <a:ea typeface="KaiTi" panose="02010609060101010101" pitchFamily="49" charset="-122"/>
              </a:rPr>
            </a:br>
            <a:r>
              <a:rPr lang="zh-TW" altLang="en-US" sz="2000" dirty="0">
                <a:latin typeface="KaiTi" panose="02010609060101010101" pitchFamily="49" charset="-122"/>
                <a:ea typeface="KaiTi" panose="02010609060101010101" pitchFamily="49" charset="-122"/>
              </a:rPr>
              <a:t>（</a:t>
            </a:r>
            <a:r>
              <a:rPr lang="en-CA" sz="2000" dirty="0">
                <a:latin typeface="KaiTi" panose="02010609060101010101" pitchFamily="49" charset="-122"/>
                <a:ea typeface="KaiTi" panose="02010609060101010101" pitchFamily="49" charset="-122"/>
              </a:rPr>
              <a:t>3</a:t>
            </a:r>
            <a:r>
              <a:rPr lang="zh-TW" altLang="en-US" sz="2000" dirty="0">
                <a:latin typeface="KaiTi" panose="02010609060101010101" pitchFamily="49" charset="-122"/>
                <a:ea typeface="KaiTi" panose="02010609060101010101" pitchFamily="49" charset="-122"/>
              </a:rPr>
              <a:t>）第三个阶段：稍微注意的时候数字不会数错，顺序也不会乱。还有在这个上面，十二缘起当跟物质有关系的这些，记得特别清楚。因为物质的东西眼睛可以看得见，比如说衰老、死亡等等，因为平时都看得见，所以一观察的时候心里想得特别清楚。</a:t>
            </a:r>
            <a:br>
              <a:rPr lang="en-CA" sz="2000" dirty="0">
                <a:latin typeface="KaiTi" panose="02010609060101010101" pitchFamily="49" charset="-122"/>
                <a:ea typeface="KaiTi" panose="02010609060101010101" pitchFamily="49" charset="-122"/>
              </a:rPr>
            </a:br>
            <a:r>
              <a:rPr lang="zh-TW" altLang="en-US" sz="2000" dirty="0">
                <a:latin typeface="KaiTi" panose="02010609060101010101" pitchFamily="49" charset="-122"/>
                <a:ea typeface="KaiTi" panose="02010609060101010101" pitchFamily="49" charset="-122"/>
              </a:rPr>
              <a:t>但是精神方面</a:t>
            </a:r>
            <a:r>
              <a:rPr lang="en-CA" sz="2000" dirty="0">
                <a:latin typeface="KaiTi" panose="02010609060101010101" pitchFamily="49" charset="-122"/>
                <a:ea typeface="KaiTi" panose="02010609060101010101" pitchFamily="49" charset="-122"/>
              </a:rPr>
              <a:t>——</a:t>
            </a:r>
            <a:r>
              <a:rPr lang="zh-TW" altLang="en-US" sz="2000" dirty="0">
                <a:latin typeface="KaiTi" panose="02010609060101010101" pitchFamily="49" charset="-122"/>
                <a:ea typeface="KaiTi" panose="02010609060101010101" pitchFamily="49" charset="-122"/>
              </a:rPr>
              <a:t>平时我们的眼睛看不到，相对比较隐蔽的，第三个阶段的时候记得不是很清楚。</a:t>
            </a:r>
            <a:br>
              <a:rPr lang="en-CA" altLang="zh-TW" sz="2000" dirty="0">
                <a:latin typeface="KaiTi" panose="02010609060101010101" pitchFamily="49" charset="-122"/>
                <a:ea typeface="KaiTi" panose="02010609060101010101" pitchFamily="49" charset="-122"/>
              </a:rPr>
            </a:br>
            <a:endParaRPr lang="en-CA" sz="2000" dirty="0">
              <a:latin typeface="KaiTi" panose="02010609060101010101" pitchFamily="49" charset="-122"/>
              <a:ea typeface="KaiTi" panose="02010609060101010101" pitchFamily="49" charset="-122"/>
            </a:endParaRPr>
          </a:p>
          <a:p>
            <a:pPr marL="0" indent="0">
              <a:buNone/>
            </a:pPr>
            <a:r>
              <a:rPr lang="zh-TW" altLang="en-US" sz="2000" dirty="0">
                <a:latin typeface="KaiTi" panose="02010609060101010101" pitchFamily="49" charset="-122"/>
                <a:ea typeface="KaiTi" panose="02010609060101010101" pitchFamily="49" charset="-122"/>
              </a:rPr>
              <a:t>（</a:t>
            </a:r>
            <a:r>
              <a:rPr lang="en-CA" sz="2000" dirty="0">
                <a:latin typeface="KaiTi" panose="02010609060101010101" pitchFamily="49" charset="-122"/>
                <a:ea typeface="KaiTi" panose="02010609060101010101" pitchFamily="49" charset="-122"/>
              </a:rPr>
              <a:t>4</a:t>
            </a:r>
            <a:r>
              <a:rPr lang="zh-TW" altLang="en-US" sz="2000" dirty="0">
                <a:latin typeface="KaiTi" panose="02010609060101010101" pitchFamily="49" charset="-122"/>
                <a:ea typeface="KaiTi" panose="02010609060101010101" pitchFamily="49" charset="-122"/>
              </a:rPr>
              <a:t>）第四个阶段：第一个，不会数错；第二个，顺序不会乱；第三个，不仅仅是物质有关的十二缘起法当中的一部分记得非常清楚。跟物质没有关系的，就是精神方面的，这些也记得特别特别的清楚。这个时候因为</a:t>
            </a:r>
            <a:r>
              <a:rPr lang="zh-TW" altLang="en-US" sz="2000" dirty="0">
                <a:solidFill>
                  <a:srgbClr val="FF0000"/>
                </a:solidFill>
                <a:latin typeface="KaiTi" panose="02010609060101010101" pitchFamily="49" charset="-122"/>
                <a:ea typeface="KaiTi" panose="02010609060101010101" pitchFamily="49" charset="-122"/>
              </a:rPr>
              <a:t>心也相对平静了</a:t>
            </a:r>
            <a:r>
              <a:rPr lang="zh-TW" altLang="en-US" sz="2000" dirty="0">
                <a:latin typeface="KaiTi" panose="02010609060101010101" pitchFamily="49" charset="-122"/>
                <a:ea typeface="KaiTi" panose="02010609060101010101" pitchFamily="49" charset="-122"/>
              </a:rPr>
              <a:t>，打坐的时候，我们平时讲的禅悦</a:t>
            </a:r>
            <a:r>
              <a:rPr lang="en-CA" sz="2000" dirty="0">
                <a:latin typeface="KaiTi" panose="02010609060101010101" pitchFamily="49" charset="-122"/>
                <a:ea typeface="KaiTi" panose="02010609060101010101" pitchFamily="49" charset="-122"/>
              </a:rPr>
              <a:t>——</a:t>
            </a:r>
            <a:r>
              <a:rPr lang="zh-TW" altLang="en-US" sz="2000" dirty="0">
                <a:latin typeface="KaiTi" panose="02010609060101010101" pitchFamily="49" charset="-122"/>
                <a:ea typeface="KaiTi" panose="02010609060101010101" pitchFamily="49" charset="-122"/>
              </a:rPr>
              <a:t>对禅定的喜悦也已经有了。因为心非常平静的缘故，想十二缘起法当中的一个缘起的时候就不想移动，不想修下一个，就想停留在这一个上面，不想动。</a:t>
            </a:r>
            <a:r>
              <a:rPr lang="en-CA" sz="2000" dirty="0">
                <a:effectLst/>
                <a:latin typeface="KaiTi" panose="02010609060101010101" pitchFamily="49" charset="-122"/>
                <a:ea typeface="KaiTi" panose="02010609060101010101" pitchFamily="49" charset="-122"/>
              </a:rPr>
              <a:t> </a:t>
            </a:r>
            <a:endParaRPr lang="en-CA" sz="20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36C10F52-FF14-0D4F-9E14-72C4733B4921}"/>
              </a:ext>
            </a:extLst>
          </p:cNvPr>
          <p:cNvSpPr/>
          <p:nvPr/>
        </p:nvSpPr>
        <p:spPr>
          <a:xfrm>
            <a:off x="2924914" y="6242613"/>
            <a:ext cx="1914525" cy="123077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4BBCBF0B-5138-BE42-9BAA-22638F9D75F4}"/>
              </a:ext>
            </a:extLst>
          </p:cNvPr>
          <p:cNvSpPr/>
          <p:nvPr/>
        </p:nvSpPr>
        <p:spPr>
          <a:xfrm>
            <a:off x="3642062" y="0"/>
            <a:ext cx="1914525" cy="123077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B7580DB3-F1DD-C648-A39F-11520D2D7EF1}"/>
              </a:ext>
            </a:extLst>
          </p:cNvPr>
          <p:cNvSpPr/>
          <p:nvPr/>
        </p:nvSpPr>
        <p:spPr>
          <a:xfrm>
            <a:off x="11173564" y="2155365"/>
            <a:ext cx="1018436" cy="558236"/>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627200C8-C7D8-CB4F-A84D-BC10BBE72153}"/>
              </a:ext>
            </a:extLst>
          </p:cNvPr>
          <p:cNvSpPr/>
          <p:nvPr/>
        </p:nvSpPr>
        <p:spPr>
          <a:xfrm>
            <a:off x="7449559" y="330661"/>
            <a:ext cx="1191876" cy="90011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a:extLst>
              <a:ext uri="{FF2B5EF4-FFF2-40B4-BE49-F238E27FC236}">
                <a16:creationId xmlns:a16="http://schemas.microsoft.com/office/drawing/2014/main" id="{12C28F50-2F9C-104F-885E-244437AD021F}"/>
              </a:ext>
            </a:extLst>
          </p:cNvPr>
          <p:cNvSpPr/>
          <p:nvPr/>
        </p:nvSpPr>
        <p:spPr>
          <a:xfrm>
            <a:off x="4517970" y="6285034"/>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a:extLst>
              <a:ext uri="{FF2B5EF4-FFF2-40B4-BE49-F238E27FC236}">
                <a16:creationId xmlns:a16="http://schemas.microsoft.com/office/drawing/2014/main" id="{3158844E-FF8B-E849-833F-5BFE68EEF31E}"/>
              </a:ext>
            </a:extLst>
          </p:cNvPr>
          <p:cNvSpPr/>
          <p:nvPr/>
        </p:nvSpPr>
        <p:spPr>
          <a:xfrm>
            <a:off x="11422467" y="448746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a:extLst>
              <a:ext uri="{FF2B5EF4-FFF2-40B4-BE49-F238E27FC236}">
                <a16:creationId xmlns:a16="http://schemas.microsoft.com/office/drawing/2014/main" id="{86D0DF0D-693C-AE43-8E8E-84A8BA4B86CB}"/>
              </a:ext>
            </a:extLst>
          </p:cNvPr>
          <p:cNvSpPr/>
          <p:nvPr/>
        </p:nvSpPr>
        <p:spPr>
          <a:xfrm>
            <a:off x="109149" y="448746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4-Point Star 12">
            <a:extLst>
              <a:ext uri="{FF2B5EF4-FFF2-40B4-BE49-F238E27FC236}">
                <a16:creationId xmlns:a16="http://schemas.microsoft.com/office/drawing/2014/main" id="{F22F1D74-79FE-6D46-9411-9894017AD9EE}"/>
              </a:ext>
            </a:extLst>
          </p:cNvPr>
          <p:cNvSpPr/>
          <p:nvPr/>
        </p:nvSpPr>
        <p:spPr>
          <a:xfrm>
            <a:off x="5361715" y="83944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73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5" y="628651"/>
            <a:ext cx="4086224" cy="6070140"/>
          </a:xfrm>
        </p:spPr>
        <p:txBody>
          <a:bodyPr>
            <a:normAutofit/>
          </a:bodyPr>
          <a:lstStyle/>
          <a:p>
            <a:pPr fontAlgn="base"/>
            <a:r>
              <a:rPr lang="zh-TW" altLang="en-US" sz="3400" b="1" dirty="0">
                <a:latin typeface="KaiTi" panose="02010609060101010101" pitchFamily="49" charset="-122"/>
                <a:ea typeface="KaiTi" panose="02010609060101010101" pitchFamily="49" charset="-122"/>
              </a:rPr>
              <a:t>具體修法</a:t>
            </a:r>
            <a:r>
              <a:rPr lang="en-US" altLang="zh-TW" sz="3400" b="1" dirty="0">
                <a:latin typeface="KaiTi" panose="02010609060101010101" pitchFamily="49" charset="-122"/>
                <a:ea typeface="KaiTi" panose="02010609060101010101" pitchFamily="49" charset="-122"/>
              </a:rPr>
              <a:t>4:</a:t>
            </a:r>
            <a:r>
              <a:rPr lang="zh-TW" altLang="en-US" sz="3400" b="1" dirty="0">
                <a:latin typeface="KaiTi" panose="02010609060101010101" pitchFamily="49" charset="-122"/>
                <a:ea typeface="KaiTi" panose="02010609060101010101" pitchFamily="49" charset="-122"/>
              </a:rPr>
              <a:t>三世的角度深入思考</a:t>
            </a:r>
            <a:r>
              <a:rPr lang="en-CA" sz="3400" dirty="0">
                <a:effectLst/>
                <a:latin typeface="KaiTi" panose="02010609060101010101" pitchFamily="49" charset="-122"/>
                <a:ea typeface="KaiTi" panose="02010609060101010101" pitchFamily="49" charset="-122"/>
              </a:rPr>
              <a:t> </a:t>
            </a:r>
          </a:p>
          <a:p>
            <a:pPr marL="0" indent="0" fontAlgn="base">
              <a:lnSpc>
                <a:spcPct val="150000"/>
              </a:lnSpc>
              <a:buNone/>
            </a:pPr>
            <a:r>
              <a:rPr lang="zh-TW" altLang="en-US" dirty="0">
                <a:latin typeface="KaiTi" panose="02010609060101010101" pitchFamily="49" charset="-122"/>
                <a:ea typeface="KaiTi" panose="02010609060101010101" pitchFamily="49" charset="-122"/>
              </a:rPr>
              <a:t>思考前世、现世、来世三个方面。无明和行是前世；中间的八个都是现世；生和老死这两个是来世。这个思考让我们了解一个人的过去、现在和未来，这个思考让我们坚定不移地相信人的前世是怎么来的，也就是说前世存在。然后就是来世的存在，这些从过去、现在、未来的角度去思考。人的前世是什么样的情况，来世又是什么样的情况，这个从世俗的角度讲也很清楚了。</a:t>
            </a:r>
            <a:br>
              <a:rPr lang="en-CA" dirty="0">
                <a:latin typeface="KaiTi" panose="02010609060101010101" pitchFamily="49" charset="-122"/>
                <a:ea typeface="KaiTi" panose="02010609060101010101" pitchFamily="49" charset="-122"/>
              </a:rPr>
            </a:br>
            <a:endParaRPr lang="en-CA" sz="2400" dirty="0">
              <a:latin typeface="KaiTi" panose="02010609060101010101" pitchFamily="49" charset="-122"/>
              <a:ea typeface="KaiTi" panose="02010609060101010101" pitchFamily="49" charset="-122"/>
            </a:endParaRPr>
          </a:p>
        </p:txBody>
      </p:sp>
      <p:pic>
        <p:nvPicPr>
          <p:cNvPr id="6" name="Picture 5">
            <a:extLst>
              <a:ext uri="{FF2B5EF4-FFF2-40B4-BE49-F238E27FC236}">
                <a16:creationId xmlns:a16="http://schemas.microsoft.com/office/drawing/2014/main" id="{09359A96-9B1C-884D-B551-D34A449F3957}"/>
              </a:ext>
            </a:extLst>
          </p:cNvPr>
          <p:cNvPicPr>
            <a:picLocks noChangeAspect="1"/>
          </p:cNvPicPr>
          <p:nvPr/>
        </p:nvPicPr>
        <p:blipFill>
          <a:blip r:embed="rId2"/>
          <a:stretch>
            <a:fillRect/>
          </a:stretch>
        </p:blipFill>
        <p:spPr>
          <a:xfrm>
            <a:off x="4643439" y="1645627"/>
            <a:ext cx="7399859" cy="4307648"/>
          </a:xfrm>
          <a:prstGeom prst="rect">
            <a:avLst/>
          </a:prstGeom>
        </p:spPr>
      </p:pic>
      <p:sp>
        <p:nvSpPr>
          <p:cNvPr id="5" name="4-Point Star 4">
            <a:extLst>
              <a:ext uri="{FF2B5EF4-FFF2-40B4-BE49-F238E27FC236}">
                <a16:creationId xmlns:a16="http://schemas.microsoft.com/office/drawing/2014/main" id="{5FA11EEB-72B8-F84D-BF7A-EAC33EDC760D}"/>
              </a:ext>
            </a:extLst>
          </p:cNvPr>
          <p:cNvSpPr/>
          <p:nvPr/>
        </p:nvSpPr>
        <p:spPr>
          <a:xfrm>
            <a:off x="235746" y="1072661"/>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3B8C6CF6-EB9E-A240-9795-DB3DE4F9A0E0}"/>
              </a:ext>
            </a:extLst>
          </p:cNvPr>
          <p:cNvSpPr/>
          <p:nvPr/>
        </p:nvSpPr>
        <p:spPr>
          <a:xfrm>
            <a:off x="3264304" y="600509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4-Point Star 7">
            <a:extLst>
              <a:ext uri="{FF2B5EF4-FFF2-40B4-BE49-F238E27FC236}">
                <a16:creationId xmlns:a16="http://schemas.microsoft.com/office/drawing/2014/main" id="{655A5832-83EB-8843-8B73-317998E26CC9}"/>
              </a:ext>
            </a:extLst>
          </p:cNvPr>
          <p:cNvSpPr/>
          <p:nvPr/>
        </p:nvSpPr>
        <p:spPr>
          <a:xfrm>
            <a:off x="7440912" y="739421"/>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BF15EA57-554A-C940-A5FB-FD6134CEF92D}"/>
              </a:ext>
            </a:extLst>
          </p:cNvPr>
          <p:cNvSpPr/>
          <p:nvPr/>
        </p:nvSpPr>
        <p:spPr>
          <a:xfrm>
            <a:off x="4387646" y="510537"/>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184FD053-DBAE-9645-839B-EA41A57E387A}"/>
              </a:ext>
            </a:extLst>
          </p:cNvPr>
          <p:cNvSpPr/>
          <p:nvPr/>
        </p:nvSpPr>
        <p:spPr>
          <a:xfrm>
            <a:off x="3791708" y="5909181"/>
            <a:ext cx="1191876" cy="90011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D7CDB546-A3CC-AA49-8ADD-EEEF1274FC4C}"/>
              </a:ext>
            </a:extLst>
          </p:cNvPr>
          <p:cNvSpPr/>
          <p:nvPr/>
        </p:nvSpPr>
        <p:spPr>
          <a:xfrm>
            <a:off x="0" y="68093"/>
            <a:ext cx="1191876" cy="900112"/>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3927704E-5C69-874C-A63F-EC6F8CB316D0}"/>
              </a:ext>
            </a:extLst>
          </p:cNvPr>
          <p:cNvSpPr/>
          <p:nvPr/>
        </p:nvSpPr>
        <p:spPr>
          <a:xfrm>
            <a:off x="11010340" y="5813272"/>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E8897492-5E72-0748-AE11-86DA59A6733B}"/>
              </a:ext>
            </a:extLst>
          </p:cNvPr>
          <p:cNvSpPr/>
          <p:nvPr/>
        </p:nvSpPr>
        <p:spPr>
          <a:xfrm>
            <a:off x="9251035" y="-274058"/>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279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3661744" y="1064705"/>
            <a:ext cx="4663726" cy="1078421"/>
          </a:xfrm>
        </p:spPr>
        <p:txBody>
          <a:bodyPr>
            <a:noAutofit/>
          </a:bodyPr>
          <a:lstStyle/>
          <a:p>
            <a:r>
              <a:rPr lang="zh-TW" altLang="en-US" sz="3200" b="1" dirty="0">
                <a:latin typeface="KaiTi" panose="02010609060101010101" pitchFamily="49" charset="-122"/>
                <a:ea typeface="KaiTi" panose="02010609060101010101" pitchFamily="49" charset="-122"/>
              </a:rPr>
              <a:t>修法小結：</a:t>
            </a:r>
            <a:endParaRPr lang="en-CA" sz="32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242889" y="2289843"/>
            <a:ext cx="11501436" cy="5080460"/>
          </a:xfrm>
        </p:spPr>
        <p:txBody>
          <a:bodyPr>
            <a:normAutofit/>
          </a:bodyPr>
          <a:lstStyle/>
          <a:p>
            <a:pPr>
              <a:lnSpc>
                <a:spcPct val="150000"/>
              </a:lnSpc>
            </a:pPr>
            <a:r>
              <a:rPr lang="en-CA" sz="2400" dirty="0">
                <a:latin typeface="KaiTi" panose="02010609060101010101" pitchFamily="49" charset="-122"/>
                <a:ea typeface="KaiTi" panose="02010609060101010101" pitchFamily="49" charset="-122"/>
              </a:rPr>
              <a:t>1. </a:t>
            </a:r>
            <a:r>
              <a:rPr lang="zh-TW" altLang="en-US" sz="2400" dirty="0">
                <a:latin typeface="KaiTi" panose="02010609060101010101" pitchFamily="49" charset="-122"/>
                <a:ea typeface="KaiTi" panose="02010609060101010101" pitchFamily="49" charset="-122"/>
              </a:rPr>
              <a:t>让我们的心平静下来，没有更多的杂念。</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2. </a:t>
            </a:r>
            <a:r>
              <a:rPr lang="zh-TW" altLang="en-US" sz="2400" dirty="0">
                <a:latin typeface="KaiTi" panose="02010609060101010101" pitchFamily="49" charset="-122"/>
                <a:ea typeface="KaiTi" panose="02010609060101010101" pitchFamily="49" charset="-122"/>
              </a:rPr>
              <a:t>让我们相信人的前世后世，把十二缘起分布于过去、未来、现在这样去思考的时候，这个当中我们就得到一个对未来和过去坚定不移的信心。</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3. </a:t>
            </a:r>
            <a:r>
              <a:rPr lang="zh-TW" altLang="en-US" sz="2400" dirty="0">
                <a:latin typeface="KaiTi" panose="02010609060101010101" pitchFamily="49" charset="-122"/>
                <a:ea typeface="KaiTi" panose="02010609060101010101" pitchFamily="49" charset="-122"/>
              </a:rPr>
              <a:t>前面我们只是去思考十二緣起前后的因果，我们就知道万事万物都有因和缘，因为都有它自己的因和缘诞生。相信一切都是有因有缘，都是因果循环，没有造物主。</a:t>
            </a:r>
            <a:endParaRPr lang="en-CA" sz="2400" dirty="0">
              <a:latin typeface="KaiTi" panose="02010609060101010101" pitchFamily="49" charset="-122"/>
              <a:ea typeface="KaiTi" panose="02010609060101010101" pitchFamily="49" charset="-122"/>
            </a:endParaRPr>
          </a:p>
          <a:p>
            <a:pPr fontAlgn="base"/>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B7E46B2E-8C64-B44B-B92B-B21797F4BAE6}"/>
              </a:ext>
            </a:extLst>
          </p:cNvPr>
          <p:cNvSpPr/>
          <p:nvPr/>
        </p:nvSpPr>
        <p:spPr>
          <a:xfrm>
            <a:off x="601459" y="336677"/>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4A4B0BB0-ACFF-D847-A24A-5A1CCEBB0557}"/>
              </a:ext>
            </a:extLst>
          </p:cNvPr>
          <p:cNvSpPr/>
          <p:nvPr/>
        </p:nvSpPr>
        <p:spPr>
          <a:xfrm>
            <a:off x="7292512" y="5526500"/>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B0A11413-9CB3-004B-B964-1E06D8C45006}"/>
              </a:ext>
            </a:extLst>
          </p:cNvPr>
          <p:cNvSpPr/>
          <p:nvPr/>
        </p:nvSpPr>
        <p:spPr>
          <a:xfrm>
            <a:off x="1468234" y="5318410"/>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8C02BDF6-14F8-DC44-8B24-D207AAEAA661}"/>
              </a:ext>
            </a:extLst>
          </p:cNvPr>
          <p:cNvSpPr/>
          <p:nvPr/>
        </p:nvSpPr>
        <p:spPr>
          <a:xfrm>
            <a:off x="7869034" y="2028825"/>
            <a:ext cx="1450805" cy="8876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03081D09-9F30-3E4C-ADF3-5D67D359E4BB}"/>
              </a:ext>
            </a:extLst>
          </p:cNvPr>
          <p:cNvSpPr/>
          <p:nvPr/>
        </p:nvSpPr>
        <p:spPr>
          <a:xfrm>
            <a:off x="10450308" y="0"/>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135A06C9-A2D1-4240-80E6-47E0D8674085}"/>
              </a:ext>
            </a:extLst>
          </p:cNvPr>
          <p:cNvSpPr/>
          <p:nvPr/>
        </p:nvSpPr>
        <p:spPr>
          <a:xfrm rot="9921738">
            <a:off x="10390014" y="914274"/>
            <a:ext cx="1000125" cy="1714499"/>
          </a:xfrm>
          <a:prstGeom prst="moo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4-Point Star 10">
            <a:extLst>
              <a:ext uri="{FF2B5EF4-FFF2-40B4-BE49-F238E27FC236}">
                <a16:creationId xmlns:a16="http://schemas.microsoft.com/office/drawing/2014/main" id="{AD22DFA2-3793-0C4C-84F1-ADF9211115DF}"/>
              </a:ext>
            </a:extLst>
          </p:cNvPr>
          <p:cNvSpPr/>
          <p:nvPr/>
        </p:nvSpPr>
        <p:spPr>
          <a:xfrm>
            <a:off x="109149" y="448746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a:extLst>
              <a:ext uri="{FF2B5EF4-FFF2-40B4-BE49-F238E27FC236}">
                <a16:creationId xmlns:a16="http://schemas.microsoft.com/office/drawing/2014/main" id="{3E943A84-18BC-8B42-A182-FCF9B9C3DAC0}"/>
              </a:ext>
            </a:extLst>
          </p:cNvPr>
          <p:cNvSpPr/>
          <p:nvPr/>
        </p:nvSpPr>
        <p:spPr>
          <a:xfrm>
            <a:off x="6107025" y="2556604"/>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4-Point Star 12">
            <a:extLst>
              <a:ext uri="{FF2B5EF4-FFF2-40B4-BE49-F238E27FC236}">
                <a16:creationId xmlns:a16="http://schemas.microsoft.com/office/drawing/2014/main" id="{27E04DAE-A931-9A42-B3ED-C0B61B81CBA8}"/>
              </a:ext>
            </a:extLst>
          </p:cNvPr>
          <p:cNvSpPr/>
          <p:nvPr/>
        </p:nvSpPr>
        <p:spPr>
          <a:xfrm>
            <a:off x="2501192" y="390313"/>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4-Point Star 13">
            <a:extLst>
              <a:ext uri="{FF2B5EF4-FFF2-40B4-BE49-F238E27FC236}">
                <a16:creationId xmlns:a16="http://schemas.microsoft.com/office/drawing/2014/main" id="{29D4458A-95B6-2941-9324-F13195A5E408}"/>
              </a:ext>
            </a:extLst>
          </p:cNvPr>
          <p:cNvSpPr/>
          <p:nvPr/>
        </p:nvSpPr>
        <p:spPr>
          <a:xfrm>
            <a:off x="5359416" y="586661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4-Point Star 14">
            <a:extLst>
              <a:ext uri="{FF2B5EF4-FFF2-40B4-BE49-F238E27FC236}">
                <a16:creationId xmlns:a16="http://schemas.microsoft.com/office/drawing/2014/main" id="{6D244C4B-7EEF-064A-A98A-C4103DE059DB}"/>
              </a:ext>
            </a:extLst>
          </p:cNvPr>
          <p:cNvSpPr/>
          <p:nvPr/>
        </p:nvSpPr>
        <p:spPr>
          <a:xfrm>
            <a:off x="9148374" y="12536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40596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2443068" y="429610"/>
            <a:ext cx="7729728" cy="1188720"/>
          </a:xfrm>
        </p:spPr>
        <p:txBody>
          <a:bodyPr/>
          <a:lstStyle/>
          <a:p>
            <a:r>
              <a:rPr lang="zh-TW" altLang="en-US" b="1" dirty="0">
                <a:latin typeface="KaiTi" panose="02010609060101010101" pitchFamily="49" charset="-122"/>
                <a:ea typeface="KaiTi" panose="02010609060101010101" pitchFamily="49" charset="-122"/>
              </a:rPr>
              <a:t>二、具體修法</a:t>
            </a:r>
            <a:r>
              <a:rPr lang="en-CA" b="1" dirty="0">
                <a:latin typeface="KaiTi" panose="02010609060101010101" pitchFamily="49" charset="-122"/>
                <a:ea typeface="KaiTi" panose="02010609060101010101" pitchFamily="49" charset="-122"/>
              </a:rPr>
              <a:t>-</a:t>
            </a:r>
            <a:r>
              <a:rPr lang="zh-TW" altLang="en-US" b="1" dirty="0">
                <a:latin typeface="KaiTi" panose="02010609060101010101" pitchFamily="49" charset="-122"/>
                <a:ea typeface="KaiTi" panose="02010609060101010101" pitchFamily="49" charset="-122"/>
              </a:rPr>
              <a:t>勝義諦（性空）</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618330"/>
            <a:ext cx="11501436" cy="5239670"/>
          </a:xfrm>
        </p:spPr>
        <p:txBody>
          <a:bodyPr>
            <a:normAutofit fontScale="92500"/>
          </a:bodyPr>
          <a:lstStyle/>
          <a:p>
            <a:pPr>
              <a:lnSpc>
                <a:spcPct val="110000"/>
              </a:lnSpc>
            </a:pPr>
            <a:r>
              <a:rPr lang="zh-TW" altLang="en-US" sz="2200" dirty="0">
                <a:solidFill>
                  <a:srgbClr val="FF0000"/>
                </a:solidFill>
                <a:latin typeface="KaiTi" panose="02010609060101010101" pitchFamily="49" charset="-122"/>
                <a:ea typeface="KaiTi" panose="02010609060101010101" pitchFamily="49" charset="-122"/>
              </a:rPr>
              <a:t>無生、如幻如夢</a:t>
            </a:r>
            <a:r>
              <a:rPr lang="zh-TW" altLang="en-US" sz="2200" dirty="0">
                <a:latin typeface="KaiTi" panose="02010609060101010101" pitchFamily="49" charset="-122"/>
                <a:ea typeface="KaiTi" panose="02010609060101010101" pitchFamily="49" charset="-122"/>
              </a:rPr>
              <a:t>：因果通过观察去思考的时候，發現不是自生。它也没办法生，所以也不是他生。自生、他生，同样不合理，同样都不成立，自生、他生都不成立的话，不会有第三、第四更多的诞生方法。这个时候我们观察得比较好、比较专心用功的话，那对</a:t>
            </a:r>
            <a:r>
              <a:rPr lang="zh-TW" altLang="en-US" sz="2200" dirty="0">
                <a:solidFill>
                  <a:srgbClr val="FF0000"/>
                </a:solidFill>
                <a:latin typeface="KaiTi" panose="02010609060101010101" pitchFamily="49" charset="-122"/>
                <a:ea typeface="KaiTi" panose="02010609060101010101" pitchFamily="49" charset="-122"/>
              </a:rPr>
              <a:t>无生、不生不灭</a:t>
            </a:r>
            <a:r>
              <a:rPr lang="zh-TW" altLang="en-US" sz="2200" dirty="0">
                <a:latin typeface="KaiTi" panose="02010609060101010101" pitchFamily="49" charset="-122"/>
                <a:ea typeface="KaiTi" panose="02010609060101010101" pitchFamily="49" charset="-122"/>
              </a:rPr>
              <a:t>又获得信心，深深地体会到这样观察的时候没办法诞生，因和缘永远都没有办法让它们的果诞生。从这个层面来讲，根本就不存在因果的关系，我们所谓的这个因果，</a:t>
            </a:r>
            <a:r>
              <a:rPr lang="zh-TW" altLang="en-US" sz="2200" u="sng" dirty="0">
                <a:latin typeface="KaiTi" panose="02010609060101010101" pitchFamily="49" charset="-122"/>
                <a:ea typeface="KaiTi" panose="02010609060101010101" pitchFamily="49" charset="-122"/>
              </a:rPr>
              <a:t>我们感官看到的，</a:t>
            </a:r>
            <a:r>
              <a:rPr lang="zh-TW" altLang="en-US" sz="2200" dirty="0">
                <a:latin typeface="KaiTi" panose="02010609060101010101" pitchFamily="49" charset="-122"/>
                <a:ea typeface="KaiTi" panose="02010609060101010101" pitchFamily="49" charset="-122"/>
              </a:rPr>
              <a:t>是因为这样的东西在世俗的层面讲，具备了这些条件的时候，然后另外一个物质就诞生了，这个中间没有任何的关联。但是因为具备了这些条件的时候，具备了所谓的因和缘的条件的时候，然后就有一个叫果的东西出现了。除了这个以外，这两个中间的因果关系是不存在的。这个就叫作</a:t>
            </a:r>
            <a:r>
              <a:rPr lang="zh-TW" altLang="en-US" sz="2200" dirty="0">
                <a:solidFill>
                  <a:srgbClr val="FF0000"/>
                </a:solidFill>
                <a:latin typeface="KaiTi" panose="02010609060101010101" pitchFamily="49" charset="-122"/>
                <a:ea typeface="KaiTi" panose="02010609060101010101" pitchFamily="49" charset="-122"/>
              </a:rPr>
              <a:t>如幻如梦</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fontAlgn="base">
              <a:lnSpc>
                <a:spcPct val="100000"/>
              </a:lnSpc>
            </a:pPr>
            <a:r>
              <a:rPr lang="zh-TW" altLang="en-US" sz="2200" dirty="0">
                <a:latin typeface="KaiTi" panose="02010609060101010101" pitchFamily="49" charset="-122"/>
                <a:ea typeface="KaiTi" panose="02010609060101010101" pitchFamily="49" charset="-122"/>
              </a:rPr>
              <a:t>万事万物都是</a:t>
            </a:r>
            <a:r>
              <a:rPr lang="zh-TW" altLang="en-US" sz="2200" dirty="0">
                <a:solidFill>
                  <a:srgbClr val="FF0000"/>
                </a:solidFill>
                <a:latin typeface="KaiTi" panose="02010609060101010101" pitchFamily="49" charset="-122"/>
                <a:ea typeface="KaiTi" panose="02010609060101010101" pitchFamily="49" charset="-122"/>
              </a:rPr>
              <a:t>没有来处，没有去处</a:t>
            </a:r>
            <a:r>
              <a:rPr lang="zh-TW" altLang="en-US" sz="2200" dirty="0">
                <a:latin typeface="KaiTi" panose="02010609060101010101" pitchFamily="49" charset="-122"/>
                <a:ea typeface="KaiTi" panose="02010609060101010101" pitchFamily="49" charset="-122"/>
              </a:rPr>
              <a:t>。就是有些东西具备的时候，然后另外一个东西就诞生了。世俗人把这两个连接起来，这叫作因和果。是我们的意识连接的。肉眼没有看到它怎么样发挥作用，没有看到这过程，因为这个是非常细节的东西，我们没办法看，但我们的意识就认为这两个是因果。</a:t>
            </a:r>
            <a:endParaRPr lang="en-CA" altLang="zh-TW" sz="2200" dirty="0">
              <a:solidFill>
                <a:srgbClr val="FF0000"/>
              </a:solidFill>
              <a:latin typeface="KaiTi" panose="02010609060101010101" pitchFamily="49" charset="-122"/>
              <a:ea typeface="KaiTi" panose="02010609060101010101" pitchFamily="49" charset="-122"/>
            </a:endParaRPr>
          </a:p>
          <a:p>
            <a:pPr fontAlgn="base">
              <a:lnSpc>
                <a:spcPct val="100000"/>
              </a:lnSpc>
            </a:pPr>
            <a:r>
              <a:rPr lang="zh-TW" altLang="en-US" sz="2200" dirty="0">
                <a:solidFill>
                  <a:srgbClr val="FF0000"/>
                </a:solidFill>
                <a:latin typeface="KaiTi" panose="02010609060101010101" pitchFamily="49" charset="-122"/>
                <a:ea typeface="KaiTi" panose="02010609060101010101" pitchFamily="49" charset="-122"/>
              </a:rPr>
              <a:t>不生不灭：</a:t>
            </a:r>
            <a:r>
              <a:rPr lang="zh-TW" altLang="en-US" sz="2200" dirty="0">
                <a:latin typeface="KaiTi" panose="02010609060101010101" pitchFamily="49" charset="-122"/>
                <a:ea typeface="KaiTi" panose="02010609060101010101" pitchFamily="49" charset="-122"/>
              </a:rPr>
              <a:t>万事万物再稍微深一点去观察的时候，我们看到的这个所谓的因和缘，其实没有办法给它起到作用。但是因为有了这些东西的时候，另外一个所谓的果就产生了，这个中间没有什么，所以完全可以断定这也是虚拟的。所以实际上非常深层次的层面去讲的话是</a:t>
            </a:r>
            <a:r>
              <a:rPr lang="zh-TW" altLang="en-US" sz="2200" dirty="0">
                <a:solidFill>
                  <a:srgbClr val="FF0000"/>
                </a:solidFill>
                <a:latin typeface="KaiTi" panose="02010609060101010101" pitchFamily="49" charset="-122"/>
                <a:ea typeface="KaiTi" panose="02010609060101010101" pitchFamily="49" charset="-122"/>
              </a:rPr>
              <a:t>不生不灭</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4-Point Star 4">
            <a:extLst>
              <a:ext uri="{FF2B5EF4-FFF2-40B4-BE49-F238E27FC236}">
                <a16:creationId xmlns:a16="http://schemas.microsoft.com/office/drawing/2014/main" id="{FCE342EC-94E0-B54A-914B-23D9A8D004A5}"/>
              </a:ext>
            </a:extLst>
          </p:cNvPr>
          <p:cNvSpPr/>
          <p:nvPr/>
        </p:nvSpPr>
        <p:spPr>
          <a:xfrm>
            <a:off x="10916251" y="3951682"/>
            <a:ext cx="513750" cy="520306"/>
          </a:xfrm>
          <a:prstGeom prst="star4">
            <a:avLst>
              <a:gd name="adj" fmla="val 12500"/>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85BD23DF-C037-DF48-85FC-586BD9458B16}"/>
              </a:ext>
            </a:extLst>
          </p:cNvPr>
          <p:cNvSpPr/>
          <p:nvPr/>
        </p:nvSpPr>
        <p:spPr>
          <a:xfrm>
            <a:off x="9963638" y="1016907"/>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A7D5C901-4BD9-5D44-9D1B-603EB61735AF}"/>
              </a:ext>
            </a:extLst>
          </p:cNvPr>
          <p:cNvSpPr/>
          <p:nvPr/>
        </p:nvSpPr>
        <p:spPr>
          <a:xfrm>
            <a:off x="309078" y="6230478"/>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BD04AD88-36D5-AD4D-8895-435F729521C6}"/>
              </a:ext>
            </a:extLst>
          </p:cNvPr>
          <p:cNvSpPr/>
          <p:nvPr/>
        </p:nvSpPr>
        <p:spPr>
          <a:xfrm>
            <a:off x="-128472" y="429610"/>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35F82B2F-E8D2-BD45-BBAE-316EE0D9A4CB}"/>
              </a:ext>
            </a:extLst>
          </p:cNvPr>
          <p:cNvSpPr/>
          <p:nvPr/>
        </p:nvSpPr>
        <p:spPr>
          <a:xfrm>
            <a:off x="9883292" y="6206218"/>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C5087798-6148-9941-B232-25DC44AED8ED}"/>
              </a:ext>
            </a:extLst>
          </p:cNvPr>
          <p:cNvSpPr/>
          <p:nvPr/>
        </p:nvSpPr>
        <p:spPr>
          <a:xfrm>
            <a:off x="10172796" y="25179"/>
            <a:ext cx="1776412" cy="928338"/>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ACF89143-AFC7-A543-8BAD-10BAF317874F}"/>
              </a:ext>
            </a:extLst>
          </p:cNvPr>
          <p:cNvSpPr/>
          <p:nvPr/>
        </p:nvSpPr>
        <p:spPr>
          <a:xfrm>
            <a:off x="-652348" y="4144430"/>
            <a:ext cx="1556834" cy="98196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44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3025330" y="533465"/>
            <a:ext cx="6141339" cy="1084865"/>
          </a:xfrm>
        </p:spPr>
        <p:txBody>
          <a:bodyPr/>
          <a:lstStyle/>
          <a:p>
            <a:r>
              <a:rPr lang="zh-TW" altLang="en-US" b="1" dirty="0">
                <a:latin typeface="KaiTi" panose="02010609060101010101" pitchFamily="49" charset="-122"/>
                <a:ea typeface="KaiTi" panose="02010609060101010101" pitchFamily="49" charset="-122"/>
              </a:rPr>
              <a:t>三、宏观世界是微觀世界的產物</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618330"/>
            <a:ext cx="11501436" cy="5080460"/>
          </a:xfrm>
        </p:spPr>
        <p:txBody>
          <a:bodyPr>
            <a:normAutofit/>
          </a:bodyPr>
          <a:lstStyle/>
          <a:p>
            <a:r>
              <a:rPr lang="zh-TW" altLang="en-US" sz="2200" dirty="0">
                <a:latin typeface="KaiTi" panose="02010609060101010101" pitchFamily="49" charset="-122"/>
                <a:ea typeface="KaiTi" panose="02010609060101010101" pitchFamily="49" charset="-122"/>
              </a:rPr>
              <a:t>宏观世界的本质是微观世界，宏观世界就是微观世界的产物，微观世界的运动在我们的</a:t>
            </a:r>
            <a:r>
              <a:rPr lang="zh-TW" altLang="en-US" sz="2200" dirty="0">
                <a:solidFill>
                  <a:srgbClr val="FF0000"/>
                </a:solidFill>
                <a:latin typeface="KaiTi" panose="02010609060101010101" pitchFamily="49" charset="-122"/>
                <a:ea typeface="KaiTi" panose="02010609060101010101" pitchFamily="49" charset="-122"/>
              </a:rPr>
              <a:t>视觉</a:t>
            </a:r>
            <a:r>
              <a:rPr lang="zh-TW" altLang="en-US" sz="2200" dirty="0">
                <a:latin typeface="KaiTi" panose="02010609060101010101" pitchFamily="49" charset="-122"/>
                <a:ea typeface="KaiTi" panose="02010609060101010101" pitchFamily="49" charset="-122"/>
              </a:rPr>
              <a:t>当中产生了一个这样的宏观世界，实际上如果假设它有一个本质，那微观世界当中的这些东西是它的本质。微观世界当中去观察的时候，就找不到因果的关系，甚至因和果它自己都会消失。微观世界、超微观世界当中，根本没办法建立因果的关系，再深入的话，连因和果它自己都不成立。所以这样一观察的时候，就发现是</a:t>
            </a:r>
            <a:r>
              <a:rPr lang="zh-TW" altLang="en-US" sz="2200" dirty="0">
                <a:solidFill>
                  <a:srgbClr val="FF0000"/>
                </a:solidFill>
                <a:latin typeface="KaiTi" panose="02010609060101010101" pitchFamily="49" charset="-122"/>
                <a:ea typeface="KaiTi" panose="02010609060101010101" pitchFamily="49" charset="-122"/>
              </a:rPr>
              <a:t>无生无灭，不生不灭</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r>
              <a:rPr lang="zh-TW" altLang="en-US" sz="2200" dirty="0">
                <a:latin typeface="KaiTi" panose="02010609060101010101" pitchFamily="49" charset="-122"/>
                <a:ea typeface="KaiTi" panose="02010609060101010101" pitchFamily="49" charset="-122"/>
              </a:rPr>
              <a:t>微观世界当中去观察的时候，既不是自作，又不是他作。这时候我们观察得非常好的时候，就深深地体会到：原来这</a:t>
            </a:r>
            <a:r>
              <a:rPr lang="zh-TW" altLang="en-US" sz="2200" dirty="0">
                <a:solidFill>
                  <a:srgbClr val="FF0000"/>
                </a:solidFill>
                <a:latin typeface="KaiTi" panose="02010609060101010101" pitchFamily="49" charset="-122"/>
                <a:ea typeface="KaiTi" panose="02010609060101010101" pitchFamily="49" charset="-122"/>
              </a:rPr>
              <a:t>一切都没有人作</a:t>
            </a:r>
            <a:r>
              <a:rPr lang="zh-TW" altLang="en-US" sz="2200" dirty="0">
                <a:latin typeface="KaiTi" panose="02010609060101010101" pitchFamily="49" charset="-122"/>
                <a:ea typeface="KaiTi" panose="02010609060101010101" pitchFamily="49" charset="-122"/>
              </a:rPr>
              <a:t>。我们大家都认为：自然规律、佛教善恶的因果等等，都是在这个宏观世界当中存在的。</a:t>
            </a:r>
            <a:endParaRPr lang="en-CA" sz="2200" dirty="0">
              <a:latin typeface="KaiTi" panose="02010609060101010101" pitchFamily="49" charset="-122"/>
              <a:ea typeface="KaiTi" panose="02010609060101010101" pitchFamily="49" charset="-122"/>
            </a:endParaRPr>
          </a:p>
          <a:p>
            <a:r>
              <a:rPr lang="zh-TW" altLang="en-US" sz="2200" dirty="0">
                <a:latin typeface="KaiTi" panose="02010609060101010101" pitchFamily="49" charset="-122"/>
                <a:ea typeface="KaiTi" panose="02010609060101010101" pitchFamily="49" charset="-122"/>
              </a:rPr>
              <a:t>所以我们在微观世界当中去观察因和果的自作和他作、自生和他生，最后得到的结论不是自生也不是他生，而是</a:t>
            </a:r>
            <a:r>
              <a:rPr lang="zh-TW" altLang="en-US" sz="2200" dirty="0">
                <a:solidFill>
                  <a:srgbClr val="FF0000"/>
                </a:solidFill>
                <a:latin typeface="KaiTi" panose="02010609060101010101" pitchFamily="49" charset="-122"/>
                <a:ea typeface="KaiTi" panose="02010609060101010101" pitchFamily="49" charset="-122"/>
              </a:rPr>
              <a:t>无生</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r>
              <a:rPr lang="zh-TW" altLang="en-US" sz="2200" dirty="0">
                <a:latin typeface="KaiTi" panose="02010609060101010101" pitchFamily="49" charset="-122"/>
                <a:ea typeface="KaiTi" panose="02010609060101010101" pitchFamily="49" charset="-122"/>
              </a:rPr>
              <a:t>所有从因和缘当中产生的任何一个东西，在宏观世界当中显得非常真实的这些东西，</a:t>
            </a:r>
            <a:r>
              <a:rPr lang="zh-TW" altLang="en-US" sz="2200" u="sng" dirty="0">
                <a:latin typeface="KaiTi" panose="02010609060101010101" pitchFamily="49" charset="-122"/>
                <a:ea typeface="KaiTi" panose="02010609060101010101" pitchFamily="49" charset="-122"/>
              </a:rPr>
              <a:t>凡是因和缘造出来的这些都跟魔术师变化出来的东西一模一样</a:t>
            </a:r>
            <a:r>
              <a:rPr lang="zh-TW" altLang="en-US" sz="2200" dirty="0">
                <a:latin typeface="KaiTi" panose="02010609060101010101" pitchFamily="49" charset="-122"/>
                <a:ea typeface="KaiTi" panose="02010609060101010101" pitchFamily="49" charset="-122"/>
              </a:rPr>
              <a:t>。这时候我们深深地体会到：这叫作</a:t>
            </a:r>
            <a:r>
              <a:rPr lang="zh-TW" altLang="en-US" sz="2200" dirty="0">
                <a:solidFill>
                  <a:srgbClr val="FF0000"/>
                </a:solidFill>
                <a:latin typeface="KaiTi" panose="02010609060101010101" pitchFamily="49" charset="-122"/>
                <a:ea typeface="KaiTi" panose="02010609060101010101" pitchFamily="49" charset="-122"/>
              </a:rPr>
              <a:t>如幻如梦</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Cloud 4">
            <a:extLst>
              <a:ext uri="{FF2B5EF4-FFF2-40B4-BE49-F238E27FC236}">
                <a16:creationId xmlns:a16="http://schemas.microsoft.com/office/drawing/2014/main" id="{B27CA07B-271E-6848-9B61-DDDC0BE20D1B}"/>
              </a:ext>
            </a:extLst>
          </p:cNvPr>
          <p:cNvSpPr/>
          <p:nvPr/>
        </p:nvSpPr>
        <p:spPr>
          <a:xfrm>
            <a:off x="-274644" y="77819"/>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loud 5">
            <a:extLst>
              <a:ext uri="{FF2B5EF4-FFF2-40B4-BE49-F238E27FC236}">
                <a16:creationId xmlns:a16="http://schemas.microsoft.com/office/drawing/2014/main" id="{4219BFEE-9C9D-6C45-9856-3AF25163E236}"/>
              </a:ext>
            </a:extLst>
          </p:cNvPr>
          <p:cNvSpPr/>
          <p:nvPr/>
        </p:nvSpPr>
        <p:spPr>
          <a:xfrm>
            <a:off x="10306667" y="453779"/>
            <a:ext cx="1885333" cy="1075897"/>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DE1A38E8-719F-1D4B-A0DE-AE57BD463D97}"/>
              </a:ext>
            </a:extLst>
          </p:cNvPr>
          <p:cNvSpPr/>
          <p:nvPr/>
        </p:nvSpPr>
        <p:spPr>
          <a:xfrm>
            <a:off x="2624644" y="6132876"/>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636FDD10-7166-E44D-A581-83820070B766}"/>
              </a:ext>
            </a:extLst>
          </p:cNvPr>
          <p:cNvSpPr/>
          <p:nvPr/>
        </p:nvSpPr>
        <p:spPr>
          <a:xfrm>
            <a:off x="10126084" y="6072187"/>
            <a:ext cx="2065916" cy="1253205"/>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4-Point Star 8">
            <a:extLst>
              <a:ext uri="{FF2B5EF4-FFF2-40B4-BE49-F238E27FC236}">
                <a16:creationId xmlns:a16="http://schemas.microsoft.com/office/drawing/2014/main" id="{109C1B5E-7A6A-B645-B6CA-EE798E966E7B}"/>
              </a:ext>
            </a:extLst>
          </p:cNvPr>
          <p:cNvSpPr/>
          <p:nvPr/>
        </p:nvSpPr>
        <p:spPr>
          <a:xfrm>
            <a:off x="2288333" y="53346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a:extLst>
              <a:ext uri="{FF2B5EF4-FFF2-40B4-BE49-F238E27FC236}">
                <a16:creationId xmlns:a16="http://schemas.microsoft.com/office/drawing/2014/main" id="{A5C6101F-99CB-E042-9832-1591B78C1F0D}"/>
              </a:ext>
            </a:extLst>
          </p:cNvPr>
          <p:cNvSpPr/>
          <p:nvPr/>
        </p:nvSpPr>
        <p:spPr>
          <a:xfrm>
            <a:off x="3731420" y="6152642"/>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a:extLst>
              <a:ext uri="{FF2B5EF4-FFF2-40B4-BE49-F238E27FC236}">
                <a16:creationId xmlns:a16="http://schemas.microsoft.com/office/drawing/2014/main" id="{5B9C9BD3-AD01-7641-8BDD-F2E4DCD4918F}"/>
              </a:ext>
            </a:extLst>
          </p:cNvPr>
          <p:cNvSpPr/>
          <p:nvPr/>
        </p:nvSpPr>
        <p:spPr>
          <a:xfrm>
            <a:off x="102395" y="4870572"/>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a:extLst>
              <a:ext uri="{FF2B5EF4-FFF2-40B4-BE49-F238E27FC236}">
                <a16:creationId xmlns:a16="http://schemas.microsoft.com/office/drawing/2014/main" id="{B5E13969-6D70-424E-9A1E-BC818BC29AF1}"/>
              </a:ext>
            </a:extLst>
          </p:cNvPr>
          <p:cNvSpPr/>
          <p:nvPr/>
        </p:nvSpPr>
        <p:spPr>
          <a:xfrm>
            <a:off x="8019567" y="4953187"/>
            <a:ext cx="552934" cy="490351"/>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74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a:xfrm>
            <a:off x="2231136" y="584264"/>
            <a:ext cx="7729728" cy="1188720"/>
          </a:xfrm>
        </p:spPr>
        <p:txBody>
          <a:bodyPr/>
          <a:lstStyle/>
          <a:p>
            <a:r>
              <a:rPr lang="zh-TW" altLang="en-US" b="1" dirty="0">
                <a:latin typeface="KaiTi" panose="02010609060101010101" pitchFamily="49" charset="-122"/>
                <a:ea typeface="KaiTi" panose="02010609060101010101" pitchFamily="49" charset="-122"/>
              </a:rPr>
              <a:t>四、觀察到位：證悟空性</a:t>
            </a:r>
            <a:endParaRPr lang="en-CA"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a:xfrm>
            <a:off x="557214" y="1772984"/>
            <a:ext cx="11325708" cy="4925806"/>
          </a:xfrm>
        </p:spPr>
        <p:txBody>
          <a:bodyPr>
            <a:normAutofit/>
          </a:bodyPr>
          <a:lstStyle/>
          <a:p>
            <a:pPr>
              <a:lnSpc>
                <a:spcPct val="150000"/>
              </a:lnSpc>
            </a:pPr>
            <a:r>
              <a:rPr lang="zh-TW" altLang="en-US" sz="2200" dirty="0">
                <a:latin typeface="KaiTi" panose="02010609060101010101" pitchFamily="49" charset="-122"/>
                <a:ea typeface="KaiTi" panose="02010609060101010101" pitchFamily="49" charset="-122"/>
              </a:rPr>
              <a:t>观察、思维到位的话，就一定会得到这样的结论，这就是证悟</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证悟空性。我们至少理论上已经有了非常好的空性的观念，有概念，再进一步，这个就变成了我们的体会，变成了体会的时候，就可以说这是一种证悟。</a:t>
            </a:r>
            <a:endParaRPr lang="en-CA" sz="2200" dirty="0">
              <a:latin typeface="KaiTi" panose="02010609060101010101" pitchFamily="49" charset="-122"/>
              <a:ea typeface="KaiTi" panose="02010609060101010101" pitchFamily="49" charset="-122"/>
            </a:endParaRPr>
          </a:p>
          <a:p>
            <a:pPr>
              <a:lnSpc>
                <a:spcPct val="150000"/>
              </a:lnSpc>
            </a:pPr>
            <a:r>
              <a:rPr lang="zh-TW" altLang="en-US" sz="2200" dirty="0">
                <a:latin typeface="KaiTi" panose="02010609060101010101" pitchFamily="49" charset="-122"/>
                <a:ea typeface="KaiTi" panose="02010609060101010101" pitchFamily="49" charset="-122"/>
              </a:rPr>
              <a:t>但是这个证悟、这个空性就像</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入行论</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的</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智慧品</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当中讲的一样，力度不是很大，不能一下子就解决所有的烦恼。但是我们一旦有了这样的空性见解，</a:t>
            </a:r>
            <a:r>
              <a:rPr lang="zh-TW" altLang="en-US" sz="2200" dirty="0">
                <a:solidFill>
                  <a:srgbClr val="FF0000"/>
                </a:solidFill>
                <a:latin typeface="KaiTi" panose="02010609060101010101" pitchFamily="49" charset="-122"/>
                <a:ea typeface="KaiTi" panose="02010609060101010101" pitchFamily="49" charset="-122"/>
              </a:rPr>
              <a:t>可以增加它的力度</a:t>
            </a:r>
            <a:r>
              <a:rPr lang="zh-TW" altLang="en-US" sz="2200" dirty="0">
                <a:latin typeface="KaiTi" panose="02010609060101010101" pitchFamily="49" charset="-122"/>
                <a:ea typeface="KaiTi" panose="02010609060101010101" pitchFamily="49" charset="-122"/>
              </a:rPr>
              <a:t>。增加的方法就是</a:t>
            </a:r>
            <a:r>
              <a:rPr lang="zh-TW" altLang="en-US" sz="2200" dirty="0">
                <a:solidFill>
                  <a:srgbClr val="FF0000"/>
                </a:solidFill>
                <a:latin typeface="KaiTi" panose="02010609060101010101" pitchFamily="49" charset="-122"/>
                <a:ea typeface="KaiTi" panose="02010609060101010101" pitchFamily="49" charset="-122"/>
              </a:rPr>
              <a:t>不断地打坐、不断地训练</a:t>
            </a:r>
            <a:r>
              <a:rPr lang="zh-TW" altLang="en-US" sz="2200" dirty="0">
                <a:latin typeface="KaiTi" panose="02010609060101010101" pitchFamily="49" charset="-122"/>
                <a:ea typeface="KaiTi" panose="02010609060101010101" pitchFamily="49" charset="-122"/>
              </a:rPr>
              <a:t>。当它的力度到了一定的时候，它的势力就很大，任何一个烦恼都可以解决，这个是修十二缘起胜义谛方面的方法。</a:t>
            </a:r>
            <a:endParaRPr lang="en-CA" sz="2200" dirty="0">
              <a:latin typeface="KaiTi" panose="02010609060101010101" pitchFamily="49" charset="-122"/>
              <a:ea typeface="KaiTi" panose="02010609060101010101" pitchFamily="49" charset="-122"/>
            </a:endParaRPr>
          </a:p>
          <a:p>
            <a:pPr fontAlgn="base"/>
            <a:endParaRPr lang="en-CA" sz="2400" dirty="0">
              <a:latin typeface="KaiTi" panose="02010609060101010101" pitchFamily="49" charset="-122"/>
              <a:ea typeface="KaiTi" panose="02010609060101010101" pitchFamily="49" charset="-122"/>
            </a:endParaRPr>
          </a:p>
        </p:txBody>
      </p:sp>
      <p:sp>
        <p:nvSpPr>
          <p:cNvPr id="5" name="4-Point Star 4">
            <a:extLst>
              <a:ext uri="{FF2B5EF4-FFF2-40B4-BE49-F238E27FC236}">
                <a16:creationId xmlns:a16="http://schemas.microsoft.com/office/drawing/2014/main" id="{01C267D7-5538-2648-AFFF-B4348A246A65}"/>
              </a:ext>
            </a:extLst>
          </p:cNvPr>
          <p:cNvSpPr/>
          <p:nvPr/>
        </p:nvSpPr>
        <p:spPr>
          <a:xfrm>
            <a:off x="957188" y="437908"/>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9F8708AE-CB11-E648-847C-AC783E0CF158}"/>
              </a:ext>
            </a:extLst>
          </p:cNvPr>
          <p:cNvSpPr/>
          <p:nvPr/>
        </p:nvSpPr>
        <p:spPr>
          <a:xfrm>
            <a:off x="9130860" y="4887945"/>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121BEE1E-F1DC-9E45-AFA3-5D474AEB1FF2}"/>
              </a:ext>
            </a:extLst>
          </p:cNvPr>
          <p:cNvSpPr/>
          <p:nvPr/>
        </p:nvSpPr>
        <p:spPr>
          <a:xfrm>
            <a:off x="2154220" y="5908549"/>
            <a:ext cx="642937" cy="572966"/>
          </a:xfrm>
          <a:prstGeom prst="star4">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loud 7">
            <a:extLst>
              <a:ext uri="{FF2B5EF4-FFF2-40B4-BE49-F238E27FC236}">
                <a16:creationId xmlns:a16="http://schemas.microsoft.com/office/drawing/2014/main" id="{055C4E45-F571-4B40-AA8C-57D93FBD52D4}"/>
              </a:ext>
            </a:extLst>
          </p:cNvPr>
          <p:cNvSpPr/>
          <p:nvPr/>
        </p:nvSpPr>
        <p:spPr>
          <a:xfrm>
            <a:off x="4642301" y="5460911"/>
            <a:ext cx="2033081" cy="1342533"/>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9F1B1152-4EC9-2E4F-BAC7-8725723D07A8}"/>
              </a:ext>
            </a:extLst>
          </p:cNvPr>
          <p:cNvSpPr/>
          <p:nvPr/>
        </p:nvSpPr>
        <p:spPr>
          <a:xfrm>
            <a:off x="10135106" y="157654"/>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B6AE1D4C-E500-4F42-8024-D3E8A0737488}"/>
              </a:ext>
            </a:extLst>
          </p:cNvPr>
          <p:cNvSpPr/>
          <p:nvPr/>
        </p:nvSpPr>
        <p:spPr>
          <a:xfrm>
            <a:off x="9567356" y="5279656"/>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E34F7595-031A-7E4C-B04F-293081F0C931}"/>
              </a:ext>
            </a:extLst>
          </p:cNvPr>
          <p:cNvSpPr/>
          <p:nvPr/>
        </p:nvSpPr>
        <p:spPr>
          <a:xfrm>
            <a:off x="-257154" y="653092"/>
            <a:ext cx="1361569" cy="853220"/>
          </a:xfrm>
          <a:prstGeom prst="cloud">
            <a:avLst/>
          </a:prstGeom>
          <a:solidFill>
            <a:schemeClr val="bg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52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{7F57A626-3D22-0F43-9D65-8F8999BF70E5}tf10001120</Template>
  <TotalTime>1426</TotalTime>
  <Words>3922</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KaiTi</vt:lpstr>
      <vt:lpstr>Arial</vt:lpstr>
      <vt:lpstr>Calibri</vt:lpstr>
      <vt:lpstr>Courier New</vt:lpstr>
      <vt:lpstr>Gill Sans MT</vt:lpstr>
      <vt:lpstr>Parcel</vt:lpstr>
      <vt:lpstr>《佛说稻秆经》   視頻15-2</vt:lpstr>
      <vt:lpstr>發菩提心 </vt:lpstr>
      <vt:lpstr>一、具體修法分四-世俗諦（緣起）</vt:lpstr>
      <vt:lpstr>PowerPoint Presentation</vt:lpstr>
      <vt:lpstr>PowerPoint Presentation</vt:lpstr>
      <vt:lpstr>修法小結：</vt:lpstr>
      <vt:lpstr>二、具體修法-勝義諦（性空）</vt:lpstr>
      <vt:lpstr>三、宏观世界是微觀世界的產物</vt:lpstr>
      <vt:lpstr>四、觀察到位：證悟空性</vt:lpstr>
      <vt:lpstr>五、修法的最終結論：緣起性空</vt:lpstr>
      <vt:lpstr>六、證悟後</vt:lpstr>
      <vt:lpstr>七、結語</vt:lpstr>
      <vt:lpstr>問題討論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《佛说稻秆经》   視頻15-2</dc:title>
  <dc:creator>Vicky Huang</dc:creator>
  <cp:lastModifiedBy>che oscar</cp:lastModifiedBy>
  <cp:revision>42</cp:revision>
  <dcterms:created xsi:type="dcterms:W3CDTF">2022-04-09T04:30:35Z</dcterms:created>
  <dcterms:modified xsi:type="dcterms:W3CDTF">2022-04-11T01:04:08Z</dcterms:modified>
</cp:coreProperties>
</file>