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63" r:id="rId6"/>
    <p:sldId id="259"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6" autoAdjust="0"/>
    <p:restoredTop sz="94660"/>
  </p:normalViewPr>
  <p:slideViewPr>
    <p:cSldViewPr snapToGrid="0">
      <p:cViewPr varScale="1">
        <p:scale>
          <a:sx n="74" d="100"/>
          <a:sy n="74" d="100"/>
        </p:scale>
        <p:origin x="72" y="12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4FD4C6-4ECF-4E1E-BAAC-A36900DE8C2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388468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FD4C6-4ECF-4E1E-BAAC-A36900DE8C2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1124656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FD4C6-4ECF-4E1E-BAAC-A36900DE8C2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1420717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4FD4C6-4ECF-4E1E-BAAC-A36900DE8C2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789113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FD4C6-4ECF-4E1E-BAAC-A36900DE8C28}" type="datetimeFigureOut">
              <a:rPr lang="en-US" smtClean="0"/>
              <a:t>10/4/2020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1836427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4FD4C6-4ECF-4E1E-BAAC-A36900DE8C28}"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4275936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4FD4C6-4ECF-4E1E-BAAC-A36900DE8C28}" type="datetimeFigureOut">
              <a:rPr lang="en-US" smtClean="0"/>
              <a:t>10/4/2020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3450951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4FD4C6-4ECF-4E1E-BAAC-A36900DE8C28}" type="datetimeFigureOut">
              <a:rPr lang="en-US" smtClean="0"/>
              <a:t>10/4/2020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3792504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FD4C6-4ECF-4E1E-BAAC-A36900DE8C28}" type="datetimeFigureOut">
              <a:rPr lang="en-US" smtClean="0"/>
              <a:t>10/4/2020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22507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FD4C6-4ECF-4E1E-BAAC-A36900DE8C28}"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864229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4FD4C6-4ECF-4E1E-BAAC-A36900DE8C28}" type="datetimeFigureOut">
              <a:rPr lang="en-US" smtClean="0"/>
              <a:t>10/4/2020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D82BF2-D7BB-4E6D-A9B4-B0DA442880EF}" type="slidenum">
              <a:rPr lang="en-US" smtClean="0"/>
              <a:t>‹#›</a:t>
            </a:fld>
            <a:endParaRPr lang="en-US"/>
          </a:p>
        </p:txBody>
      </p:sp>
    </p:spTree>
    <p:extLst>
      <p:ext uri="{BB962C8B-B14F-4D97-AF65-F5344CB8AC3E}">
        <p14:creationId xmlns:p14="http://schemas.microsoft.com/office/powerpoint/2010/main" val="1140803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4FD4C6-4ECF-4E1E-BAAC-A36900DE8C28}" type="datetimeFigureOut">
              <a:rPr lang="en-US" smtClean="0"/>
              <a:t>10/4/2020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82BF2-D7BB-4E6D-A9B4-B0DA442880EF}" type="slidenum">
              <a:rPr lang="en-US" smtClean="0"/>
              <a:t>‹#›</a:t>
            </a:fld>
            <a:endParaRPr lang="en-US"/>
          </a:p>
        </p:txBody>
      </p:sp>
    </p:spTree>
    <p:extLst>
      <p:ext uri="{BB962C8B-B14F-4D97-AF65-F5344CB8AC3E}">
        <p14:creationId xmlns:p14="http://schemas.microsoft.com/office/powerpoint/2010/main" val="3985285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3942" y="127226"/>
            <a:ext cx="8760542" cy="1022828"/>
          </a:xfrm>
          <a:solidFill>
            <a:schemeClr val="bg1"/>
          </a:solidFill>
        </p:spPr>
        <p:txBody>
          <a:bodyPr>
            <a:noAutofit/>
          </a:bodyPr>
          <a:lstStyle/>
          <a:p>
            <a:r>
              <a:rPr lang="zh-CN" altLang="en-US" sz="3600" b="1" dirty="0" smtClean="0">
                <a:solidFill>
                  <a:srgbClr val="002060"/>
                </a:solidFill>
              </a:rPr>
              <a:t>轮回存在和轮回痛苦</a:t>
            </a:r>
            <a:endParaRPr lang="en-US" sz="3600" b="1" dirty="0">
              <a:solidFill>
                <a:srgbClr val="002060"/>
              </a:solidFill>
            </a:endParaRPr>
          </a:p>
        </p:txBody>
      </p:sp>
      <p:sp>
        <p:nvSpPr>
          <p:cNvPr id="3" name="Subtitle 2"/>
          <p:cNvSpPr>
            <a:spLocks noGrp="1"/>
          </p:cNvSpPr>
          <p:nvPr>
            <p:ph type="subTitle" idx="1"/>
          </p:nvPr>
        </p:nvSpPr>
        <p:spPr>
          <a:xfrm>
            <a:off x="671053" y="1732936"/>
            <a:ext cx="10486104" cy="3524864"/>
          </a:xfrm>
        </p:spPr>
        <p:txBody>
          <a:bodyPr/>
          <a:lstStyle/>
          <a:p>
            <a:pPr algn="just"/>
            <a:r>
              <a:rPr lang="en-US" altLang="zh-CN" dirty="0" smtClean="0">
                <a:solidFill>
                  <a:srgbClr val="002060"/>
                </a:solidFill>
              </a:rPr>
              <a:t>1.</a:t>
            </a:r>
            <a:r>
              <a:rPr lang="zh-CN" altLang="en-US" dirty="0" smtClean="0">
                <a:solidFill>
                  <a:srgbClr val="002060"/>
                </a:solidFill>
              </a:rPr>
              <a:t>发菩提心</a:t>
            </a:r>
            <a:endParaRPr lang="en-US" altLang="zh-CN" dirty="0" smtClean="0">
              <a:solidFill>
                <a:srgbClr val="002060"/>
              </a:solidFill>
            </a:endParaRPr>
          </a:p>
          <a:p>
            <a:pPr algn="just"/>
            <a:r>
              <a:rPr lang="en-US" altLang="zh-CN" dirty="0" smtClean="0">
                <a:solidFill>
                  <a:srgbClr val="002060"/>
                </a:solidFill>
              </a:rPr>
              <a:t>2.</a:t>
            </a:r>
            <a:r>
              <a:rPr lang="zh-CN" altLang="en-US" dirty="0" smtClean="0">
                <a:solidFill>
                  <a:srgbClr val="002060"/>
                </a:solidFill>
              </a:rPr>
              <a:t>世人不相信轮回的原因</a:t>
            </a:r>
            <a:endParaRPr lang="en-US" altLang="zh-CN" dirty="0" smtClean="0">
              <a:solidFill>
                <a:srgbClr val="002060"/>
              </a:solidFill>
            </a:endParaRPr>
          </a:p>
          <a:p>
            <a:pPr algn="just"/>
            <a:r>
              <a:rPr lang="en-US" altLang="zh-CN" dirty="0" smtClean="0">
                <a:solidFill>
                  <a:srgbClr val="002060"/>
                </a:solidFill>
              </a:rPr>
              <a:t>3.</a:t>
            </a:r>
            <a:r>
              <a:rPr lang="zh-CN" altLang="en-US" dirty="0" smtClean="0">
                <a:solidFill>
                  <a:srgbClr val="002060"/>
                </a:solidFill>
              </a:rPr>
              <a:t>轮回的存在</a:t>
            </a:r>
            <a:endParaRPr lang="en-US" altLang="zh-CN" dirty="0" smtClean="0">
              <a:solidFill>
                <a:srgbClr val="002060"/>
              </a:solidFill>
            </a:endParaRPr>
          </a:p>
          <a:p>
            <a:pPr algn="just"/>
            <a:r>
              <a:rPr lang="en-US" altLang="zh-CN" dirty="0" smtClean="0">
                <a:solidFill>
                  <a:srgbClr val="002060"/>
                </a:solidFill>
              </a:rPr>
              <a:t>4.</a:t>
            </a:r>
            <a:r>
              <a:rPr lang="zh-CN" altLang="en-US" dirty="0" smtClean="0">
                <a:solidFill>
                  <a:srgbClr val="002060"/>
                </a:solidFill>
              </a:rPr>
              <a:t> 轮回中“三界六道”的产生</a:t>
            </a:r>
            <a:endParaRPr lang="en-US" altLang="zh-CN" dirty="0" smtClean="0">
              <a:solidFill>
                <a:srgbClr val="002060"/>
              </a:solidFill>
            </a:endParaRPr>
          </a:p>
          <a:p>
            <a:pPr algn="just"/>
            <a:r>
              <a:rPr lang="en-US" altLang="zh-CN" dirty="0" smtClean="0">
                <a:solidFill>
                  <a:srgbClr val="002060"/>
                </a:solidFill>
              </a:rPr>
              <a:t>5.</a:t>
            </a:r>
            <a:r>
              <a:rPr lang="zh-CN" altLang="en-US" dirty="0" smtClean="0">
                <a:solidFill>
                  <a:srgbClr val="002060"/>
                </a:solidFill>
              </a:rPr>
              <a:t>体会轮回的痛苦</a:t>
            </a:r>
            <a:endParaRPr lang="en-US" altLang="zh-CN" dirty="0" smtClean="0">
              <a:solidFill>
                <a:srgbClr val="002060"/>
              </a:solidFill>
            </a:endParaRPr>
          </a:p>
          <a:p>
            <a:pPr algn="just"/>
            <a:r>
              <a:rPr lang="en-US" altLang="zh-CN" dirty="0" smtClean="0">
                <a:solidFill>
                  <a:srgbClr val="002060"/>
                </a:solidFill>
              </a:rPr>
              <a:t>6.</a:t>
            </a:r>
            <a:r>
              <a:rPr lang="zh-CN" altLang="en-US" dirty="0" smtClean="0">
                <a:solidFill>
                  <a:srgbClr val="002060"/>
                </a:solidFill>
              </a:rPr>
              <a:t>升起坚定不移的“出离心”（及具体思维的方法）</a:t>
            </a:r>
            <a:endParaRPr lang="en-US" dirty="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491" y="178846"/>
            <a:ext cx="582562" cy="727538"/>
          </a:xfrm>
          <a:prstGeom prst="rect">
            <a:avLst/>
          </a:prstGeom>
        </p:spPr>
      </p:pic>
    </p:spTree>
    <p:extLst>
      <p:ext uri="{BB962C8B-B14F-4D97-AF65-F5344CB8AC3E}">
        <p14:creationId xmlns:p14="http://schemas.microsoft.com/office/powerpoint/2010/main" val="50889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94" y="88490"/>
            <a:ext cx="12133006" cy="6710516"/>
          </a:xfrm>
        </p:spPr>
        <p:txBody>
          <a:bodyPr>
            <a:normAutofit/>
          </a:bodyPr>
          <a:lstStyle/>
          <a:p>
            <a:pPr marL="0" indent="0">
              <a:buNone/>
            </a:pPr>
            <a:r>
              <a:rPr lang="en-US" altLang="zh-CN" sz="2000" b="1" dirty="0" smtClean="0">
                <a:solidFill>
                  <a:srgbClr val="002060"/>
                </a:solidFill>
              </a:rPr>
              <a:t>1.</a:t>
            </a:r>
            <a:r>
              <a:rPr lang="zh-CN" altLang="en-US" sz="2000" b="1" dirty="0" smtClean="0">
                <a:solidFill>
                  <a:srgbClr val="002060"/>
                </a:solidFill>
              </a:rPr>
              <a:t>发</a:t>
            </a:r>
            <a:r>
              <a:rPr lang="zh-CN" altLang="en-US" sz="2000" b="1" dirty="0">
                <a:solidFill>
                  <a:srgbClr val="002060"/>
                </a:solidFill>
              </a:rPr>
              <a:t>菩提</a:t>
            </a:r>
            <a:r>
              <a:rPr lang="zh-CN" altLang="en-US" sz="2000" b="1" dirty="0" smtClean="0">
                <a:solidFill>
                  <a:srgbClr val="002060"/>
                </a:solidFill>
              </a:rPr>
              <a:t>心</a:t>
            </a:r>
            <a:endParaRPr lang="en-US" altLang="zh-CN" sz="2000" b="1" dirty="0" smtClean="0">
              <a:solidFill>
                <a:srgbClr val="002060"/>
              </a:solidFill>
            </a:endParaRPr>
          </a:p>
          <a:p>
            <a:pPr marL="0" indent="0">
              <a:buNone/>
            </a:pPr>
            <a:r>
              <a:rPr lang="en-US" altLang="zh-CN" sz="1800" dirty="0" smtClean="0">
                <a:solidFill>
                  <a:srgbClr val="002060"/>
                </a:solidFill>
              </a:rPr>
              <a:t>1.1</a:t>
            </a:r>
            <a:r>
              <a:rPr lang="zh-CN" altLang="en-US" sz="1800" dirty="0" smtClean="0">
                <a:solidFill>
                  <a:srgbClr val="002060"/>
                </a:solidFill>
              </a:rPr>
              <a:t>（需要时间下工夫，真正发起菩提心不容易</a:t>
            </a:r>
            <a:r>
              <a:rPr lang="en-US" altLang="zh-CN" sz="1800" dirty="0" smtClean="0">
                <a:solidFill>
                  <a:srgbClr val="002060"/>
                </a:solidFill>
              </a:rPr>
              <a:t>), </a:t>
            </a:r>
            <a:r>
              <a:rPr lang="zh-CN" altLang="en-US" sz="1800" dirty="0" smtClean="0">
                <a:solidFill>
                  <a:srgbClr val="002060"/>
                </a:solidFill>
              </a:rPr>
              <a:t>听课前简单发一下菩提心。</a:t>
            </a:r>
            <a:endParaRPr lang="en-US" altLang="zh-CN" sz="1800" dirty="0" smtClean="0">
              <a:solidFill>
                <a:srgbClr val="002060"/>
              </a:solidFill>
            </a:endParaRPr>
          </a:p>
          <a:p>
            <a:pPr marL="0" indent="0">
              <a:buNone/>
            </a:pPr>
            <a:r>
              <a:rPr lang="zh-CN" altLang="en-US" sz="1800" dirty="0" smtClean="0">
                <a:solidFill>
                  <a:srgbClr val="002060"/>
                </a:solidFill>
              </a:rPr>
              <a:t>  最</a:t>
            </a:r>
            <a:r>
              <a:rPr lang="zh-CN" altLang="en-US" sz="1800" dirty="0">
                <a:solidFill>
                  <a:srgbClr val="002060"/>
                </a:solidFill>
              </a:rPr>
              <a:t>好</a:t>
            </a:r>
            <a:r>
              <a:rPr lang="zh-CN" altLang="en-US" sz="1800" dirty="0" smtClean="0">
                <a:solidFill>
                  <a:srgbClr val="002060"/>
                </a:solidFill>
              </a:rPr>
              <a:t>的利益众生的方法就是帮助众生走解脱路，</a:t>
            </a:r>
            <a:endParaRPr lang="en-US" altLang="zh-CN" sz="1800" dirty="0" smtClean="0">
              <a:solidFill>
                <a:srgbClr val="002060"/>
              </a:solidFill>
            </a:endParaRPr>
          </a:p>
          <a:p>
            <a:pPr marL="0" indent="0">
              <a:buNone/>
            </a:pPr>
            <a:r>
              <a:rPr lang="en-US" altLang="zh-CN" sz="1800" dirty="0">
                <a:solidFill>
                  <a:srgbClr val="002060"/>
                </a:solidFill>
              </a:rPr>
              <a:t> </a:t>
            </a:r>
            <a:r>
              <a:rPr lang="en-US" altLang="zh-CN" sz="1800" dirty="0" smtClean="0">
                <a:solidFill>
                  <a:srgbClr val="002060"/>
                </a:solidFill>
              </a:rPr>
              <a:t>  </a:t>
            </a:r>
            <a:r>
              <a:rPr lang="zh-CN" altLang="en-US" sz="1800" dirty="0" smtClean="0">
                <a:solidFill>
                  <a:srgbClr val="002060"/>
                </a:solidFill>
              </a:rPr>
              <a:t>但是首先我们要成佛才有能力去帮助众生成佛。</a:t>
            </a:r>
            <a:endParaRPr lang="en-US" altLang="zh-CN" sz="1800" dirty="0" smtClean="0">
              <a:solidFill>
                <a:srgbClr val="002060"/>
              </a:solidFill>
            </a:endParaRPr>
          </a:p>
          <a:p>
            <a:pPr marL="0" indent="0">
              <a:buNone/>
            </a:pPr>
            <a:r>
              <a:rPr lang="zh-CN" altLang="en-US" sz="1800" dirty="0" smtClean="0">
                <a:solidFill>
                  <a:srgbClr val="002060"/>
                </a:solidFill>
              </a:rPr>
              <a:t>    为了成佛，我们今天听课。</a:t>
            </a:r>
            <a:endParaRPr lang="en-US" altLang="zh-CN" sz="1800" dirty="0" smtClean="0">
              <a:solidFill>
                <a:srgbClr val="002060"/>
              </a:solidFill>
            </a:endParaRPr>
          </a:p>
          <a:p>
            <a:pPr marL="0" indent="0">
              <a:buNone/>
            </a:pPr>
            <a:endParaRPr lang="en-US" altLang="zh-CN" sz="1600" dirty="0"/>
          </a:p>
          <a:p>
            <a:pPr marL="0" indent="0">
              <a:buNone/>
            </a:pPr>
            <a:r>
              <a:rPr lang="en-US" altLang="zh-CN" sz="2000" b="1" dirty="0" smtClean="0">
                <a:solidFill>
                  <a:srgbClr val="002060"/>
                </a:solidFill>
              </a:rPr>
              <a:t>2 </a:t>
            </a:r>
            <a:r>
              <a:rPr lang="zh-CN" altLang="en-US" sz="2000" b="1" dirty="0" smtClean="0">
                <a:solidFill>
                  <a:srgbClr val="002060"/>
                </a:solidFill>
              </a:rPr>
              <a:t>佛教讲六道轮回，很多人不相信是为什么呢？</a:t>
            </a:r>
            <a:endParaRPr lang="en-US" altLang="zh-CN" sz="2000" b="1" dirty="0" smtClean="0">
              <a:solidFill>
                <a:srgbClr val="002060"/>
              </a:solidFill>
            </a:endParaRPr>
          </a:p>
          <a:p>
            <a:pPr marL="0" indent="0">
              <a:buNone/>
            </a:pPr>
            <a:endParaRPr lang="en-US" altLang="zh-CN" sz="2000" b="1" dirty="0" smtClean="0">
              <a:solidFill>
                <a:srgbClr val="002060"/>
              </a:solidFill>
            </a:endParaRPr>
          </a:p>
          <a:p>
            <a:pPr marL="0" indent="0">
              <a:buNone/>
            </a:pPr>
            <a:r>
              <a:rPr lang="en-US" altLang="zh-CN" sz="1800" dirty="0" smtClean="0">
                <a:solidFill>
                  <a:srgbClr val="002060"/>
                </a:solidFill>
              </a:rPr>
              <a:t>2.1.</a:t>
            </a:r>
            <a:r>
              <a:rPr lang="zh-CN" altLang="en-US" sz="1800" dirty="0" smtClean="0">
                <a:solidFill>
                  <a:srgbClr val="002060"/>
                </a:solidFill>
              </a:rPr>
              <a:t>我们看不见，人死了我们不知道他们去了哪里，以及下一世的状态。</a:t>
            </a:r>
            <a:endParaRPr lang="en-US" altLang="zh-CN" sz="1800" dirty="0" smtClean="0">
              <a:solidFill>
                <a:srgbClr val="002060"/>
              </a:solidFill>
            </a:endParaRPr>
          </a:p>
          <a:p>
            <a:pPr marL="0" indent="0">
              <a:buNone/>
            </a:pPr>
            <a:r>
              <a:rPr lang="en-US" altLang="zh-CN" sz="1800" dirty="0" smtClean="0">
                <a:solidFill>
                  <a:srgbClr val="002060"/>
                </a:solidFill>
              </a:rPr>
              <a:t>2.2.</a:t>
            </a:r>
            <a:r>
              <a:rPr lang="zh-CN" altLang="en-US" sz="1800" dirty="0" smtClean="0">
                <a:solidFill>
                  <a:srgbClr val="002060"/>
                </a:solidFill>
              </a:rPr>
              <a:t>自古以来，也有人讲人死了什么都不存在了，各方面的原因让人不相信。</a:t>
            </a:r>
            <a:endParaRPr lang="en-US" altLang="zh-CN" sz="1800" dirty="0" smtClean="0">
              <a:solidFill>
                <a:srgbClr val="002060"/>
              </a:solidFill>
            </a:endParaRPr>
          </a:p>
          <a:p>
            <a:pPr marL="0" indent="0">
              <a:buNone/>
            </a:pPr>
            <a:r>
              <a:rPr lang="en-US" altLang="zh-CN" sz="1800" dirty="0" smtClean="0">
                <a:solidFill>
                  <a:srgbClr val="002060"/>
                </a:solidFill>
              </a:rPr>
              <a:t>2.3.</a:t>
            </a:r>
            <a:r>
              <a:rPr lang="zh-CN" altLang="en-US" sz="1800" dirty="0" smtClean="0">
                <a:solidFill>
                  <a:srgbClr val="002060"/>
                </a:solidFill>
              </a:rPr>
              <a:t>不相信的原因，是我们这个世界跟地狱和其他界相差很大，无法体会。</a:t>
            </a:r>
            <a:endParaRPr lang="en-US" altLang="zh-CN" sz="1800" dirty="0" smtClean="0">
              <a:solidFill>
                <a:srgbClr val="002060"/>
              </a:solidFill>
            </a:endParaRPr>
          </a:p>
          <a:p>
            <a:pPr marL="0" indent="0">
              <a:buNone/>
            </a:pPr>
            <a:endParaRPr lang="en-US" altLang="zh-CN" sz="1800" dirty="0" smtClean="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9387" y="5709237"/>
            <a:ext cx="872613" cy="1089770"/>
          </a:xfrm>
          <a:prstGeom prst="rect">
            <a:avLst/>
          </a:prstGeom>
        </p:spPr>
      </p:pic>
    </p:spTree>
    <p:extLst>
      <p:ext uri="{BB962C8B-B14F-4D97-AF65-F5344CB8AC3E}">
        <p14:creationId xmlns:p14="http://schemas.microsoft.com/office/powerpoint/2010/main" val="3062415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987" y="221226"/>
            <a:ext cx="11990439" cy="6577780"/>
          </a:xfrm>
        </p:spPr>
        <p:txBody>
          <a:bodyPr>
            <a:normAutofit/>
          </a:bodyPr>
          <a:lstStyle/>
          <a:p>
            <a:pPr marL="0" indent="0">
              <a:buNone/>
            </a:pPr>
            <a:r>
              <a:rPr lang="en-US" altLang="zh-CN" sz="2400" b="1" dirty="0" smtClean="0">
                <a:solidFill>
                  <a:srgbClr val="002060"/>
                </a:solidFill>
              </a:rPr>
              <a:t>3.</a:t>
            </a:r>
            <a:r>
              <a:rPr lang="zh-CN" altLang="en-US" sz="2400" b="1" dirty="0" smtClean="0">
                <a:solidFill>
                  <a:srgbClr val="002060"/>
                </a:solidFill>
              </a:rPr>
              <a:t>轮回的存在</a:t>
            </a:r>
            <a:endParaRPr lang="en-US" altLang="zh-CN" sz="2400" b="1" dirty="0" smtClean="0">
              <a:solidFill>
                <a:srgbClr val="002060"/>
              </a:solidFill>
            </a:endParaRPr>
          </a:p>
          <a:p>
            <a:pPr marL="0" indent="0">
              <a:buNone/>
            </a:pPr>
            <a:endParaRPr lang="en-US" altLang="zh-CN" sz="1800" dirty="0" smtClean="0"/>
          </a:p>
          <a:p>
            <a:pPr marL="0" indent="0">
              <a:buNone/>
            </a:pPr>
            <a:r>
              <a:rPr lang="en-US" altLang="zh-CN" sz="2000" b="1" dirty="0" smtClean="0">
                <a:solidFill>
                  <a:srgbClr val="002060"/>
                </a:solidFill>
              </a:rPr>
              <a:t>3.1</a:t>
            </a:r>
            <a:r>
              <a:rPr lang="zh-CN" altLang="en-US" sz="2000" b="1" dirty="0" smtClean="0">
                <a:solidFill>
                  <a:srgbClr val="002060"/>
                </a:solidFill>
              </a:rPr>
              <a:t>科学轮回的存在证明</a:t>
            </a:r>
            <a:endParaRPr lang="en-US" altLang="zh-CN" sz="2000" b="1" dirty="0" smtClean="0">
              <a:solidFill>
                <a:srgbClr val="002060"/>
              </a:solidFill>
            </a:endParaRPr>
          </a:p>
          <a:p>
            <a:pPr marL="0" indent="0">
              <a:buNone/>
            </a:pPr>
            <a:r>
              <a:rPr lang="zh-CN" altLang="en-US" sz="1800" dirty="0" smtClean="0">
                <a:solidFill>
                  <a:srgbClr val="002060"/>
                </a:solidFill>
              </a:rPr>
              <a:t>现在通讯发达，所以这样轮回的事列很多，特别是西方科学这种发现事列很多。</a:t>
            </a:r>
            <a:endParaRPr lang="en-US" altLang="zh-CN" sz="1800" dirty="0" smtClean="0">
              <a:solidFill>
                <a:srgbClr val="002060"/>
              </a:solidFill>
            </a:endParaRPr>
          </a:p>
          <a:p>
            <a:pPr marL="0" indent="0">
              <a:buNone/>
            </a:pPr>
            <a:r>
              <a:rPr lang="zh-CN" altLang="en-US" sz="1800" dirty="0" smtClean="0">
                <a:solidFill>
                  <a:srgbClr val="002060"/>
                </a:solidFill>
              </a:rPr>
              <a:t>（</a:t>
            </a:r>
            <a:r>
              <a:rPr lang="en-US" altLang="zh-CN" sz="1800" dirty="0" smtClean="0">
                <a:solidFill>
                  <a:srgbClr val="002060"/>
                </a:solidFill>
              </a:rPr>
              <a:t>EX</a:t>
            </a:r>
            <a:r>
              <a:rPr lang="zh-CN" altLang="en-US" sz="1800" dirty="0" smtClean="0">
                <a:solidFill>
                  <a:srgbClr val="002060"/>
                </a:solidFill>
              </a:rPr>
              <a:t>：部分证据都是人投身到人。）</a:t>
            </a:r>
            <a:endParaRPr lang="en-US" altLang="zh-CN" sz="1800" dirty="0" smtClean="0">
              <a:solidFill>
                <a:srgbClr val="002060"/>
              </a:solidFill>
            </a:endParaRPr>
          </a:p>
          <a:p>
            <a:pPr marL="0" indent="0">
              <a:buNone/>
            </a:pPr>
            <a:r>
              <a:rPr lang="zh-CN" altLang="en-US" sz="1800" dirty="0" smtClean="0">
                <a:solidFill>
                  <a:srgbClr val="002060"/>
                </a:solidFill>
              </a:rPr>
              <a:t>六道轮回一部分已经证明了（</a:t>
            </a:r>
            <a:r>
              <a:rPr lang="en-US" altLang="zh-CN" sz="1800" dirty="0" smtClean="0">
                <a:solidFill>
                  <a:srgbClr val="002060"/>
                </a:solidFill>
              </a:rPr>
              <a:t>EX</a:t>
            </a:r>
            <a:r>
              <a:rPr lang="zh-CN" altLang="en-US" sz="1800" dirty="0" smtClean="0">
                <a:solidFill>
                  <a:srgbClr val="002060"/>
                </a:solidFill>
              </a:rPr>
              <a:t>：人死后转世人）</a:t>
            </a:r>
            <a:endParaRPr lang="en-US" altLang="zh-CN" sz="1800" dirty="0" smtClean="0">
              <a:solidFill>
                <a:srgbClr val="002060"/>
              </a:solidFill>
            </a:endParaRPr>
          </a:p>
          <a:p>
            <a:pPr marL="0" indent="0">
              <a:buNone/>
            </a:pPr>
            <a:endParaRPr lang="en-US" altLang="zh-CN" sz="1800" dirty="0" smtClean="0">
              <a:solidFill>
                <a:srgbClr val="002060"/>
              </a:solidFill>
            </a:endParaRPr>
          </a:p>
          <a:p>
            <a:pPr marL="0" indent="0">
              <a:buNone/>
            </a:pPr>
            <a:r>
              <a:rPr lang="en-US" altLang="zh-CN" sz="1800" b="1" dirty="0" smtClean="0">
                <a:solidFill>
                  <a:srgbClr val="002060"/>
                </a:solidFill>
              </a:rPr>
              <a:t>3.2 </a:t>
            </a:r>
            <a:r>
              <a:rPr lang="zh-CN" altLang="en-US" sz="1800" b="1" dirty="0" smtClean="0">
                <a:solidFill>
                  <a:srgbClr val="002060"/>
                </a:solidFill>
              </a:rPr>
              <a:t>释迦牟尼佛的教法</a:t>
            </a:r>
            <a:r>
              <a:rPr lang="en-US" altLang="zh-CN" sz="1800" b="1" dirty="0" smtClean="0">
                <a:solidFill>
                  <a:srgbClr val="002060"/>
                </a:solidFill>
              </a:rPr>
              <a:t>——</a:t>
            </a:r>
            <a:r>
              <a:rPr lang="zh-CN" altLang="en-US" sz="1800" b="1" dirty="0" smtClean="0">
                <a:solidFill>
                  <a:srgbClr val="002060"/>
                </a:solidFill>
              </a:rPr>
              <a:t>轮回的存在</a:t>
            </a:r>
            <a:endParaRPr lang="en-US" altLang="zh-CN" sz="1800" b="1" dirty="0">
              <a:solidFill>
                <a:srgbClr val="002060"/>
              </a:solidFill>
            </a:endParaRPr>
          </a:p>
          <a:p>
            <a:pPr marL="0" indent="0">
              <a:buNone/>
            </a:pPr>
            <a:r>
              <a:rPr lang="zh-CN" altLang="en-US" sz="1800" dirty="0" smtClean="0">
                <a:solidFill>
                  <a:srgbClr val="002060"/>
                </a:solidFill>
              </a:rPr>
              <a:t>但是地狱，饿鬼道还没有科学证明。（不一定要全部用科学来证明，也没有办法证明。我们要相信释迦牟尼佛讲的话）</a:t>
            </a:r>
            <a:endParaRPr lang="en-US" altLang="zh-CN" sz="1800" dirty="0" smtClean="0">
              <a:solidFill>
                <a:srgbClr val="002060"/>
              </a:solidFill>
            </a:endParaRPr>
          </a:p>
          <a:p>
            <a:pPr marL="0" indent="0">
              <a:buNone/>
            </a:pPr>
            <a:r>
              <a:rPr lang="zh-CN" altLang="en-US" sz="1800" dirty="0" smtClean="0">
                <a:solidFill>
                  <a:srgbClr val="002060"/>
                </a:solidFill>
              </a:rPr>
              <a:t>当我们遇到了很隐秘的问题，我们的感官也没有办法推理的时候就相信释迦牟尼佛的话</a:t>
            </a:r>
            <a:r>
              <a:rPr lang="zh-CN" altLang="en-US" dirty="0" smtClean="0">
                <a:solidFill>
                  <a:srgbClr val="002060"/>
                </a:solidFill>
              </a:rPr>
              <a:t>。</a:t>
            </a:r>
            <a:endParaRPr lang="en-US" altLang="zh-CN" dirty="0" smtClean="0">
              <a:solidFill>
                <a:srgbClr val="002060"/>
              </a:solidFill>
            </a:endParaRPr>
          </a:p>
          <a:p>
            <a:pPr marL="0" indent="0">
              <a:buNone/>
            </a:pPr>
            <a:r>
              <a:rPr lang="zh-CN" altLang="en-US" sz="1800" dirty="0" smtClean="0">
                <a:solidFill>
                  <a:srgbClr val="002060"/>
                </a:solidFill>
              </a:rPr>
              <a:t>六道轮回还有天人和非天人（阿修罗），他们的生活环境是六道轮回最好的。</a:t>
            </a:r>
            <a:endParaRPr lang="en-US" altLang="zh-CN" sz="1800" dirty="0" smtClean="0">
              <a:solidFill>
                <a:srgbClr val="002060"/>
              </a:solidFill>
            </a:endParaRPr>
          </a:p>
          <a:p>
            <a:pPr marL="0" indent="0">
              <a:buNone/>
            </a:pPr>
            <a:r>
              <a:rPr lang="zh-CN" altLang="en-US" sz="1800" dirty="0" smtClean="0">
                <a:solidFill>
                  <a:srgbClr val="002060"/>
                </a:solidFill>
              </a:rPr>
              <a:t>但是从智慧，和修行的角度来讲人是最幸运的，快乐的。人懂得去思考，人有选择的机会。</a:t>
            </a:r>
            <a:endParaRPr lang="en-US" altLang="zh-CN" sz="1800" dirty="0" smtClean="0">
              <a:solidFill>
                <a:srgbClr val="002060"/>
              </a:solidFill>
            </a:endParaRPr>
          </a:p>
          <a:p>
            <a:pPr marL="0" indent="0">
              <a:buNone/>
            </a:pPr>
            <a:r>
              <a:rPr lang="zh-CN" altLang="en-US" sz="1800" dirty="0" smtClean="0">
                <a:solidFill>
                  <a:srgbClr val="002060"/>
                </a:solidFill>
              </a:rPr>
              <a:t>六道轮回最痛苦的是地狱，饿鬼，动物三恶道。</a:t>
            </a:r>
            <a:endParaRPr lang="en-US" altLang="zh-CN" sz="1800" dirty="0" smtClean="0">
              <a:solidFill>
                <a:srgbClr val="002060"/>
              </a:solidFill>
            </a:endParaRPr>
          </a:p>
          <a:p>
            <a:pPr marL="0" indent="0">
              <a:buNone/>
            </a:pPr>
            <a:endParaRPr lang="en-US" dirty="0" smtClean="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7551" y="5856805"/>
            <a:ext cx="754449" cy="942201"/>
          </a:xfrm>
          <a:prstGeom prst="rect">
            <a:avLst/>
          </a:prstGeom>
        </p:spPr>
      </p:pic>
    </p:spTree>
    <p:extLst>
      <p:ext uri="{BB962C8B-B14F-4D97-AF65-F5344CB8AC3E}">
        <p14:creationId xmlns:p14="http://schemas.microsoft.com/office/powerpoint/2010/main" val="722975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16" y="51618"/>
            <a:ext cx="12110883" cy="6806381"/>
          </a:xfrm>
        </p:spPr>
        <p:txBody>
          <a:bodyPr>
            <a:normAutofit/>
          </a:bodyPr>
          <a:lstStyle/>
          <a:p>
            <a:pPr marL="0" indent="0">
              <a:buNone/>
            </a:pPr>
            <a:endParaRPr lang="en-US" altLang="zh-CN" sz="1400" dirty="0" smtClean="0"/>
          </a:p>
          <a:p>
            <a:pPr marL="0" indent="0">
              <a:buNone/>
            </a:pPr>
            <a:r>
              <a:rPr lang="zh-CN" altLang="en-US" sz="1800" dirty="0">
                <a:solidFill>
                  <a:srgbClr val="002060"/>
                </a:solidFill>
              </a:rPr>
              <a:t>很</a:t>
            </a:r>
            <a:r>
              <a:rPr lang="zh-CN" altLang="en-US" sz="1800" dirty="0" smtClean="0">
                <a:solidFill>
                  <a:srgbClr val="002060"/>
                </a:solidFill>
              </a:rPr>
              <a:t>多宗教也会讲地狱和天堂（所以很多众生会认为这个是一种吓唬人的手段）</a:t>
            </a:r>
            <a:endParaRPr lang="en-US" altLang="zh-CN" sz="1800" dirty="0" smtClean="0">
              <a:solidFill>
                <a:srgbClr val="002060"/>
              </a:solidFill>
            </a:endParaRPr>
          </a:p>
          <a:p>
            <a:pPr marL="0" indent="0">
              <a:buNone/>
            </a:pPr>
            <a:r>
              <a:rPr lang="en-US" altLang="zh-CN" sz="2000" b="1" dirty="0" smtClean="0">
                <a:solidFill>
                  <a:srgbClr val="002060"/>
                </a:solidFill>
              </a:rPr>
              <a:t>4.</a:t>
            </a:r>
            <a:r>
              <a:rPr lang="zh-CN" altLang="en-US" sz="2000" b="1" dirty="0" smtClean="0">
                <a:solidFill>
                  <a:srgbClr val="002060"/>
                </a:solidFill>
              </a:rPr>
              <a:t>轮回中“三界六道”的产生</a:t>
            </a:r>
            <a:endParaRPr lang="en-US" altLang="zh-CN" sz="2000" b="1" dirty="0" smtClean="0">
              <a:solidFill>
                <a:srgbClr val="002060"/>
              </a:solidFill>
            </a:endParaRPr>
          </a:p>
          <a:p>
            <a:pPr marL="0" indent="0">
              <a:buNone/>
            </a:pPr>
            <a:r>
              <a:rPr lang="zh-CN" altLang="en-US" sz="1800" dirty="0" smtClean="0">
                <a:solidFill>
                  <a:srgbClr val="002060"/>
                </a:solidFill>
              </a:rPr>
              <a:t>有些佛经有时候讲地狱在地下面。但是，有些佛经讲地狱的世界在地下面只是一种方便说，让众生明白而已。</a:t>
            </a:r>
            <a:endParaRPr lang="en-US" altLang="zh-CN" sz="1800" dirty="0" smtClean="0">
              <a:solidFill>
                <a:srgbClr val="002060"/>
              </a:solidFill>
            </a:endParaRPr>
          </a:p>
          <a:p>
            <a:pPr marL="0" indent="0">
              <a:buNone/>
            </a:pPr>
            <a:r>
              <a:rPr lang="en-US" altLang="zh-CN" sz="1800" dirty="0" smtClean="0">
                <a:solidFill>
                  <a:srgbClr val="002060"/>
                </a:solidFill>
              </a:rPr>
              <a:t>4.1</a:t>
            </a:r>
            <a:r>
              <a:rPr lang="zh-CN" altLang="en-US" sz="1800" dirty="0" smtClean="0">
                <a:solidFill>
                  <a:srgbClr val="002060"/>
                </a:solidFill>
              </a:rPr>
              <a:t>那么真正的地狱在哪里呢？</a:t>
            </a:r>
            <a:endParaRPr lang="en-US" altLang="zh-CN" sz="1800" dirty="0" smtClean="0">
              <a:solidFill>
                <a:srgbClr val="002060"/>
              </a:solidFill>
            </a:endParaRPr>
          </a:p>
          <a:p>
            <a:pPr marL="0" indent="0">
              <a:buNone/>
            </a:pPr>
            <a:r>
              <a:rPr lang="zh-CN" altLang="en-US" sz="1800" dirty="0">
                <a:solidFill>
                  <a:srgbClr val="002060"/>
                </a:solidFill>
              </a:rPr>
              <a:t>首</a:t>
            </a:r>
            <a:r>
              <a:rPr lang="zh-CN" altLang="en-US" sz="1800" dirty="0" smtClean="0">
                <a:solidFill>
                  <a:srgbClr val="002060"/>
                </a:solidFill>
              </a:rPr>
              <a:t>先我们的的感官去感受这个世界的时候，就是人间的世界</a:t>
            </a:r>
            <a:endParaRPr lang="en-US" altLang="zh-CN" sz="1800" dirty="0" smtClean="0">
              <a:solidFill>
                <a:srgbClr val="002060"/>
              </a:solidFill>
            </a:endParaRPr>
          </a:p>
          <a:p>
            <a:pPr marL="0" indent="0">
              <a:buNone/>
            </a:pPr>
            <a:r>
              <a:rPr lang="zh-CN" altLang="en-US" sz="1800" dirty="0" smtClean="0">
                <a:solidFill>
                  <a:srgbClr val="002060"/>
                </a:solidFill>
              </a:rPr>
              <a:t>用天人的感官去感受这个世界的时候就是天人的世界</a:t>
            </a:r>
            <a:endParaRPr lang="en-US" altLang="zh-CN" sz="1800" dirty="0" smtClean="0">
              <a:solidFill>
                <a:srgbClr val="002060"/>
              </a:solidFill>
            </a:endParaRPr>
          </a:p>
          <a:p>
            <a:pPr marL="0" indent="0">
              <a:buNone/>
            </a:pPr>
            <a:r>
              <a:rPr lang="zh-CN" altLang="en-US" sz="1800" dirty="0" smtClean="0">
                <a:solidFill>
                  <a:srgbClr val="002060"/>
                </a:solidFill>
              </a:rPr>
              <a:t>用地狱的众生去感受这个世界的时候就是地狱的世界。</a:t>
            </a:r>
            <a:endParaRPr lang="en-US" altLang="zh-CN" sz="1800" dirty="0" smtClean="0">
              <a:solidFill>
                <a:srgbClr val="002060"/>
              </a:solidFill>
            </a:endParaRPr>
          </a:p>
          <a:p>
            <a:pPr marL="0" indent="0">
              <a:buNone/>
            </a:pPr>
            <a:r>
              <a:rPr lang="en-US" altLang="zh-CN" sz="1800" dirty="0" smtClean="0">
                <a:solidFill>
                  <a:srgbClr val="002060"/>
                </a:solidFill>
              </a:rPr>
              <a:t>4.2</a:t>
            </a:r>
            <a:r>
              <a:rPr lang="zh-CN" altLang="en-US" sz="1800" dirty="0" smtClean="0">
                <a:solidFill>
                  <a:srgbClr val="002060"/>
                </a:solidFill>
              </a:rPr>
              <a:t>佛经讲，“相由心生”（心产生的世界，外面的世界是心的投影）</a:t>
            </a:r>
            <a:endParaRPr lang="en-US" altLang="zh-CN" sz="1800" dirty="0" smtClean="0">
              <a:solidFill>
                <a:srgbClr val="002060"/>
              </a:solidFill>
            </a:endParaRPr>
          </a:p>
          <a:p>
            <a:pPr marL="0" indent="0">
              <a:buNone/>
            </a:pPr>
            <a:r>
              <a:rPr lang="zh-CN" altLang="en-US" sz="1800" dirty="0" smtClean="0">
                <a:solidFill>
                  <a:srgbClr val="002060"/>
                </a:solidFill>
              </a:rPr>
              <a:t>为</a:t>
            </a:r>
            <a:r>
              <a:rPr lang="zh-CN" altLang="en-US" sz="1800" dirty="0">
                <a:solidFill>
                  <a:srgbClr val="002060"/>
                </a:solidFill>
              </a:rPr>
              <a:t>什</a:t>
            </a:r>
            <a:r>
              <a:rPr lang="zh-CN" altLang="en-US" sz="1800" dirty="0" smtClean="0">
                <a:solidFill>
                  <a:srgbClr val="002060"/>
                </a:solidFill>
              </a:rPr>
              <a:t>么天人的世界那么美丽，因为他的心理清净没有那么多负面和罪过。</a:t>
            </a:r>
            <a:endParaRPr lang="en-US" altLang="zh-CN" sz="1800" dirty="0" smtClean="0">
              <a:solidFill>
                <a:srgbClr val="002060"/>
              </a:solidFill>
            </a:endParaRPr>
          </a:p>
          <a:p>
            <a:pPr marL="0" indent="0">
              <a:buNone/>
            </a:pPr>
            <a:r>
              <a:rPr lang="zh-CN" altLang="en-US" sz="1800" dirty="0" smtClean="0">
                <a:solidFill>
                  <a:srgbClr val="002060"/>
                </a:solidFill>
              </a:rPr>
              <a:t>人处于中间的阶段，没有像地狱那么的罪过，也没有菩萨那么清净 。所以 我们的世界既没有佛那么清净，也没有地狱那么恶劣。</a:t>
            </a:r>
            <a:endParaRPr lang="en-US" altLang="zh-CN" sz="1800" dirty="0" smtClean="0">
              <a:solidFill>
                <a:srgbClr val="002060"/>
              </a:solidFill>
            </a:endParaRPr>
          </a:p>
          <a:p>
            <a:pPr marL="0" indent="0">
              <a:buNone/>
            </a:pPr>
            <a:r>
              <a:rPr lang="zh-CN" altLang="en-US" sz="1800" dirty="0" smtClean="0">
                <a:solidFill>
                  <a:srgbClr val="002060"/>
                </a:solidFill>
              </a:rPr>
              <a:t>地狱的众生内心的状况是非常的糟糕的所以内心投影出来的世间就很恶劣。</a:t>
            </a:r>
            <a:endParaRPr lang="en-US" altLang="zh-CN" sz="1800" dirty="0" smtClean="0">
              <a:solidFill>
                <a:srgbClr val="002060"/>
              </a:solidFill>
            </a:endParaRPr>
          </a:p>
          <a:p>
            <a:pPr marL="0" indent="0">
              <a:buNone/>
            </a:pPr>
            <a:r>
              <a:rPr lang="zh-CN" altLang="en-US" sz="1800" dirty="0" smtClean="0">
                <a:solidFill>
                  <a:srgbClr val="002060"/>
                </a:solidFill>
              </a:rPr>
              <a:t>天界，恶鬼道，人间三个世界可以重叠在一个地方。我们地球同时是天界，恶鬼道，人间。</a:t>
            </a:r>
            <a:endParaRPr lang="en-US" altLang="zh-CN" sz="1800" dirty="0" smtClean="0">
              <a:solidFill>
                <a:srgbClr val="002060"/>
              </a:solidFill>
            </a:endParaRPr>
          </a:p>
          <a:p>
            <a:pPr marL="0" indent="0">
              <a:buNone/>
            </a:pPr>
            <a:r>
              <a:rPr lang="zh-CN" altLang="en-US" sz="1800" dirty="0" smtClean="0">
                <a:solidFill>
                  <a:srgbClr val="002060"/>
                </a:solidFill>
              </a:rPr>
              <a:t>这个世界不是世界来决定，而是由我们的 感官来决定。</a:t>
            </a:r>
            <a:endParaRPr lang="en-US" altLang="zh-CN" sz="1800" dirty="0" smtClean="0">
              <a:solidFill>
                <a:srgbClr val="002060"/>
              </a:solidFill>
            </a:endParaRPr>
          </a:p>
          <a:p>
            <a:pPr marL="0" indent="0">
              <a:buNone/>
            </a:pPr>
            <a:endParaRPr lang="en-US" sz="1800" dirty="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14436" y="5855111"/>
            <a:ext cx="714472" cy="892276"/>
          </a:xfrm>
          <a:prstGeom prst="rect">
            <a:avLst/>
          </a:prstGeom>
        </p:spPr>
      </p:pic>
    </p:spTree>
    <p:extLst>
      <p:ext uri="{BB962C8B-B14F-4D97-AF65-F5344CB8AC3E}">
        <p14:creationId xmlns:p14="http://schemas.microsoft.com/office/powerpoint/2010/main" val="3218441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086303" cy="6858000"/>
          </a:xfrm>
        </p:spPr>
        <p:txBody>
          <a:bodyPr>
            <a:normAutofit/>
          </a:bodyPr>
          <a:lstStyle/>
          <a:p>
            <a:pPr marL="0" indent="0">
              <a:buNone/>
            </a:pPr>
            <a:endParaRPr lang="en-US" altLang="zh-CN" sz="1800" dirty="0" smtClean="0">
              <a:solidFill>
                <a:srgbClr val="002060"/>
              </a:solidFill>
            </a:endParaRPr>
          </a:p>
          <a:p>
            <a:pPr marL="0" indent="0">
              <a:buNone/>
            </a:pPr>
            <a:r>
              <a:rPr lang="en-US" altLang="zh-CN" sz="2000" b="1" dirty="0" smtClean="0">
                <a:solidFill>
                  <a:srgbClr val="002060"/>
                </a:solidFill>
              </a:rPr>
              <a:t>5.</a:t>
            </a:r>
            <a:r>
              <a:rPr lang="zh-CN" altLang="en-US" sz="2000" b="1" dirty="0" smtClean="0">
                <a:solidFill>
                  <a:srgbClr val="002060"/>
                </a:solidFill>
              </a:rPr>
              <a:t>体会轮回的一些痛苦</a:t>
            </a:r>
            <a:endParaRPr lang="en-US" altLang="zh-CN" sz="2000" b="1" dirty="0" smtClean="0">
              <a:solidFill>
                <a:srgbClr val="002060"/>
              </a:solidFill>
            </a:endParaRPr>
          </a:p>
          <a:p>
            <a:pPr marL="0" indent="0">
              <a:buNone/>
            </a:pPr>
            <a:endParaRPr lang="en-US" altLang="zh-CN" sz="2000" b="1" dirty="0" smtClean="0">
              <a:solidFill>
                <a:srgbClr val="002060"/>
              </a:solidFill>
            </a:endParaRPr>
          </a:p>
          <a:p>
            <a:pPr marL="0" indent="0">
              <a:buNone/>
            </a:pPr>
            <a:r>
              <a:rPr lang="zh-CN" altLang="en-US" sz="1800" dirty="0" smtClean="0">
                <a:solidFill>
                  <a:srgbClr val="002060"/>
                </a:solidFill>
              </a:rPr>
              <a:t>众生的业力非常的不可思议，这个世界的创出了不同的世界。</a:t>
            </a:r>
            <a:endParaRPr lang="en-US" altLang="zh-CN" sz="1800" dirty="0" smtClean="0">
              <a:solidFill>
                <a:srgbClr val="002060"/>
              </a:solidFill>
            </a:endParaRPr>
          </a:p>
          <a:p>
            <a:pPr marL="0" indent="0">
              <a:buNone/>
            </a:pPr>
            <a:r>
              <a:rPr lang="en-US" altLang="zh-CN" sz="1800" b="1" dirty="0" smtClean="0">
                <a:solidFill>
                  <a:srgbClr val="002060"/>
                </a:solidFill>
              </a:rPr>
              <a:t>5.1  </a:t>
            </a:r>
            <a:r>
              <a:rPr lang="zh-CN" altLang="en-US" sz="1800" b="1" dirty="0" smtClean="0">
                <a:solidFill>
                  <a:srgbClr val="002060"/>
                </a:solidFill>
              </a:rPr>
              <a:t>没有办法证明饿鬼道的存在，只好看书思考。</a:t>
            </a:r>
            <a:endParaRPr lang="en-US" altLang="zh-CN" sz="1800" b="1" dirty="0" smtClean="0">
              <a:solidFill>
                <a:srgbClr val="002060"/>
              </a:solidFill>
            </a:endParaRPr>
          </a:p>
          <a:p>
            <a:pPr marL="0" indent="0">
              <a:buNone/>
            </a:pPr>
            <a:r>
              <a:rPr lang="en-US" altLang="zh-CN" sz="1800" dirty="0" smtClean="0">
                <a:solidFill>
                  <a:srgbClr val="002060"/>
                </a:solidFill>
              </a:rPr>
              <a:t>(</a:t>
            </a:r>
            <a:r>
              <a:rPr lang="zh-CN" altLang="en-US" sz="1800" dirty="0" smtClean="0">
                <a:solidFill>
                  <a:srgbClr val="002060"/>
                </a:solidFill>
              </a:rPr>
              <a:t>可以参考非洲玛索的那些饥饿的小孩，可以想一想同一个地球，同是在人间那么这个差距就那么大这样子推理的话，不同的世界差距更大。</a:t>
            </a:r>
            <a:endParaRPr lang="en-US" altLang="zh-CN" sz="1800" dirty="0" smtClean="0">
              <a:solidFill>
                <a:srgbClr val="002060"/>
              </a:solidFill>
            </a:endParaRPr>
          </a:p>
          <a:p>
            <a:pPr marL="0" indent="0">
              <a:buNone/>
            </a:pPr>
            <a:r>
              <a:rPr lang="zh-CN" altLang="en-US" sz="1800" dirty="0" smtClean="0">
                <a:solidFill>
                  <a:srgbClr val="002060"/>
                </a:solidFill>
              </a:rPr>
              <a:t>众生的业力，世界大战，发动战争的果报非常的大。还有屠宰场工作的人，这个罪过是非常的大的。这么严重的罪过应该有个相应的果报（地狱，恶鬼道的世界比较合理）</a:t>
            </a:r>
            <a:endParaRPr lang="en-US" altLang="zh-CN" sz="1800" dirty="0" smtClean="0">
              <a:solidFill>
                <a:srgbClr val="002060"/>
              </a:solidFill>
            </a:endParaRPr>
          </a:p>
          <a:p>
            <a:pPr marL="0" indent="0">
              <a:buNone/>
            </a:pPr>
            <a:endParaRPr lang="en-US" altLang="zh-CN" sz="1800" dirty="0">
              <a:solidFill>
                <a:srgbClr val="002060"/>
              </a:solidFill>
            </a:endParaRPr>
          </a:p>
          <a:p>
            <a:pPr marL="0" indent="0">
              <a:buNone/>
            </a:pPr>
            <a:r>
              <a:rPr lang="en-US" altLang="zh-CN" sz="1800" b="1" dirty="0" smtClean="0">
                <a:solidFill>
                  <a:srgbClr val="002060"/>
                </a:solidFill>
              </a:rPr>
              <a:t>6.</a:t>
            </a:r>
            <a:r>
              <a:rPr lang="zh-CN" altLang="en-US" sz="1800" b="1" dirty="0" smtClean="0">
                <a:solidFill>
                  <a:srgbClr val="002060"/>
                </a:solidFill>
              </a:rPr>
              <a:t>最终达到的目标是（出离心）</a:t>
            </a:r>
            <a:endParaRPr lang="en-US" altLang="zh-CN" sz="1800" b="1" dirty="0" smtClean="0">
              <a:solidFill>
                <a:srgbClr val="002060"/>
              </a:solidFill>
            </a:endParaRPr>
          </a:p>
          <a:p>
            <a:pPr marL="0" indent="0">
              <a:buNone/>
            </a:pPr>
            <a:r>
              <a:rPr lang="zh-CN" altLang="en-US" sz="1800" dirty="0" smtClean="0">
                <a:solidFill>
                  <a:srgbClr val="002060"/>
                </a:solidFill>
              </a:rPr>
              <a:t>如果下一次还是以这样的身份回来的话 的确是很没有安全感，特别是遇到战争，或者瘟疫。</a:t>
            </a:r>
            <a:endParaRPr lang="en-US" altLang="zh-CN" sz="1800" dirty="0" smtClean="0">
              <a:solidFill>
                <a:srgbClr val="002060"/>
              </a:solidFill>
            </a:endParaRPr>
          </a:p>
          <a:p>
            <a:pPr marL="0" indent="0">
              <a:buNone/>
            </a:pPr>
            <a:r>
              <a:rPr lang="zh-CN" altLang="en-US" sz="1800" dirty="0" smtClean="0">
                <a:solidFill>
                  <a:srgbClr val="002060"/>
                </a:solidFill>
              </a:rPr>
              <a:t>但是我们必须要回来，帮助众生，我们一定要超越轮回。 我们要有危机感（了解全面的所有轮回的痛苦）</a:t>
            </a:r>
            <a:endParaRPr lang="en-US" sz="1800" dirty="0" smtClean="0">
              <a:solidFill>
                <a:srgbClr val="002060"/>
              </a:solidFill>
            </a:endParaRPr>
          </a:p>
          <a:p>
            <a:pPr marL="0" indent="0">
              <a:buNone/>
            </a:pP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66490" y="5803490"/>
            <a:ext cx="725510" cy="906060"/>
          </a:xfrm>
          <a:prstGeom prst="rect">
            <a:avLst/>
          </a:prstGeom>
        </p:spPr>
      </p:pic>
    </p:spTree>
    <p:extLst>
      <p:ext uri="{BB962C8B-B14F-4D97-AF65-F5344CB8AC3E}">
        <p14:creationId xmlns:p14="http://schemas.microsoft.com/office/powerpoint/2010/main" val="3927671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1445" y="368710"/>
            <a:ext cx="11216149" cy="6275437"/>
          </a:xfrm>
        </p:spPr>
        <p:txBody>
          <a:bodyPr>
            <a:normAutofit/>
          </a:bodyPr>
          <a:lstStyle/>
          <a:p>
            <a:pPr marL="0" indent="0">
              <a:buNone/>
            </a:pPr>
            <a:r>
              <a:rPr lang="en-US" altLang="zh-CN" sz="2400" b="1" dirty="0" smtClean="0">
                <a:solidFill>
                  <a:srgbClr val="002060"/>
                </a:solidFill>
              </a:rPr>
              <a:t>6.2 </a:t>
            </a:r>
            <a:r>
              <a:rPr lang="zh-CN" altLang="en-US" sz="2400" b="1" dirty="0" smtClean="0">
                <a:solidFill>
                  <a:srgbClr val="002060"/>
                </a:solidFill>
              </a:rPr>
              <a:t>具体的思考了解的方法</a:t>
            </a:r>
            <a:endParaRPr lang="en-US" altLang="zh-CN" sz="2400" b="1" dirty="0" smtClean="0">
              <a:solidFill>
                <a:srgbClr val="002060"/>
              </a:solidFill>
            </a:endParaRPr>
          </a:p>
          <a:p>
            <a:pPr marL="0" indent="0">
              <a:buNone/>
            </a:pPr>
            <a:endParaRPr lang="en-US" altLang="zh-CN" sz="2400" dirty="0" smtClean="0">
              <a:solidFill>
                <a:srgbClr val="002060"/>
              </a:solidFill>
            </a:endParaRPr>
          </a:p>
          <a:p>
            <a:pPr marL="342900" indent="-342900">
              <a:buFont typeface="+mj-lt"/>
              <a:buAutoNum type="arabicPeriod"/>
            </a:pPr>
            <a:r>
              <a:rPr lang="zh-CN" altLang="en-US" sz="1800" dirty="0" smtClean="0">
                <a:solidFill>
                  <a:srgbClr val="002060"/>
                </a:solidFill>
              </a:rPr>
              <a:t>首先如果思考人类的痛苦就达到了目标，其他的就简单思考一下就好</a:t>
            </a:r>
            <a:endParaRPr lang="en-US" altLang="zh-CN" sz="1800" dirty="0" smtClean="0">
              <a:solidFill>
                <a:srgbClr val="002060"/>
              </a:solidFill>
            </a:endParaRPr>
          </a:p>
          <a:p>
            <a:pPr marL="342900" indent="-342900">
              <a:buFont typeface="+mj-lt"/>
              <a:buAutoNum type="arabicPeriod"/>
            </a:pPr>
            <a:r>
              <a:rPr lang="zh-CN" altLang="en-US" sz="1800" dirty="0" smtClean="0">
                <a:solidFill>
                  <a:srgbClr val="002060"/>
                </a:solidFill>
              </a:rPr>
              <a:t>如果还达不到出离心，那么就继续进一步思考动物的痛苦。（如果达到了，其他恶鬼，地狱的简单思考就好。）</a:t>
            </a:r>
            <a:endParaRPr lang="en-US" altLang="zh-CN" sz="1800" dirty="0" smtClean="0">
              <a:solidFill>
                <a:srgbClr val="002060"/>
              </a:solidFill>
            </a:endParaRPr>
          </a:p>
          <a:p>
            <a:pPr marL="342900" indent="-342900">
              <a:buFont typeface="+mj-lt"/>
              <a:buAutoNum type="arabicPeriod"/>
            </a:pPr>
            <a:r>
              <a:rPr lang="zh-CN" altLang="en-US" sz="1800" dirty="0">
                <a:solidFill>
                  <a:srgbClr val="002060"/>
                </a:solidFill>
              </a:rPr>
              <a:t>以此类</a:t>
            </a:r>
            <a:r>
              <a:rPr lang="zh-CN" altLang="en-US" sz="1800" dirty="0" smtClean="0">
                <a:solidFill>
                  <a:srgbClr val="002060"/>
                </a:solidFill>
              </a:rPr>
              <a:t>推</a:t>
            </a:r>
            <a:r>
              <a:rPr lang="en-US" altLang="zh-CN" sz="1800" dirty="0" smtClean="0">
                <a:solidFill>
                  <a:srgbClr val="002060"/>
                </a:solidFill>
              </a:rPr>
              <a:t>……</a:t>
            </a:r>
          </a:p>
          <a:p>
            <a:pPr marL="342900" indent="-342900">
              <a:buFont typeface="+mj-lt"/>
              <a:buAutoNum type="arabicPeriod"/>
            </a:pPr>
            <a:r>
              <a:rPr lang="zh-CN" altLang="en-US" sz="1800" dirty="0">
                <a:solidFill>
                  <a:srgbClr val="002060"/>
                </a:solidFill>
              </a:rPr>
              <a:t>最</a:t>
            </a:r>
            <a:r>
              <a:rPr lang="zh-CN" altLang="en-US" sz="1800" dirty="0" smtClean="0">
                <a:solidFill>
                  <a:srgbClr val="002060"/>
                </a:solidFill>
              </a:rPr>
              <a:t>终一定要有出离心。</a:t>
            </a:r>
            <a:endParaRPr lang="en-US" altLang="zh-CN" sz="1800" dirty="0" smtClean="0">
              <a:solidFill>
                <a:srgbClr val="002060"/>
              </a:solidFill>
            </a:endParaRPr>
          </a:p>
          <a:p>
            <a:pPr marL="342900" indent="-342900">
              <a:buFont typeface="+mj-lt"/>
              <a:buAutoNum type="arabicPeriod"/>
            </a:pPr>
            <a:r>
              <a:rPr lang="zh-CN" altLang="en-US" sz="1800" dirty="0">
                <a:solidFill>
                  <a:srgbClr val="002060"/>
                </a:solidFill>
              </a:rPr>
              <a:t>这一</a:t>
            </a:r>
            <a:r>
              <a:rPr lang="zh-CN" altLang="en-US" sz="1800" dirty="0" smtClean="0">
                <a:solidFill>
                  <a:srgbClr val="002060"/>
                </a:solidFill>
              </a:rPr>
              <a:t>生当中很多人希望有钱，名利 （正常的人都有这样的思维）</a:t>
            </a:r>
            <a:endParaRPr lang="en-US" altLang="zh-CN" sz="1800" dirty="0" smtClean="0">
              <a:solidFill>
                <a:srgbClr val="002060"/>
              </a:solidFill>
            </a:endParaRPr>
          </a:p>
          <a:p>
            <a:pPr marL="342900" indent="-342900">
              <a:buFont typeface="+mj-lt"/>
              <a:buAutoNum type="arabicPeriod"/>
            </a:pPr>
            <a:r>
              <a:rPr lang="zh-CN" altLang="en-US" sz="1800" dirty="0" smtClean="0">
                <a:solidFill>
                  <a:srgbClr val="002060"/>
                </a:solidFill>
              </a:rPr>
              <a:t>但是，一定要建立一个比名利更高的目标，就是“解脱”。</a:t>
            </a:r>
            <a:endParaRPr lang="en-US" sz="1800" dirty="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87315" y="5819203"/>
            <a:ext cx="660558" cy="824944"/>
          </a:xfrm>
          <a:prstGeom prst="rect">
            <a:avLst/>
          </a:prstGeom>
        </p:spPr>
      </p:pic>
    </p:spTree>
    <p:extLst>
      <p:ext uri="{BB962C8B-B14F-4D97-AF65-F5344CB8AC3E}">
        <p14:creationId xmlns:p14="http://schemas.microsoft.com/office/powerpoint/2010/main" val="3124628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213" y="317090"/>
            <a:ext cx="11798710" cy="6474541"/>
          </a:xfrm>
        </p:spPr>
        <p:txBody>
          <a:bodyPr/>
          <a:lstStyle/>
          <a:p>
            <a:pPr marL="0" indent="0">
              <a:buNone/>
            </a:pPr>
            <a:r>
              <a:rPr lang="zh-CN" altLang="en-US" sz="4000" dirty="0">
                <a:solidFill>
                  <a:srgbClr val="002060"/>
                </a:solidFill>
              </a:rPr>
              <a:t>讨</a:t>
            </a:r>
            <a:r>
              <a:rPr lang="zh-CN" altLang="en-US" sz="4000" dirty="0" smtClean="0">
                <a:solidFill>
                  <a:srgbClr val="002060"/>
                </a:solidFill>
              </a:rPr>
              <a:t>论</a:t>
            </a:r>
            <a:endParaRPr lang="en-US" altLang="zh-CN" sz="4000" dirty="0" smtClean="0">
              <a:solidFill>
                <a:srgbClr val="002060"/>
              </a:solidFill>
            </a:endParaRPr>
          </a:p>
          <a:p>
            <a:pPr marL="0" indent="0">
              <a:buNone/>
            </a:pPr>
            <a:r>
              <a:rPr lang="en-US" altLang="zh-CN" sz="2400" dirty="0" smtClean="0">
                <a:solidFill>
                  <a:srgbClr val="002060"/>
                </a:solidFill>
              </a:rPr>
              <a:t>1.</a:t>
            </a:r>
            <a:r>
              <a:rPr lang="zh-CN" altLang="en-US" sz="2400" dirty="0" smtClean="0">
                <a:solidFill>
                  <a:srgbClr val="002060"/>
                </a:solidFill>
              </a:rPr>
              <a:t>您相信轮回吗？具体说明。</a:t>
            </a:r>
            <a:endParaRPr lang="en-US" altLang="zh-CN" sz="2400" dirty="0" smtClean="0">
              <a:solidFill>
                <a:srgbClr val="002060"/>
              </a:solidFill>
            </a:endParaRPr>
          </a:p>
          <a:p>
            <a:pPr marL="0" indent="0">
              <a:buNone/>
            </a:pPr>
            <a:r>
              <a:rPr lang="en-US" altLang="zh-CN" sz="2400" dirty="0" smtClean="0">
                <a:solidFill>
                  <a:srgbClr val="002060"/>
                </a:solidFill>
              </a:rPr>
              <a:t>2.</a:t>
            </a:r>
            <a:r>
              <a:rPr lang="zh-CN" altLang="en-US" sz="2400" dirty="0" smtClean="0">
                <a:solidFill>
                  <a:srgbClr val="002060"/>
                </a:solidFill>
              </a:rPr>
              <a:t>简</a:t>
            </a:r>
            <a:r>
              <a:rPr lang="zh-CN" altLang="en-US" sz="2400" dirty="0">
                <a:solidFill>
                  <a:srgbClr val="002060"/>
                </a:solidFill>
              </a:rPr>
              <a:t>单</a:t>
            </a:r>
            <a:r>
              <a:rPr lang="zh-CN" altLang="en-US" sz="2400" dirty="0" smtClean="0">
                <a:solidFill>
                  <a:srgbClr val="002060"/>
                </a:solidFill>
              </a:rPr>
              <a:t>谈谈三界六道的众生为何差距那么大？</a:t>
            </a:r>
            <a:endParaRPr lang="en-US" altLang="zh-CN" sz="2400" dirty="0" smtClean="0">
              <a:solidFill>
                <a:srgbClr val="002060"/>
              </a:solidFill>
            </a:endParaRPr>
          </a:p>
          <a:p>
            <a:pPr marL="0" indent="0">
              <a:buNone/>
            </a:pPr>
            <a:r>
              <a:rPr lang="en-US" altLang="zh-CN" sz="2400" dirty="0" smtClean="0">
                <a:solidFill>
                  <a:srgbClr val="002060"/>
                </a:solidFill>
              </a:rPr>
              <a:t>3.</a:t>
            </a:r>
            <a:r>
              <a:rPr lang="zh-CN" altLang="en-US" sz="2400" dirty="0" smtClean="0">
                <a:solidFill>
                  <a:srgbClr val="002060"/>
                </a:solidFill>
              </a:rPr>
              <a:t>佛说：众生的业不可思议，谈谈您的体会？</a:t>
            </a:r>
            <a:endParaRPr lang="en-US" altLang="zh-CN" sz="2400" dirty="0" smtClean="0">
              <a:solidFill>
                <a:srgbClr val="002060"/>
              </a:solidFill>
            </a:endParaRPr>
          </a:p>
          <a:p>
            <a:pPr marL="0" indent="0">
              <a:buNone/>
            </a:pPr>
            <a:r>
              <a:rPr lang="en-US" altLang="zh-CN" sz="2400" dirty="0" smtClean="0">
                <a:solidFill>
                  <a:srgbClr val="002060"/>
                </a:solidFill>
              </a:rPr>
              <a:t>4.</a:t>
            </a:r>
            <a:r>
              <a:rPr lang="zh-CN" altLang="en-US" sz="2400" dirty="0" smtClean="0">
                <a:solidFill>
                  <a:srgbClr val="002060"/>
                </a:solidFill>
              </a:rPr>
              <a:t>为什么那么多人不相信轮回？</a:t>
            </a:r>
            <a:endParaRPr lang="en-US" altLang="zh-CN" sz="2400" dirty="0">
              <a:solidFill>
                <a:srgbClr val="002060"/>
              </a:solidFill>
            </a:endParaRPr>
          </a:p>
          <a:p>
            <a:pPr marL="0" indent="0">
              <a:buNone/>
            </a:pPr>
            <a:r>
              <a:rPr lang="en-US" altLang="zh-CN" sz="2400" dirty="0" smtClean="0">
                <a:solidFill>
                  <a:srgbClr val="002060"/>
                </a:solidFill>
              </a:rPr>
              <a:t>5.</a:t>
            </a:r>
            <a:r>
              <a:rPr lang="zh-CN" altLang="en-US" sz="2400" dirty="0" smtClean="0">
                <a:solidFill>
                  <a:srgbClr val="002060"/>
                </a:solidFill>
              </a:rPr>
              <a:t>在自己最无助，痛苦的时候有没有觉得就是人间地狱呢</a:t>
            </a:r>
            <a:r>
              <a:rPr lang="zh-CN" altLang="en-US" sz="2400" dirty="0" smtClean="0">
                <a:solidFill>
                  <a:srgbClr val="002060"/>
                </a:solidFill>
              </a:rPr>
              <a:t>？</a:t>
            </a:r>
            <a:endParaRPr lang="en-US" altLang="zh-CN" sz="2400" dirty="0" smtClean="0">
              <a:solidFill>
                <a:srgbClr val="002060"/>
              </a:solidFill>
            </a:endParaRPr>
          </a:p>
          <a:p>
            <a:pPr marL="0" indent="0">
              <a:buNone/>
            </a:pPr>
            <a:r>
              <a:rPr lang="en-US" altLang="zh-CN" sz="2400" dirty="0" smtClean="0">
                <a:solidFill>
                  <a:srgbClr val="002060"/>
                </a:solidFill>
              </a:rPr>
              <a:t>6.</a:t>
            </a:r>
            <a:r>
              <a:rPr lang="zh-CN" altLang="en-US" sz="2400" smtClean="0">
                <a:solidFill>
                  <a:srgbClr val="002060"/>
                </a:solidFill>
              </a:rPr>
              <a:t>如何具体的思</a:t>
            </a:r>
            <a:r>
              <a:rPr lang="zh-CN" altLang="en-US" sz="2400" dirty="0" smtClean="0">
                <a:solidFill>
                  <a:srgbClr val="002060"/>
                </a:solidFill>
              </a:rPr>
              <a:t>维轮回</a:t>
            </a:r>
            <a:r>
              <a:rPr lang="zh-CN" altLang="en-US" sz="2400" smtClean="0">
                <a:solidFill>
                  <a:srgbClr val="002060"/>
                </a:solidFill>
              </a:rPr>
              <a:t>痛苦而生起坚定不移的出离心？</a:t>
            </a:r>
            <a:endParaRPr lang="en-US" altLang="zh-CN" sz="2400" dirty="0" smtClean="0">
              <a:solidFill>
                <a:srgbClr val="002060"/>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638" y="5861386"/>
            <a:ext cx="656304" cy="819631"/>
          </a:xfrm>
          <a:prstGeom prst="rect">
            <a:avLst/>
          </a:prstGeom>
        </p:spPr>
      </p:pic>
    </p:spTree>
    <p:extLst>
      <p:ext uri="{BB962C8B-B14F-4D97-AF65-F5344CB8AC3E}">
        <p14:creationId xmlns:p14="http://schemas.microsoft.com/office/powerpoint/2010/main" val="1396602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8629</TotalTime>
  <Words>1557</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宋体</vt:lpstr>
      <vt:lpstr>Arial</vt:lpstr>
      <vt:lpstr>Calibri</vt:lpstr>
      <vt:lpstr>Calibri Light</vt:lpstr>
      <vt:lpstr>Office Theme</vt:lpstr>
      <vt:lpstr>轮回存在和轮回痛苦</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18</cp:revision>
  <dcterms:created xsi:type="dcterms:W3CDTF">2020-09-28T22:30:51Z</dcterms:created>
  <dcterms:modified xsi:type="dcterms:W3CDTF">2020-10-04T22:21:25Z</dcterms:modified>
</cp:coreProperties>
</file>