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1" r:id="rId4"/>
    <p:sldId id="260" r:id="rId5"/>
    <p:sldId id="284" r:id="rId6"/>
    <p:sldId id="285" r:id="rId7"/>
    <p:sldId id="282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1C0C-2505-4E06-8CEB-0B29B968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8EE83-7C8F-4902-9DCA-0C532863C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8FB8-1F9E-465D-BE7D-6F8E2C20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2020-07-20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04E1-23CF-4DBF-989B-383BC3AD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D19B-7B60-4330-BC31-49C03D19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73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50C2-2F02-405B-A7C2-0C12E8FE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47923-403A-46D6-9407-3DCF811D3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1D08-9407-425D-8FD4-41F19627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2020-07-20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1C062-05E9-4F52-B4B6-B1AE9797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4AFAD-C62C-40DC-8DE0-B7DC82EB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46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67D6A-00CF-41DE-86D2-64753B5E9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8DD43-6A14-42E2-898D-4B0345F9D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2F9E-BB8A-4275-AA51-599617A5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2020-07-20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F0343-F1E0-4D8E-BBDC-4B828AC5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08590-DFE0-428D-A594-48C33E74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99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3418-0510-4C8A-A461-649EB7CA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0FE1-4915-422C-95EE-D96485917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4441A-4564-433D-B599-1B25619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2020-07-20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23DA0-9A6B-43CB-AE7A-B76061C6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1F4E-13ED-4C9F-B2D4-CD69F67C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82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8204-2017-41CD-88E9-EFFA0BE9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558FE-0F4D-4F6A-A56A-EB3BD722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C01A-1E38-424D-92F9-879BC4D5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2020-07-20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E11C3-57CD-4CC3-AE47-F71148FE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9CF7-78C5-4051-8A03-E4EF542F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13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D0D7-6D15-4C16-A664-7B17C92B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A359-9F64-4ED4-823F-6605D5956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67E5A-7655-4E7F-A66E-F0265DBA7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DFA00-DF2E-41A8-9701-68A36B51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2020-07-20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7F67-5709-4403-B0BD-CE25CACA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2471B-D7DE-4D8D-AC6F-0416AC49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14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3523-9ECF-4096-9FF1-4D83BFED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A9BFF-FDB5-4028-9B4F-328FE11DF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CB134-5702-478C-8EF1-7B7C81BCD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30946-4BEA-476B-BF2A-D70DF8E4B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FA07C-68A2-40DA-8A49-827AED0FF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E84C7-E73E-4E3D-B807-316B7E88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2020-07-20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59075-3965-4C54-8422-C1FD010D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2D697-97CD-4351-831C-C5A73FDD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70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AC90-21FD-4DA9-8456-ECC9E2BC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644DF-CD6B-45EE-AF93-A6D167B9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2020-07-20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C31BC-8DC2-4809-BEE3-06096273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861DB-715F-46B0-88A8-DDA15C07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27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CD2A9-9E87-461E-9D8D-55B89870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2020-07-20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B24F2-0037-4B1B-B273-105D7035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37EB3-9581-44F6-B0B7-F2D0C7FC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28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0E60-3F5A-413E-A86D-6F7E0E3E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5355-1408-4ACC-8F33-8808B68A2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F1E54-21B2-4EC6-B035-CDCF77557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87498-6B0A-4296-8358-F470E992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2020-07-20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CE2B-4337-4081-A211-71712502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718C1-5783-4B4B-8492-7749044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2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230F-3D79-41BD-B2EA-77D2338D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0E4B3-7ED1-4083-AD41-E5FCDAA30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C2B58-3982-4102-BFDC-9A5A136D7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31B7D-F9C8-4767-AC39-D0AC7799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2020-07-20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EBFC4-8861-4800-B108-DFE60BB3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0BD91-7FFD-451F-910A-2E99BF35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96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ACC74-02D6-497C-B7D0-5A570E50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EC73-D859-44CA-935D-B3B5CCB0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0E61-4839-447B-AFE5-C4B335E94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A80DF-955A-4336-AEF3-2DB548B185AF}" type="datetimeFigureOut">
              <a:rPr lang="en-CA" smtClean="0"/>
              <a:t>2020-07-20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A908-E439-4E76-877A-986B56E3C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467E-AFC7-44E2-8240-0500C0C40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44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FF37-BC14-4DDC-BDB5-AD0C1027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轮回过患</a:t>
            </a:r>
            <a:br>
              <a:rPr lang="en-CA" altLang="zh-CN" dirty="0"/>
            </a:br>
            <a:r>
              <a:rPr lang="zh-CN" altLang="en-US" dirty="0"/>
              <a:t> </a:t>
            </a:r>
            <a:br>
              <a:rPr lang="en-CA" altLang="zh-CN" dirty="0"/>
            </a:br>
            <a:r>
              <a:rPr lang="zh-CN" altLang="en-US" dirty="0"/>
              <a:t>病苦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495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上师开示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/>
              <a:t>世界上没有人永远不生病，只要我们去思考，内容（病苦）特别多</a:t>
            </a:r>
            <a:endParaRPr lang="en-CA" altLang="zh-CN" sz="2600" dirty="0"/>
          </a:p>
          <a:p>
            <a:pPr lvl="1"/>
            <a:r>
              <a:rPr lang="zh-CN" altLang="en-US" sz="2200" dirty="0"/>
              <a:t>钱全部用做医药费</a:t>
            </a:r>
            <a:endParaRPr lang="en-CA" altLang="zh-CN" sz="2200" dirty="0"/>
          </a:p>
          <a:p>
            <a:pPr lvl="1"/>
            <a:r>
              <a:rPr lang="zh-CN" altLang="en-US" sz="2200" dirty="0"/>
              <a:t>治疗时的痛苦：手术、化疗</a:t>
            </a:r>
            <a:endParaRPr lang="en-CA" altLang="zh-CN" sz="2200" dirty="0"/>
          </a:p>
          <a:p>
            <a:pPr lvl="1"/>
            <a:r>
              <a:rPr lang="zh-CN" altLang="en-US" sz="2200" dirty="0"/>
              <a:t>与医生的矛盾</a:t>
            </a:r>
            <a:endParaRPr lang="en-CA" altLang="zh-CN" sz="2200" dirty="0"/>
          </a:p>
          <a:p>
            <a:pPr marL="0" indent="0">
              <a:buNone/>
            </a:pPr>
            <a:endParaRPr lang="en-CA" altLang="zh-CN" sz="2600" dirty="0"/>
          </a:p>
          <a:p>
            <a:r>
              <a:rPr lang="zh-CN" altLang="en-US" sz="2400" dirty="0"/>
              <a:t>把自己所了解的转化成修行的资料，效果会很明显，印象会很深刻</a:t>
            </a:r>
            <a:endParaRPr lang="en-CA" altLang="zh-CN" sz="2400" dirty="0"/>
          </a:p>
          <a:p>
            <a:endParaRPr lang="en-CA" altLang="zh-CN" sz="2600" dirty="0"/>
          </a:p>
          <a:p>
            <a:pPr marL="457200" lvl="1" indent="0">
              <a:buNone/>
            </a:pP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61123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大圆满前行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900" dirty="0"/>
              <a:t>病苦</a:t>
            </a:r>
            <a:endParaRPr lang="en-CA" altLang="zh-CN" sz="2900" dirty="0"/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sz="2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人的这个身体本是四大组合的性质，当四大不调时，必然遭受风、胆、涎等各种各样疾病的折磨而苦恼万状。就算是精力充沛、容光焕发、神采奕奕、精明强干的壮年人，可是一旦不幸染上疾患，也会像被石头击中的鸟雀一样身衰力竭，无精打采，甚至卧床不起，身体稍作运动也很困难。如果问他：你哪里痛啊？他连迅速回答的能力都没有，讲起话来也是有气无力。睡眠时辗转反侧，如何躺卧也没有一个舒适的时候，夜不成眠，而且觉得白天晚上都极其漫长，简直度日如年。食欲不振，不想吃不想喝，虽然一百个不情愿，可万般无奈还是要品尝又苦又涩的药味以及放血火灸的针灸等痛苦。想到依靠这场大病死亡可能会突如其来，于是心惊胆战。由于遭到魔障或恶缘的牵制，使得身心无法自主，那真是迷乱中的迷乱，也有因此而自寻短见、自杀身亡的。如果患了麻风或脑出血之类的重症，活着几乎和死了没有什么两样，被逐出人群，自己也将自己看成行尸走肉。总而言之，病情严重的患者连生活都不能自理，暴躁易怒，动不动就大发雷霆，对别人所做的一切事都看不顺眼，性格也比以前要固执得多。如果病期过长，护理的人也不能一如既往地耐心照顾。身为病人，时刻遭受着疾患折磨而万分痛苦。</a:t>
            </a:r>
            <a:endParaRPr lang="en-CA" sz="2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8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C531-97FF-45D8-9497-CBA05CF3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大圆满龙钦宁体前行引导文（</a:t>
            </a:r>
            <a:r>
              <a:rPr lang="en-US" altLang="zh-CN" dirty="0"/>
              <a:t>33</a:t>
            </a:r>
            <a:r>
              <a:rPr lang="zh-CN" altLang="en-US" dirty="0"/>
              <a:t>）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823D-EFF2-4A0A-9492-2DFAB5574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zh-CN" altLang="en-US" sz="2600" dirty="0"/>
              <a:t>总思</a:t>
            </a:r>
            <a:endParaRPr lang="en-CA" altLang="zh-CN" sz="2600" dirty="0"/>
          </a:p>
          <a:p>
            <a:pPr lvl="1"/>
            <a:r>
              <a:rPr lang="zh-CN" altLang="en-US" sz="2200" dirty="0"/>
              <a:t>身体并非独立的自性，它是由地水火风四大和合而成的，是个缘起法。因此，当因缘不能平衡（四大不调）时，一定会发生病变，这是在所难免的</a:t>
            </a:r>
            <a:endParaRPr lang="en-CA" altLang="zh-CN" sz="2200" dirty="0"/>
          </a:p>
          <a:p>
            <a:pPr lvl="1"/>
            <a:r>
              <a:rPr lang="zh-CN" altLang="en-US" sz="2200" dirty="0"/>
              <a:t>风、胆、涎等疾病</a:t>
            </a:r>
            <a:endParaRPr lang="en-CA" altLang="zh-CN" sz="2200" dirty="0"/>
          </a:p>
          <a:p>
            <a:pPr lvl="2"/>
            <a:r>
              <a:rPr lang="zh-CN" altLang="en-US" sz="1800" dirty="0"/>
              <a:t>风病，指体内气息错乱，引起的血管和神经系统所属诸病</a:t>
            </a:r>
            <a:endParaRPr lang="en-CA" altLang="zh-CN" sz="1800" dirty="0"/>
          </a:p>
          <a:p>
            <a:pPr lvl="2"/>
            <a:r>
              <a:rPr lang="zh-CN" altLang="en-US" sz="1800" dirty="0"/>
              <a:t>胆病，指体内火气偏盛所生的热病，和肝区、胆囊所患的病，都是胆病</a:t>
            </a:r>
            <a:endParaRPr lang="en-CA" altLang="zh-CN" sz="1800" dirty="0"/>
          </a:p>
          <a:p>
            <a:pPr lvl="2"/>
            <a:r>
              <a:rPr lang="zh-CN" altLang="en-US" sz="1800" dirty="0"/>
              <a:t>涎分，指藏医所说人体内部的一种机能，起吸收营养素、感觉饱足、结合关节等作用，感受外因即成寒病病源，相当于中医所说六气中的寒湿二气</a:t>
            </a:r>
            <a:endParaRPr lang="en-CA" altLang="zh-CN" sz="2200" dirty="0"/>
          </a:p>
          <a:p>
            <a:pPr lvl="1"/>
            <a:r>
              <a:rPr lang="zh-CN" altLang="en-US" sz="2200" dirty="0"/>
              <a:t>这是人生处处都会发生的事，也是既然有生，就必然有病的道理。所以，生将带来的是四条苦河，除了生的苦河和老的苦河之外，还有病的苦河</a:t>
            </a:r>
          </a:p>
        </p:txBody>
      </p:sp>
    </p:spTree>
    <p:extLst>
      <p:ext uri="{BB962C8B-B14F-4D97-AF65-F5344CB8AC3E}">
        <p14:creationId xmlns:p14="http://schemas.microsoft.com/office/powerpoint/2010/main" val="124327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C531-97FF-45D8-9497-CBA05CF3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大圆满龙钦宁体前行引导文（</a:t>
            </a:r>
            <a:r>
              <a:rPr lang="en-US" altLang="zh-CN" dirty="0"/>
              <a:t>33</a:t>
            </a:r>
            <a:r>
              <a:rPr lang="zh-CN" altLang="en-US" dirty="0"/>
              <a:t>，</a:t>
            </a:r>
            <a:r>
              <a:rPr lang="en-US" altLang="zh-CN" dirty="0"/>
              <a:t>34</a:t>
            </a:r>
            <a:r>
              <a:rPr lang="zh-CN" altLang="en-US" dirty="0"/>
              <a:t>）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823D-EFF2-4A0A-9492-2DFAB5574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zh-CN" altLang="en-US" sz="2600" dirty="0"/>
              <a:t>别思</a:t>
            </a:r>
            <a:endParaRPr lang="en-CA" altLang="zh-CN" sz="2600" dirty="0"/>
          </a:p>
          <a:p>
            <a:pPr lvl="1"/>
            <a:r>
              <a:rPr lang="zh-CN" altLang="en-US" sz="2200" dirty="0"/>
              <a:t>当所依身失坏时，必将出现各门类的病状</a:t>
            </a:r>
            <a:endParaRPr lang="en-CA" altLang="zh-CN" sz="2200" dirty="0"/>
          </a:p>
          <a:p>
            <a:pPr lvl="2"/>
            <a:r>
              <a:rPr lang="zh-CN" altLang="en-US" sz="1800" dirty="0"/>
              <a:t>这里要把眼光拉长到健康的后端，看到当因缘一不具备时，就会立即失去健康之乐，然后有无数种的疾病之苦触恼自身</a:t>
            </a:r>
            <a:endParaRPr lang="en-CA" altLang="zh-CN" sz="1800" dirty="0"/>
          </a:p>
          <a:p>
            <a:pPr lvl="2"/>
            <a:r>
              <a:rPr lang="zh-CN" altLang="en-US" sz="1800" dirty="0"/>
              <a:t>这里要看到，在病变时顿时败坏的状况，落到最基本点上看到，连说话都不行了，身体动一动都很难，这就透出非常大的苦相</a:t>
            </a:r>
            <a:endParaRPr lang="en-CA" altLang="zh-CN" sz="2200" dirty="0"/>
          </a:p>
          <a:p>
            <a:pPr lvl="1"/>
            <a:r>
              <a:rPr lang="zh-CN" altLang="en-US" sz="2200" dirty="0"/>
              <a:t>各门类的苦相在所难免</a:t>
            </a:r>
            <a:endParaRPr lang="en-CA" altLang="zh-CN" sz="2200" dirty="0"/>
          </a:p>
          <a:p>
            <a:pPr marL="914400" lvl="2" indent="0">
              <a:buNone/>
            </a:pPr>
            <a:r>
              <a:rPr lang="zh-CN" altLang="en-US" sz="1800" dirty="0"/>
              <a:t>卧床无乐苦                无饮食欲苦</a:t>
            </a:r>
            <a:endParaRPr lang="en-CA" altLang="zh-CN" sz="1800" dirty="0"/>
          </a:p>
          <a:p>
            <a:pPr marL="914400" lvl="2" indent="0">
              <a:buNone/>
            </a:pPr>
            <a:r>
              <a:rPr lang="zh-CN" altLang="en-US" sz="1800" dirty="0"/>
              <a:t>夜不成眠苦</a:t>
            </a:r>
            <a:r>
              <a:rPr lang="en-CA" altLang="zh-CN" sz="1800" dirty="0"/>
              <a:t>                </a:t>
            </a:r>
            <a:r>
              <a:rPr lang="zh-CN" altLang="en-US" sz="1800" dirty="0"/>
              <a:t>昼夜难熬苦</a:t>
            </a:r>
            <a:endParaRPr lang="en-CA" altLang="zh-CN" sz="1800" dirty="0"/>
          </a:p>
          <a:p>
            <a:pPr marL="914400" lvl="2" indent="0">
              <a:buNone/>
            </a:pPr>
            <a:r>
              <a:rPr lang="zh-CN" altLang="en-US" sz="1800" dirty="0"/>
              <a:t>服药治疗苦</a:t>
            </a:r>
            <a:r>
              <a:rPr lang="en-CA" altLang="zh-CN" sz="1800" dirty="0"/>
              <a:t>                </a:t>
            </a:r>
            <a:r>
              <a:rPr lang="zh-CN" altLang="en-US" sz="1800" dirty="0"/>
              <a:t>怖畏死亡苦</a:t>
            </a:r>
            <a:endParaRPr lang="en-CA" altLang="zh-CN" sz="1800" dirty="0"/>
          </a:p>
          <a:p>
            <a:pPr marL="914400" lvl="2" indent="0">
              <a:buNone/>
            </a:pPr>
            <a:r>
              <a:rPr lang="zh-CN" altLang="en-US" sz="1800" dirty="0"/>
              <a:t>受控狂乱苦</a:t>
            </a:r>
            <a:r>
              <a:rPr lang="en-CA" altLang="zh-CN" sz="1800" dirty="0"/>
              <a:t>                </a:t>
            </a:r>
            <a:r>
              <a:rPr lang="zh-CN" altLang="en-US" sz="1800" dirty="0"/>
              <a:t>隔离孤独苦</a:t>
            </a:r>
            <a:endParaRPr lang="en-CA" altLang="zh-CN" sz="1800" dirty="0"/>
          </a:p>
          <a:p>
            <a:pPr marL="914400" lvl="2" indent="0">
              <a:buNone/>
            </a:pPr>
            <a:r>
              <a:rPr lang="zh-CN" altLang="en-US" sz="1800" dirty="0"/>
              <a:t>生活性情苦</a:t>
            </a:r>
            <a:endParaRPr lang="en-CA" altLang="zh-CN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292AD-C388-44FC-A1B2-D08E83128C67}"/>
              </a:ext>
            </a:extLst>
          </p:cNvPr>
          <p:cNvSpPr txBox="1"/>
          <p:nvPr/>
        </p:nvSpPr>
        <p:spPr>
          <a:xfrm>
            <a:off x="5637320" y="3932754"/>
            <a:ext cx="629426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800" dirty="0"/>
              <a:t>受控狂乱苦：</a:t>
            </a:r>
            <a:endParaRPr lang="en-CA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有的病除了四大不调之外，还有一种是心上出了问题。也就是，魔的力量加持到人心上，把人的心赶走，或者让他的心处在错觉中，那个恶的力量直接控制了人的心识</a:t>
            </a:r>
            <a:endParaRPr lang="en-CA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还有一种情况是，这个人自身造了业，导致第六意识上出现了错乱因素，比如失恋、失去名誉、破产等等，也使得心识发生错乱，没有自在，处在极度的狂乱中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681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C531-97FF-45D8-9497-CBA05CF3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大圆满龙钦宁体前行引导文（</a:t>
            </a:r>
            <a:r>
              <a:rPr lang="en-US" altLang="zh-CN" dirty="0"/>
              <a:t>34</a:t>
            </a:r>
            <a:r>
              <a:rPr lang="zh-CN" altLang="en-US" dirty="0"/>
              <a:t>）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823D-EFF2-4A0A-9492-2DFAB5574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zh-CN" altLang="en-US" sz="2600" dirty="0"/>
              <a:t>结思</a:t>
            </a:r>
            <a:endParaRPr lang="en-CA" altLang="zh-CN" sz="2600" dirty="0"/>
          </a:p>
          <a:p>
            <a:pPr lvl="1"/>
            <a:r>
              <a:rPr lang="zh-CN" altLang="en-US" sz="2200" dirty="0"/>
              <a:t>一切时中为病之诸受逼恼而苦</a:t>
            </a:r>
            <a:endParaRPr lang="en-CA" altLang="zh-CN" sz="2200" dirty="0"/>
          </a:p>
          <a:p>
            <a:pPr lvl="2"/>
            <a:r>
              <a:rPr lang="zh-CN" altLang="en-US" dirty="0"/>
              <a:t>乐之所依是这个蕴身，依它可以有饮食之乐、睡眠之乐、生活之乐、享受五欲之乐等等。然而一旦得了病，那的确遭到很大的苦患，行住坐卧四威仪都没有了安乐</a:t>
            </a:r>
            <a:endParaRPr lang="en-US" altLang="zh-CN" sz="2200" dirty="0"/>
          </a:p>
          <a:p>
            <a:pPr lvl="1"/>
            <a:r>
              <a:rPr lang="zh-CN" altLang="en-US" sz="2200" dirty="0"/>
              <a:t>归结于生厌患生</a:t>
            </a:r>
            <a:endParaRPr lang="en-CA" altLang="zh-CN" sz="2200" dirty="0"/>
          </a:p>
          <a:p>
            <a:pPr lvl="2"/>
            <a:r>
              <a:rPr lang="zh-CN" altLang="en-US" dirty="0"/>
              <a:t>身体毕竟是个有为法，随着因缘不能维持就会坏掉，真是一个万苦根源。一旦病苦来临，健康时的乐就全数地塌陷，一个一个转成了苦。人生中似现的乐实际是坏苦</a:t>
            </a:r>
            <a:endParaRPr lang="en-CA" altLang="zh-CN" dirty="0"/>
          </a:p>
          <a:p>
            <a:pPr lvl="2"/>
            <a:r>
              <a:rPr lang="zh-CN" altLang="en-US" dirty="0"/>
              <a:t>这样就知道，这个有漏身体决定是无数病苦的发生之处，生所带来的并非是人们所说的快乐，而是无数种苦，要想不受这么多的病苦，就要遮止生，要对生要产生厌患</a:t>
            </a: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2916125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前行广释（第</a:t>
            </a:r>
            <a:r>
              <a:rPr lang="en-US" altLang="zh-CN" dirty="0"/>
              <a:t>52</a:t>
            </a:r>
            <a:r>
              <a:rPr lang="zh-CN" altLang="en-US" dirty="0"/>
              <a:t>课）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900" dirty="0"/>
              <a:t>关于疾病的成因</a:t>
            </a:r>
            <a:endParaRPr lang="en-CA" altLang="zh-CN" sz="1900" dirty="0"/>
          </a:p>
          <a:p>
            <a:pPr lvl="1"/>
            <a:r>
              <a:rPr lang="en-US" altLang="zh-CN" sz="1800" dirty="0"/>
              <a:t>《</a:t>
            </a:r>
            <a:r>
              <a:rPr lang="zh-CN" altLang="en-US" sz="1800" dirty="0"/>
              <a:t>金光明经</a:t>
            </a:r>
            <a:r>
              <a:rPr lang="en-US" altLang="zh-CN" sz="1800" dirty="0"/>
              <a:t>·</a:t>
            </a:r>
            <a:r>
              <a:rPr lang="zh-CN" altLang="en-US" sz="1800" dirty="0"/>
              <a:t>除病品</a:t>
            </a:r>
            <a:r>
              <a:rPr lang="en-US" altLang="zh-CN" sz="1800" dirty="0"/>
              <a:t>》</a:t>
            </a:r>
            <a:r>
              <a:rPr lang="zh-CN" altLang="en-US" sz="1800" dirty="0"/>
              <a:t>中，提到了三种致病的因素：</a:t>
            </a:r>
            <a:endParaRPr lang="en-CA" altLang="zh-CN" sz="1800" dirty="0"/>
          </a:p>
          <a:p>
            <a:pPr lvl="2"/>
            <a:r>
              <a:rPr lang="zh-CN" altLang="en-US" sz="1400" dirty="0"/>
              <a:t>四大诸根因素：人体本身的体质造成的问题</a:t>
            </a:r>
            <a:endParaRPr lang="en-CA" altLang="zh-CN" sz="1400" dirty="0"/>
          </a:p>
          <a:p>
            <a:pPr lvl="2"/>
            <a:r>
              <a:rPr lang="zh-CN" altLang="en-US" sz="1400" dirty="0"/>
              <a:t>饮食时节因素：饮食造成的问题</a:t>
            </a:r>
            <a:endParaRPr lang="en-CA" altLang="zh-CN" sz="1400" dirty="0"/>
          </a:p>
          <a:p>
            <a:pPr lvl="2"/>
            <a:r>
              <a:rPr lang="zh-CN" altLang="en-US" sz="1400" dirty="0"/>
              <a:t>四季时令因素：环境造成的问题</a:t>
            </a:r>
            <a:endParaRPr lang="en-CA" altLang="zh-CN" sz="2200" dirty="0"/>
          </a:p>
          <a:p>
            <a:r>
              <a:rPr lang="zh-CN" altLang="en-US" sz="1900" dirty="0"/>
              <a:t>任何一个病的消失，都要观待远、近两种因缘</a:t>
            </a:r>
            <a:endParaRPr lang="en-CA" altLang="zh-CN" sz="1900" dirty="0"/>
          </a:p>
          <a:p>
            <a:pPr lvl="1"/>
            <a:r>
              <a:rPr lang="zh-CN" altLang="en-US" sz="1800" dirty="0"/>
              <a:t>远因是你前世、前世的前世</a:t>
            </a:r>
            <a:r>
              <a:rPr lang="en-US" altLang="zh-CN" sz="1800" dirty="0"/>
              <a:t>……</a:t>
            </a:r>
            <a:r>
              <a:rPr lang="zh-CN" altLang="en-US" sz="1800" dirty="0"/>
              <a:t>乃至无数劫之前，以三毒所造的业，一直留存在阿赖耶上，并于今生以疾病的形式显发出来</a:t>
            </a:r>
            <a:endParaRPr lang="en-CA" altLang="zh-CN" sz="1800" dirty="0"/>
          </a:p>
          <a:p>
            <a:pPr lvl="1"/>
            <a:r>
              <a:rPr lang="zh-CN" altLang="en-US" sz="1800" dirty="0"/>
              <a:t>近因即是风、胆、涎三者过多或过少，从而产生损恼身心的各种疾病</a:t>
            </a:r>
            <a:endParaRPr lang="en-CA" altLang="zh-CN" sz="1800" dirty="0"/>
          </a:p>
          <a:p>
            <a:pPr lvl="1"/>
            <a:r>
              <a:rPr lang="zh-CN" altLang="en-US" sz="1800" dirty="0"/>
              <a:t>所以，一旦你四大不调而出现病苦，观察、思维因果关系非常重要，这就叫做修行</a:t>
            </a:r>
            <a:endParaRPr lang="en-CA" altLang="zh-CN" sz="2200" dirty="0"/>
          </a:p>
          <a:p>
            <a:r>
              <a:rPr lang="zh-CN" altLang="en-US" sz="1900" dirty="0"/>
              <a:t>对我们自己而言，平时如果得病了，应像噶当派的大德那样，发愿代受一切众生的病苦。对真正会修行的人来讲，得病其实是个好事，这样每天都有修行的机会，尤其是病得越厉害、痛得越强烈，观修得就越成功。反之，若是一般的凡夫人，得了病以后，可能只会给周围的人添麻烦，假如他一直卧床不起，总要人照顾，甚至会希望自己早点死了好，以免拖累家人</a:t>
            </a:r>
            <a:endParaRPr lang="en-CA" altLang="zh-CN" sz="1900" dirty="0"/>
          </a:p>
          <a:p>
            <a:endParaRPr lang="en-CA" altLang="zh-CN" sz="2200" dirty="0"/>
          </a:p>
          <a:p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140309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讨论题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为什么病苦在所难免？</a:t>
            </a:r>
            <a:endParaRPr lang="en-CA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病苦和老苦有什么相似和不同之处？</a:t>
            </a:r>
            <a:endParaRPr lang="en-CA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分享一个印象很深的病苦例子</a:t>
            </a:r>
            <a:endParaRPr lang="en-CA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我们应该如何面对病苦？</a:t>
            </a:r>
            <a:endParaRPr lang="en-CA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如何将病苦转化为道用？</a:t>
            </a:r>
            <a:endParaRPr lang="en-CA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自由讨论对此课的感悟</a:t>
            </a:r>
            <a:endParaRPr lang="en-CA" altLang="zh-CN" sz="2200" dirty="0"/>
          </a:p>
          <a:p>
            <a:pPr marL="457200" indent="-457200">
              <a:buFont typeface="+mj-lt"/>
              <a:buAutoNum type="arabicPeriod"/>
            </a:pPr>
            <a:endParaRPr lang="en-CA" altLang="zh-CN" sz="2200" dirty="0"/>
          </a:p>
          <a:p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27884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1926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轮回过患   病苦</vt:lpstr>
      <vt:lpstr>上师开示</vt:lpstr>
      <vt:lpstr>大圆满前行</vt:lpstr>
      <vt:lpstr>大圆满龙钦宁体前行引导文（33）</vt:lpstr>
      <vt:lpstr>大圆满龙钦宁体前行引导文（33，34）</vt:lpstr>
      <vt:lpstr>大圆满龙钦宁体前行引导文（34）</vt:lpstr>
      <vt:lpstr>前行广释（第52课）</vt:lpstr>
      <vt:lpstr>讨论题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佛教的物种起源说</dc:title>
  <dc:creator>che oscar</dc:creator>
  <cp:lastModifiedBy>che oscar</cp:lastModifiedBy>
  <cp:revision>96</cp:revision>
  <dcterms:created xsi:type="dcterms:W3CDTF">2019-09-09T22:11:19Z</dcterms:created>
  <dcterms:modified xsi:type="dcterms:W3CDTF">2020-07-20T21:05:05Z</dcterms:modified>
</cp:coreProperties>
</file>