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2A7"/>
    <a:srgbClr val="DB01B0"/>
    <a:srgbClr val="ACACB5"/>
    <a:srgbClr val="F7B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1007533" y="1341438"/>
            <a:ext cx="103632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b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775884" y="3068638"/>
            <a:ext cx="8534400" cy="11525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>
              <a:buNone/>
              <a:defRPr>
                <a:solidFill>
                  <a:schemeClr val="tx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1355" y="692150"/>
            <a:ext cx="3031596" cy="54340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567" y="692150"/>
            <a:ext cx="8919043" cy="54340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060575"/>
            <a:ext cx="5376672" cy="4065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2060575"/>
            <a:ext cx="5376672" cy="4065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6567" y="692150"/>
            <a:ext cx="12126384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09600" y="2060575"/>
            <a:ext cx="10972800" cy="4065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寿命无常</a:t>
            </a:r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2060"/>
                </a:solidFill>
                <a:sym typeface="+mn-ea"/>
              </a:rPr>
              <a:t>1.思维外在器世界而修无常✔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2060"/>
                </a:solidFill>
                <a:sym typeface="+mn-ea"/>
              </a:rPr>
              <a:t>2.思维有情世界而修无常✔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2060"/>
                </a:solidFill>
                <a:sym typeface="+mn-ea"/>
              </a:rPr>
              <a:t>3.思维释尊及高僧大德而修无常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2060"/>
                </a:solidFill>
                <a:sym typeface="+mn-ea"/>
              </a:rPr>
              <a:t>4.思维世间尊主而修无常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2060"/>
                </a:solidFill>
                <a:sym typeface="+mn-ea"/>
              </a:rPr>
              <a:t>5.思维各种比喻而修无常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2060"/>
                </a:solidFill>
                <a:sym typeface="+mn-ea"/>
              </a:rPr>
              <a:t>6.思维死因无定而修无常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zh-CN" altLang="en-US" sz="2800" b="1">
                <a:solidFill>
                  <a:srgbClr val="002060"/>
                </a:solidFill>
                <a:sym typeface="+mn-ea"/>
              </a:rPr>
              <a:t>7. 思维猛厉的希求而修无常</a:t>
            </a:r>
            <a:br>
              <a:rPr lang="zh-CN" altLang="en-US" b="1">
                <a:solidFill>
                  <a:srgbClr val="002060"/>
                </a:solidFill>
                <a:sym typeface="+mn-ea"/>
              </a:rPr>
            </a:br>
            <a:endParaRPr lang="zh-CN" altLang="en-US" b="1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外器世界变化过程之坏劫（续）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>
                <a:solidFill>
                  <a:schemeClr val="tx1"/>
                </a:solidFill>
              </a:rPr>
              <a:t>七次火灾毁坏世界后，开始由水灾坏灭世界。</a:t>
            </a:r>
          </a:p>
          <a:p>
            <a:pPr marL="457200" lvl="1" indent="0">
              <a:buNone/>
            </a:pPr>
            <a:r>
              <a:rPr lang="zh-CN" altLang="en-US" sz="1800"/>
              <a:t>劫火烧到初禅天，七次火灾后，以业力因缘，二禅天上空出现水藏云，这突然出现的大黑云上至三禅遍净天以下，降落特别猛暴的热雨，形容大雨像 “犹如轭木、箭矢般”。这时包括光音天在内的下界器世间全部像盐溶于水一样消尽无余。水灾毁坏世间的次第：先坏光音天➝梵世天宫➝六欲天➝四天下和八万天下的诸山，七金山、须弥山王➝地层被融解➝地下的水轮融解➝水下的风轮也融解。</a:t>
            </a:r>
          </a:p>
          <a:p>
            <a:pPr marL="457200" lvl="1" indent="0">
              <a:buNone/>
            </a:pPr>
            <a:r>
              <a:rPr lang="zh-CN" altLang="en-US" sz="1800"/>
              <a:t>随后，整个器界归于空无，进入空劫阶段的二十个小劫。</a:t>
            </a:r>
          </a:p>
          <a:p>
            <a:pPr marL="0" indent="0">
              <a:lnSpc>
                <a:spcPct val="50000"/>
              </a:lnSpc>
              <a:buNone/>
            </a:pPr>
            <a:endParaRPr lang="zh-CN" altLang="en-US" sz="1800"/>
          </a:p>
          <a:p>
            <a:r>
              <a:rPr lang="zh-CN" altLang="en-US" sz="2000" b="1">
                <a:sym typeface="+mn-ea"/>
              </a:rPr>
              <a:t>最后以风灾坏灭无余。</a:t>
            </a:r>
            <a:r>
              <a:rPr lang="zh-CN" altLang="en-US" sz="2000">
                <a:sym typeface="+mn-ea"/>
              </a:rPr>
              <a:t>以火灾毁坏七次以后，再以水灾毁坏一次，如此七次火灾、一次水灾，反复经过七次后，再以火灾坏灭七次，</a:t>
            </a:r>
            <a:r>
              <a:rPr lang="zh-CN" altLang="en-US" sz="2000" b="1">
                <a:sym typeface="+mn-ea"/>
              </a:rPr>
              <a:t>最后一次是风灾。</a:t>
            </a:r>
            <a:r>
              <a:rPr lang="zh-CN" altLang="en-US" sz="2000">
                <a:sym typeface="+mn-ea"/>
              </a:rPr>
              <a:t>总的要经过火灾五十六回、水灾七回、风灾一回，即六十四转劫。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750" b="1"/>
              <a:t>风灾来时，先是下基金刚杵形状的风轮向上飘举，一直到三禅天，</a:t>
            </a:r>
            <a:r>
              <a:rPr lang="zh-CN" altLang="en-US" sz="1750" b="1">
                <a:solidFill>
                  <a:srgbClr val="C00000"/>
                </a:solidFill>
              </a:rPr>
              <a:t>然后从上往下毁坏。</a:t>
            </a:r>
            <a:r>
              <a:rPr lang="zh-CN" altLang="en-US" sz="1750" b="1">
                <a:solidFill>
                  <a:schemeClr val="tx1"/>
                </a:solidFill>
              </a:rPr>
              <a:t>到此为止，一个三千大千世界里的十亿个四洲、须弥山以及地居、空居诸天等都坏灭无余，四禅以下成为空无一物的虚。</a:t>
            </a:r>
          </a:p>
          <a:p>
            <a:pPr marL="0" indent="0">
              <a:buNone/>
            </a:pPr>
            <a:endParaRPr lang="zh-CN" altLang="en-US" sz="175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</a:rPr>
              <a:t>思维有情世界而修无常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有情：指六道轮回中的所有众生。有情世界也是无常的。</a:t>
            </a:r>
          </a:p>
          <a:p>
            <a:r>
              <a:rPr lang="zh-CN" altLang="en-US" sz="2400" b="1"/>
              <a:t>从细微的角度（微观）观察有情世界是无常的</a:t>
            </a:r>
          </a:p>
          <a:p>
            <a:pPr marL="457200" lvl="1" indent="0">
              <a:buNone/>
            </a:pPr>
            <a:r>
              <a:rPr lang="zh-CN" altLang="en-US" sz="2100"/>
              <a:t>通过推理可以知道，人的肉体内外，包括心识，全都是一刹那一刹那地生灭，一刹那是整个世界的时间概念中最小的单位。即使在这么短的时间里，人依然在生灭。从诞生到现在这一刹那之前的一系列刹那都已经过去了、不存在了。现在通过这样的观察，我们就会明白有情世界，不是不生灭的，都在一刹那一刹那地变化，这是从细微的角度来说。</a:t>
            </a:r>
          </a:p>
          <a:p>
            <a:pPr marL="0" indent="0">
              <a:lnSpc>
                <a:spcPct val="40000"/>
              </a:lnSpc>
              <a:buNone/>
            </a:pPr>
            <a:endParaRPr lang="zh-CN" altLang="en-US" sz="2400"/>
          </a:p>
          <a:p>
            <a:r>
              <a:rPr lang="zh-CN" altLang="en-US" sz="2400" b="1"/>
              <a:t>从粗大的角度（宏观）观察有情世界是无常的</a:t>
            </a:r>
          </a:p>
          <a:p>
            <a:pPr marL="457200" lvl="1" indent="0">
              <a:buNone/>
            </a:pPr>
            <a:r>
              <a:rPr lang="zh-CN" altLang="en-US" sz="2100"/>
              <a:t>人的一生经过：出生➝婴儿➝ 儿童➝青年➝中年➝老年➝死亡。</a:t>
            </a:r>
          </a:p>
          <a:p>
            <a:pPr marL="457200" lvl="1" indent="0">
              <a:buNone/>
            </a:pPr>
            <a:r>
              <a:rPr lang="zh-CN" altLang="en-US" sz="2100"/>
              <a:t>无常的修法告诉我们，一切内外的人、物都在一刹那一刹那地生灭，都是无常，其中没有一个靠得住，全部是靠不住的生灭之法。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</a:rPr>
              <a:t>-</a:t>
            </a:r>
            <a:r>
              <a:rPr lang="zh-CN" altLang="en-US" b="1">
                <a:solidFill>
                  <a:srgbClr val="7F02A7"/>
                </a:solidFill>
              </a:rPr>
              <a:t>总的观修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4515"/>
            <a:ext cx="10972800" cy="42919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>
                <a:solidFill>
                  <a:srgbClr val="7F02A7"/>
                </a:solidFill>
              </a:rPr>
              <a:t>继思维器世间的坏灭无常后，此处需要进一步思维有情世间的坏灭无常。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>
                <a:solidFill>
                  <a:srgbClr val="C00000"/>
                </a:solidFill>
              </a:rPr>
              <a:t>《除忧书》云：地上或天中，有生然不死，见闻生疑否？如是般，有生者即有死的事情故，高层天世间以下，所谓此者生后不死者，如是见或闻乎。何需说呢，决定连生起彼“死或不死”的怀疑也没有。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上至有顶下到地狱的最底层之间，欲界、色界、无色界的所有有情，没有一个能从死处解脱。即使是上界具威德、寿量长达数劫的天人们，到了死的分位同样无法摆脱死魔，一切有情界最终都要被死魔吞没，由此透露出三界巨大的苦相。生命如此无有实义，我们势必要一心归入法道，从坏灭、苦性、无实义的有漏法中彻底超出，得到解脱利益。</a:t>
            </a:r>
          </a:p>
          <a:p>
            <a:pPr>
              <a:lnSpc>
                <a:spcPct val="110000"/>
              </a:lnSpc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《除忧书》中说：在地上或天中，生而不死的事你见到过吗？听到过吗？怀疑过吗？</a:t>
            </a:r>
          </a:p>
          <a:p>
            <a:pPr>
              <a:lnSpc>
                <a:spcPct val="110000"/>
              </a:lnSpc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在缘起图中，阎罗王口咬以十二缘起相续而来的一切有情，显示着有为法的法性。</a:t>
            </a:r>
          </a:p>
          <a:p>
            <a:pPr>
              <a:lnSpc>
                <a:spcPct val="110000"/>
              </a:lnSpc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</a:rPr>
              <a:t>我们对此要产生深刻的定解：只要有生必定有死。从广大的天世界到地狱之间无数六道种类的有情，其中有一个生而不死的吗？有谁见到、听到过？由于从无始至无终，所有三有世间都被无常定律限定，没有反面的个例，因此，也没有机会生起“某人可能不死”的怀疑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总之，一切有生的有情相续，最终决定出现重大的死无常。因此，我们不难发现，一切有为法都没有实义。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总的观修（续）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4515"/>
            <a:ext cx="10972800" cy="44596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“诸行无常，是生灭法，生灭灭已，寂灭为乐。”这是总的思维内情世间无常。我们思维器界无常之后，还要从有情界展开来，譬如，观察人间从古至今、从上到下，一切有情都在因缘结束时归于死亡，不可能再延续或重现。如果我们仍然以为有情界存在常有、实有，并缘此生起诸多贪嗔等，求取各种意义，岂不是很愚痴吗？</a:t>
            </a:r>
          </a:p>
          <a:p>
            <a:r>
              <a:rPr lang="zh-CN" altLang="en-US" sz="1800"/>
              <a:t>就地球而言，水、陆、空各类有情中，有的只有一眨眼的寿命，有的能活百千年，但所有的水族、野兽、牲畜、飞禽等没有一个例外，最终都会归于死亡。</a:t>
            </a:r>
          </a:p>
          <a:p>
            <a:pPr>
              <a:lnSpc>
                <a:spcPct val="30000"/>
              </a:lnSpc>
            </a:pPr>
            <a:endParaRPr lang="zh-CN" altLang="en-US" sz="1800"/>
          </a:p>
          <a:p>
            <a:r>
              <a:rPr lang="zh-CN" altLang="en-US" sz="1800"/>
              <a:t>古昔的仙人们修长寿术，但没有一人能够永存；曾经出现过的所有转轮王、帝王、小王等，也没有一个不死。再观察上界天人们，他们也没有一个不死，只不过以更大的福业力或不动业力，出现更高级的、相续较长的生命幻相，但业尽之际都会一并消亡，连影子都不剩。下界的众生就更不必说，它们当然无法逃脱死魔。</a:t>
            </a:r>
          </a:p>
          <a:p>
            <a:pPr>
              <a:lnSpc>
                <a:spcPct val="30000"/>
              </a:lnSpc>
            </a:pPr>
            <a:endParaRPr lang="zh-CN" altLang="en-US" sz="1800"/>
          </a:p>
          <a:p>
            <a:r>
              <a:rPr lang="zh-CN" altLang="en-US" sz="1800"/>
              <a:t>死是每个人都要面对的巨大苦事。如果今生不从中超出，就会一直被它控制，往后将有无数次生的无奈、死的痛苦。有漏生命的出生本身就是一种苦，因为不具实义且必将以死亡而告终。观察到有为法不可依恃的本性，我们就应当深生厌患，进而求取不生不灭、永恒法性寿命的圣法，并对圣法由衷地用心思维、抉择。以上是总的观修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别观修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49145"/>
            <a:ext cx="10972800" cy="4077335"/>
          </a:xfrm>
        </p:spPr>
        <p:txBody>
          <a:bodyPr/>
          <a:lstStyle/>
          <a:p>
            <a:r>
              <a:rPr lang="zh-CN" altLang="en-US" sz="2000"/>
              <a:t>抉择分为总、别两部分，“总”是抉择三界有情有生决定死亡，“别”是抉择南洲此时代的人类必定速死，而且死时不定。只有抉择清楚，才能知道生命的走向以及无常的状况，从而及时采取面对的办法，对于我们而言，这一点非常重要。</a:t>
            </a:r>
          </a:p>
          <a:p>
            <a:r>
              <a:rPr lang="zh-CN" altLang="en-US" sz="2000"/>
              <a:t>断定自己时时都可能死亡，先要从受生的处所和时代来抉择；还要进一步认识到，在寿量短促且寿命不定的状况下，时时都在趣向死亡，我们可以由此确认死时不定，并发起“现在就要修法”的决断。为便于学习以下一段，我们需要掌握这种理路。</a:t>
            </a:r>
          </a:p>
          <a:p>
            <a:r>
              <a:rPr lang="zh-CN" altLang="en-US" sz="2000"/>
              <a:t>特别是我等在南瞻部洲寿命无定之处，末世而生故，今唯速死。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750"/>
              <a:t>南瞻部洲与其余三洲相比，是属于寿命无定之地。北俱卢洲决定一千岁，西牛货洲大致五百岁，东胜身洲大致两百岁，虽不绝对，但多数能得定限，唯有南瞻部洲人寿极其不定，劫初无量岁，劫末十岁。此地人们的心识转变极快，业力变化极大，感生的寿命非常不定，因此，此地也被称为“寿命无定之处”。在这一小劫当中，人寿从八万岁一直递减，减到百岁时释迦佛出世（寿量继续下减，就不再有佛出世，因为有情的恶浊太重，无法受佛教化），如今佛已灭度，处在人寿几十岁的末法时期，所以我们是“末世而生”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别观修（续）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也就是说，人寿由业来决定，寿命的长短取决于福德大小。从人寿八万岁不断下跌到二万岁以后，随着烦恼、业以及见解越来越粗重，人间的果报渐趋衰弱，人类的寿命也越来越短。如是五浊越来越炽盛，我们身处末世的共业中，当然不会例外，这一时代的我们，一般寿命不过百年，就如同处在身高约一米七的人群中，并没有出现三米高的人。而且，存在各种减寿因素的缘故，我们决定很快死亡，没必要去做长久的打算。</a:t>
            </a:r>
          </a:p>
          <a:p>
            <a:endParaRPr lang="zh-CN" altLang="en-US" sz="2000"/>
          </a:p>
          <a:p>
            <a:r>
              <a:rPr lang="zh-CN" altLang="en-US" sz="2000"/>
              <a:t>从最初生的夜晚，就开始与死越来越接近故，寿命无增而有减。而死主之魔刹那也不停，如西落阴影般越来越过来故，无法决定何时死及何处死，或许明天就死，或许今晚就死，或连现在呼吸出入间也没有不死的保证。</a:t>
            </a:r>
          </a:p>
          <a:p>
            <a:endParaRPr lang="zh-CN" altLang="en-US" sz="2000"/>
          </a:p>
          <a:p>
            <a:r>
              <a:rPr lang="zh-CN" altLang="en-US" sz="2000"/>
              <a:t>在抉择为决定速死后，进一步要认识到：我连今天不死乃至呼吸间不死的把握都没有，无常竟是如此紧迫。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别观修（续）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从我们投入母胎受生的第一个夜晚开始，犹如一支向着死亡靶心飞驰的箭，生命没有一刻能停。</a:t>
            </a:r>
          </a:p>
          <a:p>
            <a:endParaRPr lang="zh-CN" altLang="en-US" sz="2000"/>
          </a:p>
          <a:p>
            <a:r>
              <a:rPr lang="zh-CN" altLang="en-US" sz="2000"/>
              <a:t>死魔拿着钢刀刹那不停地朝我们奔来，他的速度非常快。死魔如阴影般不断朝我们靠近，他刹那不停、毫无情面地前来捉拿有情，他正开着最快的车子来到我面前，我作为“死刑犯”之一，正面临着死魔的缉拿。</a:t>
            </a:r>
          </a:p>
          <a:p>
            <a:endParaRPr lang="zh-CN" altLang="en-US" sz="2000"/>
          </a:p>
          <a:p>
            <a:r>
              <a:rPr lang="zh-CN" altLang="en-US" sz="2000"/>
              <a:t>还要思维：我连自己什么时候死、在什么地方死都不决定。可能明天就被死魔抓走，或者今晚就被死亡的绳索牵去，甚至现在呼吸之间，死魔突然到来，也都是说不定的。生命叵测，死缘的风刮来，我将会当场毙命，再没有存留的可能。我应该意识到：生命不定，时时都有死亡的危险。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三个层次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5150"/>
            <a:ext cx="10972800" cy="4291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1">
                <a:sym typeface="+mn-ea"/>
              </a:rPr>
              <a:t>通过三个层次——一正、一反、一正，把我们引入修心的正道。</a:t>
            </a:r>
          </a:p>
          <a:p>
            <a:r>
              <a:rPr lang="zh-CN" altLang="en-US" sz="2000" b="1">
                <a:sym typeface="+mn-ea"/>
              </a:rPr>
              <a:t>首先是“一正”，</a:t>
            </a:r>
            <a:r>
              <a:rPr lang="zh-CN" altLang="en-US" sz="2000">
                <a:sym typeface="+mn-ea"/>
              </a:rPr>
              <a:t>告知在正缘起上确认人命在呼吸间的理则，随后产生的心态应该是及时修法，断定自己的存活已经非常稀奇。这就是无常的心态和行为，它能真正有益于自己的修途。</a:t>
            </a:r>
            <a:endParaRPr lang="zh-CN" altLang="en-US" sz="2000"/>
          </a:p>
          <a:p>
            <a:pPr>
              <a:lnSpc>
                <a:spcPct val="10000"/>
              </a:lnSpc>
            </a:pPr>
            <a:endParaRPr lang="zh-CN" altLang="en-US" sz="2000"/>
          </a:p>
          <a:p>
            <a:r>
              <a:rPr lang="zh-CN" altLang="en-US" sz="2000" b="1">
                <a:sym typeface="+mn-ea"/>
              </a:rPr>
              <a:t>反之，</a:t>
            </a:r>
            <a:r>
              <a:rPr lang="zh-CN" altLang="en-US" sz="2000">
                <a:sym typeface="+mn-ea"/>
              </a:rPr>
              <a:t>如果没确认到死时不定、人命在呼吸间，就必然被常执驱使，觉得现世法特别有意义，还要为此患得患失，持续散乱，没有几念能让心住在法中。因此，往往在忙碌此生无意义的活计之时被死魔抓住，无有逃脱之地，其实，这种结局恰恰来自于颠倒的缘起。</a:t>
            </a:r>
            <a:endParaRPr lang="zh-CN" altLang="en-US" sz="2000"/>
          </a:p>
          <a:p>
            <a:pPr>
              <a:lnSpc>
                <a:spcPct val="20000"/>
              </a:lnSpc>
            </a:pPr>
            <a:endParaRPr lang="zh-CN" altLang="en-US" sz="2000"/>
          </a:p>
          <a:p>
            <a:r>
              <a:rPr lang="zh-CN" altLang="en-US" sz="2000" b="1">
                <a:sym typeface="+mn-ea"/>
              </a:rPr>
              <a:t>最后又是正说：</a:t>
            </a:r>
            <a:r>
              <a:rPr lang="zh-CN" altLang="en-US" sz="2000">
                <a:sym typeface="+mn-ea"/>
              </a:rPr>
              <a:t>通过以上正反两方面的理由，我们现在就应该修死想，尤其是思维死时不定、人命在呼吸间。具足这种正缘起，不被颠倒缘起的懈怠、推延等心态所转，我们才能及时趣入到修法当中。</a:t>
            </a:r>
          </a:p>
          <a:p>
            <a:pPr>
              <a:lnSpc>
                <a:spcPct val="20000"/>
              </a:lnSpc>
            </a:pPr>
            <a:endParaRPr lang="zh-CN" altLang="en-US" sz="200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olidFill>
                  <a:srgbClr val="C00000"/>
                </a:solidFill>
                <a:sym typeface="+mn-ea"/>
              </a:rPr>
              <a:t>以理路引导自心去认识、去确认、去断定，当自心如理变动后，就会自觉发起趣入法道的心。毕竟，具灵性的生命会选择对自己最有利益的方式，绝不会在认识它的虚假、诳骗、颠倒后还一如既往地糊涂下去。所以，通过认知来开启正见，指导自己的行为走上光明之路，这一点非常重要。</a:t>
            </a:r>
          </a:p>
          <a:p>
            <a:endParaRPr lang="zh-CN" altLang="en-US" sz="1800">
              <a:solidFill>
                <a:srgbClr val="C00000"/>
              </a:solidFill>
              <a:sym typeface="+mn-ea"/>
            </a:endParaRP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sz="3200" b="1">
                <a:solidFill>
                  <a:srgbClr val="7F02A7"/>
                </a:solidFill>
                <a:sym typeface="+mn-ea"/>
              </a:rPr>
              <a:t>见解、心态、行为、结果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>
                <a:solidFill>
                  <a:srgbClr val="7F02A7"/>
                </a:solidFill>
                <a:sym typeface="+mn-ea"/>
              </a:rPr>
              <a:t>如《法句经》云：“明日死谁知，今当随应作，彼死主大军，与汝非为亲。” </a:t>
            </a:r>
          </a:p>
          <a:p>
            <a:pPr marL="0" indent="0">
              <a:lnSpc>
                <a:spcPct val="0"/>
              </a:lnSpc>
              <a:buNone/>
            </a:pPr>
            <a:endParaRPr lang="zh-CN" altLang="en-US" sz="2000" b="1">
              <a:solidFill>
                <a:srgbClr val="7F02A7"/>
              </a:solidFill>
              <a:sym typeface="+mn-ea"/>
            </a:endParaRPr>
          </a:p>
          <a:p>
            <a:pPr>
              <a:lnSpc>
                <a:spcPct val="0"/>
              </a:lnSpc>
            </a:pPr>
            <a:endParaRPr lang="zh-CN" altLang="en-US" sz="2000"/>
          </a:p>
          <a:p>
            <a:r>
              <a:rPr lang="zh-CN" altLang="en-US" sz="2000">
                <a:sym typeface="+mn-ea"/>
              </a:rPr>
              <a:t>对这一段，我们要把握正面的见解、心态、行为、结果四点。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“明日死谁知”是见解。</a:t>
            </a:r>
            <a:r>
              <a:rPr lang="zh-CN" altLang="en-US" sz="2000">
                <a:sym typeface="+mn-ea"/>
              </a:rPr>
              <a:t>一般人会想：明天肯定不会死；而正确的想法是：明天死不死谁知道呢？应该会死。这种无常死想切近到说不定明天就会死，即是“见解”。以此见解会产生心态——“随应今当作”，今天我就要及时修法。由此自然发生及时摄取正法的行为，进而出现对临终有利的结果，或者使自己的未来取得实义。</a:t>
            </a:r>
            <a:endParaRPr lang="zh-CN" altLang="en-US" sz="2000"/>
          </a:p>
          <a:p>
            <a:r>
              <a:rPr lang="zh-CN" altLang="en-US" sz="2000"/>
              <a:t>内心可以有</a:t>
            </a:r>
            <a:r>
              <a:rPr lang="zh-CN" altLang="en-US" sz="2000" b="1">
                <a:solidFill>
                  <a:srgbClr val="C00000"/>
                </a:solidFill>
              </a:rPr>
              <a:t>一正一反</a:t>
            </a:r>
            <a:r>
              <a:rPr lang="zh-CN" altLang="en-US" sz="2000"/>
              <a:t>两条缘起之路，我们现在的困局就是被自己无始以来串习的颠倒心态网所缠缚，时时走在颠倒路上，被违背缘起法则的愚痴心态所左右。通过学习这一段，我们应当了知，什么才是内心正确的走向。</a:t>
            </a:r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sz="3200" b="1">
                <a:solidFill>
                  <a:srgbClr val="7F02A7"/>
                </a:solidFill>
                <a:sym typeface="+mn-ea"/>
              </a:rPr>
              <a:t>见解、心态、行为、结果</a:t>
            </a:r>
            <a:br>
              <a:rPr lang="zh-CN" altLang="en-US" sz="3200" b="1">
                <a:solidFill>
                  <a:srgbClr val="7F02A7"/>
                </a:solidFill>
                <a:sym typeface="+mn-ea"/>
              </a:rPr>
            </a:b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1939290"/>
            <a:ext cx="10972800" cy="44157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>
                <a:solidFill>
                  <a:srgbClr val="C00000"/>
                </a:solidFill>
                <a:sym typeface="+mn-ea"/>
              </a:rPr>
              <a:t>怙主龙树云：“若其寿命多损害，较风激泡尤无常，出息入息能从睡，有暇醒觉最稀奇。”</a:t>
            </a:r>
            <a:r>
              <a:rPr lang="zh-CN" altLang="en-US" sz="1800">
                <a:sym typeface="+mn-ea"/>
              </a:rPr>
              <a:t>如所说般，人们贪著睡眠之乐而呼吸徐徐出入之间，也无不死的决定故，彼中未死而安然醒觉也是应持为稀奇的自性。</a:t>
            </a:r>
          </a:p>
          <a:p>
            <a:pPr marL="0" indent="0">
              <a:buNone/>
            </a:pPr>
            <a:endParaRPr lang="zh-CN" altLang="en-US" sz="1800"/>
          </a:p>
          <a:p>
            <a:r>
              <a:rPr lang="zh-CN" altLang="en-US" sz="1800"/>
              <a:t>龙树菩萨的教导关键在于</a:t>
            </a:r>
            <a:r>
              <a:rPr lang="zh-CN" altLang="en-US" sz="1800" b="1">
                <a:solidFill>
                  <a:srgbClr val="C00000"/>
                </a:solidFill>
              </a:rPr>
              <a:t>“最稀奇”</a:t>
            </a:r>
            <a:r>
              <a:rPr lang="zh-CN" altLang="en-US" sz="1800"/>
              <a:t>三个字，这是在确认“死时不定、人命在呼吸间”之后，出现的一种特别心态。“持为稀奇的自性”是</a:t>
            </a:r>
            <a:r>
              <a:rPr lang="zh-CN" altLang="en-US" sz="1800" b="1">
                <a:solidFill>
                  <a:srgbClr val="C00000"/>
                </a:solidFill>
              </a:rPr>
              <a:t>正面的心态</a:t>
            </a:r>
            <a:r>
              <a:rPr lang="zh-CN" altLang="en-US" sz="1800"/>
              <a:t>。</a:t>
            </a:r>
          </a:p>
          <a:p>
            <a:pPr>
              <a:lnSpc>
                <a:spcPct val="50000"/>
              </a:lnSpc>
            </a:pPr>
            <a:endParaRPr lang="zh-CN" altLang="en-US" sz="1800"/>
          </a:p>
          <a:p>
            <a:pPr marL="457200" lvl="2" indent="0">
              <a:buNone/>
            </a:pPr>
            <a:r>
              <a:rPr lang="zh-CN" altLang="en-US" sz="1800">
                <a:sym typeface="+mn-ea"/>
              </a:rPr>
              <a:t>譬如，一个人在战争激烈的前线，几千次都没被枪击或被炸弹轰炸等击中。事后，他会由衷地思维：真稀奇！一枪都没打中，我居然活着出来了！文中就是表达这个意思。同样，我们只有生起不同于世人的无常见解，内心真正认可后，才会由衷地感到稀奇。这时，不再是口头重复，而将具备真正修法人的特别心态，真正具备无常的观念。</a:t>
            </a:r>
          </a:p>
          <a:p>
            <a:pPr marL="457200" lvl="2" indent="0">
              <a:lnSpc>
                <a:spcPct val="30000"/>
              </a:lnSpc>
              <a:buNone/>
            </a:pPr>
            <a:endParaRPr lang="zh-CN" altLang="en-US" sz="1800">
              <a:sym typeface="+mn-ea"/>
            </a:endParaRPr>
          </a:p>
          <a:p>
            <a:r>
              <a:rPr lang="zh-CN" altLang="en-US" sz="1800">
                <a:sym typeface="+mn-ea"/>
              </a:rPr>
              <a:t>总之，“持为稀奇的自性”是正面的心态，因为实在很难越过一个个与死亡交锋的时刻。我们理应认识到生命叵测、旦夕难保，死主的流弹时时都有可能射中自身，因此一定要及时修法。用“持”字来表达一定要受持这种心态：活着很不容易，能这样一刻又一刻不死极其难得。原先感觉活着才是正常，有什么稀奇？世上的人都不会死，上午在的人下午肯定还在，今天在的人明天肯定还在等等，其实这些都是常执的颠倒看法，必须纠正。</a:t>
            </a:r>
            <a:endParaRPr lang="zh-CN" altLang="en-US" sz="1800"/>
          </a:p>
          <a:p>
            <a:endParaRPr lang="zh-CN" altLang="en-US" sz="180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</a:rPr>
              <a:t>--</a:t>
            </a:r>
            <a:r>
              <a:rPr lang="zh-CN" altLang="en-US" sz="4000" b="1">
                <a:solidFill>
                  <a:srgbClr val="7F02A7"/>
                </a:solidFill>
                <a:sym typeface="+mn-ea"/>
              </a:rPr>
              <a:t>修习无常的重要性</a:t>
            </a:r>
            <a:endParaRPr lang="zh-CN" altLang="en-US" sz="4000" b="1">
              <a:solidFill>
                <a:srgbClr val="7F02A7"/>
              </a:solidFill>
              <a:latin typeface="AR DELANEY" panose="02000000000000000000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60000"/>
              </a:lnSpc>
              <a:buNone/>
            </a:pPr>
            <a:endParaRPr lang="zh-CN" altLang="en-US" b="1">
              <a:solidFill>
                <a:schemeClr val="tx2"/>
              </a:solidFill>
            </a:endParaRPr>
          </a:p>
          <a:p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修习无常能够 断除对现世的贪欲， 踏上解脱道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修习无常能够激发精进修持的动力 </a:t>
            </a:r>
          </a:p>
          <a:p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修无常的功德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无常的修法对修行是非常有帮助的。哪怕是在一弹指的短短时间里修无常，所得的善根也远远超出长期烧香、磕头的善根。 由此也可看出修习无常的重要。知道了修习无常的重要性后，就要去行动去修行，光在心里想想，愿望也不可能实现。在修行过程中，要有正知正见。如果没有正知正见，修行就不是很容易；如果有，修行也并非难事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sz="3600" b="1">
                <a:solidFill>
                  <a:srgbClr val="7F02A7"/>
                </a:solidFill>
                <a:sym typeface="+mn-ea"/>
              </a:rPr>
              <a:t>见解、心态、行为、结果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5150"/>
            <a:ext cx="10972800" cy="4291330"/>
          </a:xfrm>
        </p:spPr>
        <p:txBody>
          <a:bodyPr/>
          <a:lstStyle/>
          <a:p>
            <a:pPr marL="0" lvl="1" indent="0">
              <a:buNone/>
            </a:pPr>
            <a:r>
              <a:rPr lang="zh-CN" altLang="en-US" sz="2000" b="1">
                <a:sym typeface="+mn-ea"/>
              </a:rPr>
              <a:t>相反，常执心会认为：我今天肯定不会死，醒来是正常的，就该醒来。如果是这种心态，被常执欺骗，不感觉死亡正在降临，他会一直忙碌今生活计，做些无意义的事。</a:t>
            </a:r>
            <a:endParaRPr lang="zh-CN" altLang="en-US" sz="2000" b="1"/>
          </a:p>
          <a:p>
            <a:pPr>
              <a:lnSpc>
                <a:spcPct val="10000"/>
              </a:lnSpc>
            </a:pPr>
            <a:endParaRPr lang="zh-CN" altLang="en-US" sz="2000" b="1"/>
          </a:p>
          <a:p>
            <a:pPr>
              <a:lnSpc>
                <a:spcPct val="110000"/>
              </a:lnSpc>
            </a:pPr>
            <a:r>
              <a:rPr lang="zh-CN" altLang="en-US" sz="1800" b="1"/>
              <a:t>是故</a:t>
            </a:r>
            <a:r>
              <a:rPr lang="zh-CN" altLang="en-US" sz="1800"/>
              <a:t>，由于我们现在只是有某时要死的想法，然而心中未生死时无定的想法故，唯一以</a:t>
            </a:r>
            <a:r>
              <a:rPr lang="zh-CN" altLang="en-US" sz="1800" b="1"/>
              <a:t>常执</a:t>
            </a:r>
            <a:r>
              <a:rPr lang="zh-CN" altLang="en-US" sz="1800"/>
              <a:t>在对生计</a:t>
            </a:r>
            <a:r>
              <a:rPr lang="zh-CN" altLang="en-US" sz="1800" b="1"/>
              <a:t>患得患失中散逸</a:t>
            </a:r>
            <a:r>
              <a:rPr lang="zh-CN" altLang="en-US" sz="1800"/>
              <a:t>。正耽著于成办此世的身乐、心喜、名誉这三者的勤作时，</a:t>
            </a:r>
            <a:r>
              <a:rPr lang="zh-CN" altLang="en-US" sz="1800" b="1"/>
              <a:t>突然</a:t>
            </a:r>
            <a:r>
              <a:rPr lang="zh-CN" altLang="en-US" sz="1800"/>
              <a:t>死主魔执持黑索、牙咬下唇、露出獠牙而到来时，勇士之军、帝王之力、富豪之财、智者之辩、美女之色、疾足之驰，任何皆无所益。纵入无缝小铁箱中，以勇敢之士持锋利之器，数十万人，剑端、矛尖皆向外后围绕而住，亦丝毫不能守护和遮蔽。死主阎魔他以黑索系其颈上，面色青青的、白泪涟涟的、以头和手足五体晃荡的同时，于后世的大道中带走外，以勇士无可争之地，以帝王无敕令之所，以财食无欺诳之处，</a:t>
            </a:r>
            <a:r>
              <a:rPr lang="zh-CN" altLang="en-US" sz="1800" b="1"/>
              <a:t>无逃避处，无隐藏处，无归无救，无怙无援，无方便大悲可施。</a:t>
            </a:r>
            <a:r>
              <a:rPr lang="zh-CN" altLang="en-US" sz="1800"/>
              <a:t>纵药师佛亲临，也于命尽之死无力延缓。</a:t>
            </a:r>
          </a:p>
          <a:p>
            <a:pPr>
              <a:lnSpc>
                <a:spcPct val="40000"/>
              </a:lnSpc>
            </a:pPr>
            <a:endParaRPr lang="zh-CN" altLang="en-US" sz="1800"/>
          </a:p>
          <a:p>
            <a:pPr>
              <a:lnSpc>
                <a:spcPct val="110000"/>
              </a:lnSpc>
            </a:pPr>
            <a:r>
              <a:rPr lang="zh-CN" altLang="en-US" sz="1800" b="1">
                <a:solidFill>
                  <a:srgbClr val="C00000"/>
                </a:solidFill>
                <a:sym typeface="+mn-ea"/>
              </a:rPr>
              <a:t>四个环节：</a:t>
            </a:r>
            <a:r>
              <a:rPr lang="zh-CN" altLang="en-US" sz="1800">
                <a:sym typeface="+mn-ea"/>
              </a:rPr>
              <a:t>其中，</a:t>
            </a:r>
            <a:r>
              <a:rPr lang="zh-CN" altLang="en-US" sz="1800" b="1">
                <a:sym typeface="+mn-ea"/>
              </a:rPr>
              <a:t>“故”</a:t>
            </a:r>
            <a:r>
              <a:rPr lang="zh-CN" altLang="en-US" sz="1800">
                <a:sym typeface="+mn-ea"/>
              </a:rPr>
              <a:t>字以上指</a:t>
            </a:r>
            <a:r>
              <a:rPr lang="zh-CN" altLang="en-US" sz="1800" b="1">
                <a:sym typeface="+mn-ea"/>
              </a:rPr>
              <a:t>见解</a:t>
            </a:r>
            <a:r>
              <a:rPr lang="zh-CN" altLang="en-US" sz="1800">
                <a:sym typeface="+mn-ea"/>
              </a:rPr>
              <a:t>没有转变，还处在常执当中；“故”字以后，</a:t>
            </a:r>
            <a:r>
              <a:rPr lang="zh-CN" altLang="en-US" sz="1800" b="1">
                <a:sym typeface="+mn-ea"/>
              </a:rPr>
              <a:t>“常执”、“患得患失”等是颠倒的心态</a:t>
            </a:r>
            <a:r>
              <a:rPr lang="zh-CN" altLang="en-US" sz="1800">
                <a:sym typeface="+mn-ea"/>
              </a:rPr>
              <a:t>；</a:t>
            </a:r>
            <a:r>
              <a:rPr lang="zh-CN" altLang="en-US" sz="1800" b="1">
                <a:sym typeface="+mn-ea"/>
              </a:rPr>
              <a:t>“散逸”</a:t>
            </a:r>
            <a:r>
              <a:rPr lang="zh-CN" altLang="en-US" sz="1800">
                <a:sym typeface="+mn-ea"/>
              </a:rPr>
              <a:t>是颠倒</a:t>
            </a:r>
            <a:r>
              <a:rPr lang="zh-CN" altLang="en-US" sz="1800" b="1">
                <a:sym typeface="+mn-ea"/>
              </a:rPr>
              <a:t>的行为</a:t>
            </a:r>
            <a:r>
              <a:rPr lang="zh-CN" altLang="en-US" sz="1800">
                <a:sym typeface="+mn-ea"/>
              </a:rPr>
              <a:t>；</a:t>
            </a:r>
            <a:r>
              <a:rPr lang="zh-CN" altLang="en-US" sz="1800" b="1">
                <a:sym typeface="+mn-ea"/>
              </a:rPr>
              <a:t>“突然”</a:t>
            </a:r>
            <a:r>
              <a:rPr lang="zh-CN" altLang="en-US" sz="1800">
                <a:sym typeface="+mn-ea"/>
              </a:rPr>
              <a:t>是必然</a:t>
            </a:r>
            <a:r>
              <a:rPr lang="zh-CN" altLang="en-US" sz="1800" b="1">
                <a:sym typeface="+mn-ea"/>
              </a:rPr>
              <a:t>的结果</a:t>
            </a:r>
            <a:r>
              <a:rPr lang="zh-CN" altLang="en-US" sz="1800">
                <a:sym typeface="+mn-ea"/>
              </a:rPr>
              <a:t>。之后的“无所益、无归、无救、无力延缓”等，表达了在死亡降临时一切都派不上用场。如果以常执来营办此生事务，那一定是一条由无明引起的颠倒路线。从而追求：身乐</a:t>
            </a:r>
            <a:r>
              <a:rPr lang="en-US" altLang="zh-CN" sz="1800">
                <a:sym typeface="+mn-ea"/>
              </a:rPr>
              <a:t>-</a:t>
            </a:r>
            <a:r>
              <a:rPr lang="zh-CN" altLang="en-US" sz="1800">
                <a:sym typeface="+mn-ea"/>
              </a:rPr>
              <a:t>心喜</a:t>
            </a:r>
            <a:r>
              <a:rPr lang="en-US" altLang="zh-CN" sz="1800">
                <a:sym typeface="+mn-ea"/>
              </a:rPr>
              <a:t>-</a:t>
            </a:r>
            <a:r>
              <a:rPr lang="zh-CN" altLang="en-US" sz="1800">
                <a:sym typeface="+mn-ea"/>
              </a:rPr>
              <a:t>名誉，死魔突然来时，后悔不及。</a:t>
            </a:r>
            <a:endParaRPr lang="zh-CN" altLang="en-US" sz="1800"/>
          </a:p>
          <a:p>
            <a:pPr>
              <a:lnSpc>
                <a:spcPct val="12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r>
              <a:rPr lang="en-US" altLang="zh-CN" b="1">
                <a:solidFill>
                  <a:srgbClr val="7F02A7"/>
                </a:solidFill>
                <a:sym typeface="+mn-ea"/>
              </a:rPr>
              <a:t>-</a:t>
            </a:r>
            <a:r>
              <a:rPr lang="zh-CN" altLang="en-US" sz="3600" b="1">
                <a:solidFill>
                  <a:srgbClr val="7F02A7"/>
                </a:solidFill>
                <a:sym typeface="+mn-ea"/>
              </a:rPr>
              <a:t>见解、心态、行为、结果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5150"/>
            <a:ext cx="10972800" cy="429133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/>
              <a:t>以上分别讲到了正反两方面的缘起运行。</a:t>
            </a:r>
          </a:p>
          <a:p>
            <a:pPr marL="0" indent="0">
              <a:lnSpc>
                <a:spcPct val="50000"/>
              </a:lnSpc>
              <a:buNone/>
            </a:pPr>
            <a:endParaRPr lang="zh-CN" altLang="en-US" sz="2400" b="1"/>
          </a:p>
          <a:p>
            <a:pPr>
              <a:lnSpc>
                <a:spcPct val="110000"/>
              </a:lnSpc>
            </a:pPr>
            <a:r>
              <a:rPr lang="zh-CN" altLang="en-US" sz="2000"/>
              <a:t>明行系统就是在生起正见后，以正见发起正确的心态、行为，从而得到好的结果。也就是说，我们必然速死、死时不定，这个世界、时代充满了各种死缘，根本无法预料什么时候会死，有了这种观念才能生起紧迫感，想要赶紧做好当天应作的事，从此使心入于法行的轨道，修习对死有利益的正法。</a:t>
            </a:r>
          </a:p>
          <a:p>
            <a:pPr>
              <a:lnSpc>
                <a:spcPct val="80000"/>
              </a:lnSpc>
            </a:pP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2000"/>
              <a:t>如果尚未生起这种正见，就必然依随无明的力量运行在颠倒的轨道里，出现颠倒的心态、行为和结局。</a:t>
            </a:r>
            <a:r>
              <a:rPr lang="zh-CN" altLang="en-US" sz="2000">
                <a:sym typeface="+mn-ea"/>
              </a:rPr>
              <a:t>由此可知，如果一直忙碌现世法，根本不去关注迅速降临的死亡，也就没办法改变无常突然显现的事实，无论如何，它迟早都会在我们身上出现。我们千万不要等到那时才知道后悔，因为在那种情况下，再做什么都没有用了。如此从前观察到后，就应该及时觉醒，应该改变常执所导致的各种颠倒心态、行为，以及这一生的错误投资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7F02A7"/>
                </a:solidFill>
                <a:sym typeface="+mn-ea"/>
              </a:rPr>
              <a:t>思维内情众生而修无常</a:t>
            </a:r>
            <a:endParaRPr lang="zh-CN" altLang="en-US" sz="3600" b="1">
              <a:solidFill>
                <a:srgbClr val="7F02A7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35150"/>
            <a:ext cx="10972800" cy="429133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1800" b="1"/>
              <a:t>通过以上从正反两方面的指示，我们就可以观察到黑白分明的两条缘起之路，接下来，普贤上师给予最后的教导。</a:t>
            </a:r>
          </a:p>
          <a:p>
            <a:pPr>
              <a:lnSpc>
                <a:spcPct val="80000"/>
              </a:lnSpc>
            </a:pPr>
            <a:endParaRPr lang="zh-CN" altLang="en-US" sz="1800"/>
          </a:p>
          <a:p>
            <a:pPr>
              <a:lnSpc>
                <a:spcPct val="110000"/>
              </a:lnSpc>
            </a:pPr>
            <a:r>
              <a:rPr lang="zh-CN" altLang="en-US" sz="1800"/>
              <a:t>故现今立即不为懈怠、推延所转，而须修一个对命终决定获益的真实圣法。由衷地修习此想。</a:t>
            </a:r>
          </a:p>
          <a:p>
            <a:pPr>
              <a:lnSpc>
                <a:spcPct val="30000"/>
              </a:lnSpc>
            </a:pPr>
            <a:endParaRPr lang="zh-CN" altLang="en-US" sz="1800"/>
          </a:p>
          <a:p>
            <a:pPr>
              <a:lnSpc>
                <a:spcPct val="110000"/>
              </a:lnSpc>
            </a:pPr>
            <a:r>
              <a:rPr lang="zh-CN" altLang="en-US" sz="1800"/>
              <a:t>所以，现在就要立即不被懈怠和推延所转，利用难得的暇满人身，修一个对命终决定有利益的真实圣法，这是心中必须要发起的决断。</a:t>
            </a:r>
            <a:r>
              <a:rPr lang="zh-CN" altLang="en-US" sz="1800" b="1">
                <a:solidFill>
                  <a:srgbClr val="C00000"/>
                </a:solidFill>
              </a:rPr>
              <a:t>修无常有三种决断：必须修法、必须当下修法、唯一法有利益，</a:t>
            </a:r>
            <a:r>
              <a:rPr lang="zh-CN" altLang="en-US" sz="1800"/>
              <a:t>由此才能使我们今世的暇满人身唯一用于正法，这就是修行无常需要达成的结果。</a:t>
            </a:r>
          </a:p>
          <a:p>
            <a:pPr>
              <a:lnSpc>
                <a:spcPct val="30000"/>
              </a:lnSpc>
            </a:pPr>
            <a:endParaRPr lang="zh-CN" altLang="en-US" sz="1800"/>
          </a:p>
          <a:p>
            <a:pPr>
              <a:lnSpc>
                <a:spcPct val="10000"/>
              </a:lnSpc>
            </a:pPr>
            <a:endParaRPr lang="zh-CN" altLang="en-US" sz="1800"/>
          </a:p>
          <a:p>
            <a:r>
              <a:rPr lang="zh-CN" altLang="en-US" sz="1800"/>
              <a:t>在《增一阿含经》中有一段切实的教导：</a:t>
            </a:r>
          </a:p>
          <a:p>
            <a:pPr>
              <a:lnSpc>
                <a:spcPct val="10000"/>
              </a:lnSpc>
            </a:pP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当时，世尊告诉诸比丘：“你们要修行死想，思维死想。”的例子</a:t>
            </a:r>
          </a:p>
          <a:p>
            <a:pPr marL="457200" lvl="1" indent="0">
              <a:buNone/>
            </a:pPr>
            <a:r>
              <a:rPr lang="zh-CN" altLang="en-US" sz="1800"/>
              <a:t>。。。。。。。。。。。。。。</a:t>
            </a:r>
          </a:p>
          <a:p>
            <a:pPr marL="457200" lvl="1" indent="0">
              <a:buNone/>
            </a:pPr>
            <a:r>
              <a:rPr lang="zh-CN" altLang="en-US" sz="1800" b="1"/>
              <a:t>世尊说：“停住！停住！比丘！这也不是思维、修行死想。你们诸比丘所说的都是放逸之行，不是修行死想的法。</a:t>
            </a:r>
            <a:r>
              <a:rPr lang="zh-CN" altLang="en-US" sz="1800"/>
              <a:t>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143C-0D53-46B9-B75F-0535A47B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2AB6-B71E-4470-B2D9-F06D4E3E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寿命无常需要从七个方面去观修，每个方面观修</a:t>
            </a:r>
            <a:r>
              <a:rPr lang="en-US" altLang="zh-CN" dirty="0"/>
              <a:t>22</a:t>
            </a:r>
            <a:r>
              <a:rPr lang="zh-CN" altLang="en-US" dirty="0"/>
              <a:t>小时，应该如何分配？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佛教中很多概念和理论是我们非常不熟悉的，比如外器世界所描述的世界观；在闻思修的时候我们应该怎样做才能比较透彻的理解这些佛学知识？</a:t>
            </a:r>
            <a:endParaRPr lang="en-CA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/>
              <a:t>请师兄们分享一下自己这段时间的打坐经验：有遇到什么困难吗？有什么收获吗？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43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zh-CN" altLang="en-US" b="1">
                <a:solidFill>
                  <a:srgbClr val="7F02A7"/>
                </a:solidFill>
              </a:rPr>
              <a:t>思维外器世界而修无常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外器世界</a:t>
            </a:r>
            <a:r>
              <a:rPr lang="zh-CN" altLang="en-US"/>
              <a:t>：</a:t>
            </a:r>
            <a:r>
              <a:rPr lang="zh-CN" altLang="en-US" sz="2400"/>
              <a:t>是指外面的宇宙，除了众生以外的一切物质，如山河大地等等</a:t>
            </a:r>
          </a:p>
          <a:p>
            <a:pPr marL="0" indent="0">
              <a:lnSpc>
                <a:spcPct val="20000"/>
              </a:lnSpc>
              <a:buNone/>
            </a:pPr>
            <a:endParaRPr lang="zh-CN" altLang="en-US" sz="2400"/>
          </a:p>
          <a:p>
            <a:pPr>
              <a:lnSpc>
                <a:spcPct val="140000"/>
              </a:lnSpc>
              <a:buFont typeface="Wingdings" panose="05000000000000000000" charset="0"/>
              <a:buChar char="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粗大的外器世界：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成、住、坏、空，是佛教所讲的宇宙演变的四个阶段，宇宙不是常住不灭的，它也是变化无常的。</a:t>
            </a:r>
          </a:p>
          <a:p>
            <a:pPr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细微的外器世界：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</a:rPr>
              <a:t>看上去是静止的事物，实际上每一刹那都在生灭中发生变化。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zh-CN" altLang="en-US" b="1">
                <a:solidFill>
                  <a:srgbClr val="7F02A7"/>
                </a:solidFill>
              </a:rPr>
              <a:t>外器世界的内涵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/>
              <a:t>由共同福德所成就的外器世间——四洲、山王包括诸天处所的范围，坚固乃至劫之间安住。此等也无常存，终将由七火一水而决定坏灭</a:t>
            </a:r>
          </a:p>
          <a:p>
            <a:r>
              <a:rPr lang="zh-CN" altLang="en-US" sz="1800" b="1"/>
              <a:t>整个外器世间,包括从地狱到色界天之间的广大范围，也就是三千大千世界中四禅以下的器世间. 欲界下两层及之下外器世间是从三轮开始形成九山、八海、四洲、日月、天器等。</a:t>
            </a:r>
          </a:p>
          <a:p>
            <a:pPr>
              <a:lnSpc>
                <a:spcPct val="40000"/>
              </a:lnSpc>
            </a:pPr>
            <a:endParaRPr lang="zh-CN" altLang="en-US" sz="1800" b="1"/>
          </a:p>
          <a:p>
            <a:pPr marL="0" indent="0">
              <a:buNone/>
            </a:pPr>
            <a:r>
              <a:rPr lang="zh-CN" altLang="en-US" sz="1800" b="1">
                <a:solidFill>
                  <a:srgbClr val="7F02A7"/>
                </a:solidFill>
              </a:rPr>
              <a:t>三千大千世界的构成：</a:t>
            </a:r>
          </a:p>
          <a:p>
            <a:pPr>
              <a:lnSpc>
                <a:spcPct val="10000"/>
              </a:lnSpc>
            </a:pPr>
            <a:endParaRPr lang="zh-CN" altLang="en-US" sz="1800" b="1">
              <a:solidFill>
                <a:srgbClr val="7F02A7"/>
              </a:solidFill>
            </a:endParaRPr>
          </a:p>
          <a:p>
            <a:pPr marL="0" indent="0">
              <a:buNone/>
            </a:pPr>
            <a:r>
              <a:rPr lang="zh-CN" altLang="en-US" sz="1800"/>
              <a:t>小千世界：一千个四大部洲、一千个日月、一千个须弥山、一千个六欲天、一千个初禅天，所有这些从整体上叫做“小千世界”；中千世界：一千个小千世界叫做一个“中千世界”；大千世界：一千个中千世界叫做一个“大千世界”。由于大千是三个千连乘，所以又称为“三千大千世界”，不是三千个大千世界，只是一个大千世界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400"/>
              <a:t>换一种说法：到达一千个初禅的范畴叫做一个小千世界，它是二禅所覆盖的下界的范围；中千是一个三禅所覆盖的下界范围；大千则是一个四禅所覆盖的下界范围。也就是说，小千世界是指二禅所覆盖的一千四洲、日月、须弥山、欲天、初禅的大范围；中千是三禅所覆盖的下界的一千个小千世界的大范围；大千（一个三千大千世界的组织）是四禅所覆盖的一千个中千世界的大范围，实际包括了十亿个四洲、日月、须弥山、欲天、禅天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en-US" altLang="zh-CN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外器世</a:t>
            </a:r>
            <a:r>
              <a:rPr lang="zh-CN" altLang="en-US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界</a:t>
            </a:r>
            <a:r>
              <a:rPr lang="en-US" altLang="zh-CN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形成的过程</a:t>
            </a:r>
          </a:p>
        </p:txBody>
      </p:sp>
      <p:pic>
        <p:nvPicPr>
          <p:cNvPr id="3" name="内容占位符 -2147482624"/>
          <p:cNvPicPr preferRelativeResize="0"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2002790"/>
            <a:ext cx="2882265" cy="40659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47160" y="2170430"/>
            <a:ext cx="7696835" cy="361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rgbClr val="C00000"/>
                </a:solidFill>
              </a:rPr>
              <a:t>空居天：</a:t>
            </a:r>
            <a:r>
              <a:rPr lang="zh-CN" altLang="en-US" sz="1600"/>
              <a:t>首先，虚空中出现大黑云，黑云周遍降下如车轮般大的雨粒，在无数百</a:t>
            </a:r>
          </a:p>
          <a:p>
            <a:pPr algn="l"/>
            <a:r>
              <a:rPr lang="zh-CN" altLang="en-US" sz="1600"/>
              <a:t>千年中暴雨不停，水位便逐渐上涨，一直涨到无数百千由旬至光音天的天界时，</a:t>
            </a:r>
          </a:p>
          <a:p>
            <a:pPr algn="l"/>
            <a:r>
              <a:rPr lang="zh-CN" altLang="en-US" sz="1600"/>
              <a:t>有四种大风吹起，执持此水而令安住。之后，水稍微减下百千由旬，一直减，以</a:t>
            </a:r>
          </a:p>
          <a:p>
            <a:pPr algn="l"/>
            <a:r>
              <a:rPr lang="zh-CN" altLang="en-US" sz="1600"/>
              <a:t>至减下无数百千万由旬时，水的四面有大风刮起，吹水动荡，鼓荡涛波，浮起很</a:t>
            </a:r>
          </a:p>
          <a:p>
            <a:pPr algn="l"/>
            <a:r>
              <a:rPr lang="zh-CN" altLang="en-US" sz="1600"/>
              <a:t>多水沫。水沫被风吹到空中，形成固态的天宫，有七宝校饰庄严，新梵天天宫出</a:t>
            </a:r>
          </a:p>
          <a:p>
            <a:pPr algn="l"/>
            <a:r>
              <a:rPr lang="zh-CN" altLang="en-US" sz="1600"/>
              <a:t>现。下几层天宫的出现依然是这种方式：水又减到无数千万由旬，水的四面又有</a:t>
            </a:r>
          </a:p>
          <a:p>
            <a:pPr algn="l"/>
            <a:r>
              <a:rPr lang="zh-CN" altLang="en-US" sz="1600"/>
              <a:t>大风吹起，风吹水动，波涛荡漾，浮起很多水沫。风把水沫吹到空中，水沫水沫</a:t>
            </a:r>
          </a:p>
          <a:p>
            <a:pPr algn="l">
              <a:lnSpc>
                <a:spcPct val="110000"/>
              </a:lnSpc>
            </a:pPr>
            <a:r>
              <a:rPr lang="zh-CN" altLang="en-US" sz="1600"/>
              <a:t>自然坚固成七宝装饰严丽的化乐天宫。形成七宝严饰的兜率天宫、夜摩天宫。</a:t>
            </a:r>
          </a:p>
          <a:p>
            <a:pPr algn="l">
              <a:lnSpc>
                <a:spcPct val="160000"/>
              </a:lnSpc>
            </a:pPr>
            <a:r>
              <a:rPr lang="zh-CN" altLang="en-US" b="1">
                <a:solidFill>
                  <a:srgbClr val="C00000"/>
                </a:solidFill>
              </a:rPr>
              <a:t>地天外器：</a:t>
            </a:r>
            <a:r>
              <a:rPr lang="zh-CN" altLang="en-US" sz="1600">
                <a:solidFill>
                  <a:schemeClr val="tx1"/>
                </a:solidFill>
              </a:rPr>
              <a:t>须弥山、三十三天、四天王天、阿修罗宫殿，乃至山王旁边的七金山、</a:t>
            </a:r>
          </a:p>
          <a:p>
            <a:pPr algn="l"/>
            <a:r>
              <a:rPr lang="zh-CN" altLang="en-US" sz="1600">
                <a:solidFill>
                  <a:schemeClr val="tx1"/>
                </a:solidFill>
              </a:rPr>
              <a:t>铁围山以及各种山峰等也是同样的方式。乱风刮起，吹着水沫，水沫自然坚固成</a:t>
            </a:r>
          </a:p>
          <a:p>
            <a:pPr algn="l"/>
            <a:r>
              <a:rPr lang="zh-CN" altLang="en-US" sz="1600">
                <a:solidFill>
                  <a:schemeClr val="tx1"/>
                </a:solidFill>
              </a:rPr>
              <a:t>须弥山，由金、银、水晶、琉璃四宝合成。之后，风吹水沫形成自然宫殿。</a:t>
            </a:r>
          </a:p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chemeClr val="tx1"/>
                </a:solidFill>
              </a:rPr>
              <a:t>海的形成是由自然云降下的大雨，弥漫了四天下和须弥山，大风吹地形成大坑，</a:t>
            </a:r>
          </a:p>
          <a:p>
            <a:pPr algn="l"/>
            <a:r>
              <a:rPr lang="zh-CN" altLang="en-US" sz="1600">
                <a:solidFill>
                  <a:schemeClr val="tx1"/>
                </a:solidFill>
              </a:rPr>
              <a:t>涧水流入，形成四海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zh-CN" altLang="en-US" b="1">
                <a:solidFill>
                  <a:srgbClr val="7F02A7"/>
                </a:solidFill>
              </a:rPr>
              <a:t>外器世界变化过程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000" b="1"/>
              <a:t>外器世间不是恒常不变的，会经过成、住、坏、空四个阶段的变化。这个变化用劫来衡量。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000"/>
              <a:t>劫：时间单位。劫分为大、中、小三种，大劫包括成、住、坏、空四个中劫，每一个中劫包括20个小劫。一个大劫包括80个小劫。</a:t>
            </a:r>
          </a:p>
          <a:p>
            <a:pPr>
              <a:lnSpc>
                <a:spcPct val="110000"/>
              </a:lnSpc>
            </a:pPr>
            <a:r>
              <a:rPr lang="zh-CN" altLang="en-US" sz="2000"/>
              <a:t>小劫：人寿从无量岁逐渐下减，每一百年减一岁，减到十岁时，之后从十岁增到八万岁，如此一增一减称为一个小劫。</a:t>
            </a:r>
          </a:p>
          <a:p>
            <a:pPr>
              <a:lnSpc>
                <a:spcPct val="110000"/>
              </a:lnSpc>
            </a:pPr>
            <a:r>
              <a:rPr lang="zh-CN" altLang="en-US" sz="2000"/>
              <a:t>成劫: 20小劫，形成外器世间.如上所述，从风吹起直到地狱的第一个有情出生为止. </a:t>
            </a:r>
            <a:r>
              <a:rPr lang="zh-CN" altLang="en-US" sz="2000" b="1">
                <a:solidFill>
                  <a:srgbClr val="C00000"/>
                </a:solidFill>
              </a:rPr>
              <a:t>即成劫是外器世间从上向下形成。</a:t>
            </a:r>
          </a:p>
          <a:p>
            <a:pPr>
              <a:lnSpc>
                <a:spcPct val="110000"/>
              </a:lnSpc>
            </a:pPr>
            <a:r>
              <a:rPr lang="zh-CN" altLang="en-US" sz="2000"/>
              <a:t>住劫：20小劫，有情众生在各自的器世间安住。</a:t>
            </a:r>
          </a:p>
          <a:p>
            <a:pPr>
              <a:lnSpc>
                <a:spcPct val="110000"/>
              </a:lnSpc>
            </a:pPr>
            <a:r>
              <a:rPr lang="zh-CN" altLang="en-US" sz="2000"/>
              <a:t>坏劫：20小劫，当世界经过二十个小劫的安住期之后，坏劫就会来临。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/>
              <a:t>     </a:t>
            </a:r>
            <a:r>
              <a:rPr lang="zh-CN" altLang="en-US" sz="2000" b="1">
                <a:solidFill>
                  <a:srgbClr val="C00000"/>
                </a:solidFill>
              </a:rPr>
              <a:t>坏劫是从地狱开始毁坏，一直到三禅天界为止，是从下向上毁坏。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外器世界变化过程（续）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800"/>
              <a:t>坏劫时有大三灾出现——火灾、水灾、风灾。大三灾的力量将器世间完全毁坏，一个极微也不会余留。三禅天即以下所以外器世间经过大三灾而彻底毁坏。</a:t>
            </a:r>
          </a:p>
          <a:p>
            <a:pPr marL="0" indent="0">
              <a:lnSpc>
                <a:spcPct val="40000"/>
              </a:lnSpc>
              <a:buNone/>
            </a:pPr>
            <a:endParaRPr lang="zh-CN" altLang="en-US" sz="1800"/>
          </a:p>
          <a:p>
            <a:pPr>
              <a:lnSpc>
                <a:spcPct val="100000"/>
              </a:lnSpc>
            </a:pPr>
            <a:r>
              <a:rPr lang="zh-CN" altLang="en-US" sz="1800"/>
              <a:t>初禅二禅三禅因为有内三灾，所以都会毁灭，初禅天人以寻伺为内灾，外灾受火灾；二禅以喜受为内灾，外灾受水灾；三禅动息呼吸是内灾，外灾受外风灾。由于下三禅有如此内灾，所以会遭到相应的外灾毁坏。四禅天人没有内灾，所以不被外灾毁灭。</a:t>
            </a:r>
          </a:p>
          <a:p>
            <a:pPr marL="0" indent="0">
              <a:lnSpc>
                <a:spcPct val="40000"/>
              </a:lnSpc>
              <a:buNone/>
            </a:pPr>
            <a:endParaRPr lang="zh-CN" altLang="en-US" sz="1800"/>
          </a:p>
          <a:p>
            <a:pPr>
              <a:lnSpc>
                <a:spcPct val="110000"/>
              </a:lnSpc>
            </a:pPr>
            <a:r>
              <a:rPr lang="zh-CN" altLang="en-US" sz="1800"/>
              <a:t>第四禅的器界也不是常法，它是随着有情一同生灭。第四禅天处没有总的地形，当一位天人诞生时，就有一处宫殿随之而起；天人死时，天宫也随之坏灭。即第四禅天的器界随有情的生而显现，跟以下色界、欲界的器界有所不同。</a:t>
            </a:r>
          </a:p>
          <a:p>
            <a:pPr marL="0" indent="0">
              <a:lnSpc>
                <a:spcPct val="60000"/>
              </a:lnSpc>
              <a:buNone/>
            </a:pPr>
            <a:endParaRPr lang="zh-CN" altLang="en-US" sz="1800"/>
          </a:p>
          <a:p>
            <a:pPr>
              <a:lnSpc>
                <a:spcPct val="110000"/>
              </a:lnSpc>
            </a:pPr>
            <a:r>
              <a:rPr lang="zh-CN" altLang="en-US" sz="1800"/>
              <a:t>三灾发生的次序：最初以火灾毁坏七次以后，再以水灾毁坏一次，如此七次火灾、一次水灾，反复经过七次后，再以火灾坏灭七次，最后以风灾坏灭无余。总的要经过火灾五十六回、水灾七回、风灾一回，即六十四转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外器世界变化过程（续）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000"/>
          </a:p>
          <a:p>
            <a:pPr marL="0" indent="0"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坏劫时，器世间被七火一水毁坏的情形过程：</a:t>
            </a:r>
          </a:p>
          <a:p>
            <a:pPr marL="0" indent="0">
              <a:lnSpc>
                <a:spcPct val="40000"/>
              </a:lnSpc>
              <a:buNone/>
            </a:pPr>
            <a:endParaRPr lang="zh-CN" altLang="en-US" sz="2400" b="1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sz="2400"/>
              <a:t>首先空尽初禅天（包括初禅天）以下的有情界：</a:t>
            </a:r>
          </a:p>
          <a:p>
            <a:pPr marL="0" indent="0">
              <a:buNone/>
            </a:pPr>
            <a:r>
              <a:rPr lang="zh-CN" altLang="en-US" sz="2400"/>
              <a:t>地狱→鬼趣→旁生→人趣→四王天→五欲天→初禅</a:t>
            </a:r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 b="1">
                <a:sym typeface="+mn-ea"/>
              </a:rPr>
              <a:t>空劫：</a:t>
            </a:r>
            <a:r>
              <a:rPr lang="zh-CN" altLang="en-US" sz="2400">
                <a:sym typeface="+mn-ea"/>
              </a:rPr>
              <a:t>20小劫，坏劫过后，一片虚空，一个极微粒都没有，之后空中渐渐有微细的风吹起，这是器世间即将形成的前相，随后微风逐渐增盛，形成了风轮、水轮和金轮等。不过最初是形成大梵王宫，乃至夜摩天宫，后来才生起风轮等。新的一轮又开始了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上节回顾</a:t>
            </a:r>
            <a:r>
              <a:rPr lang="en-US" altLang="zh-CN" sz="3600" b="1">
                <a:solidFill>
                  <a:srgbClr val="7F02A7"/>
                </a:solidFill>
                <a:latin typeface="AR DELANEY" panose="02000000000000000000" charset="0"/>
                <a:sym typeface="+mn-ea"/>
              </a:rPr>
              <a:t>--</a:t>
            </a:r>
            <a:r>
              <a:rPr lang="zh-CN" altLang="en-US" b="1">
                <a:solidFill>
                  <a:srgbClr val="7F02A7"/>
                </a:solidFill>
                <a:sym typeface="+mn-ea"/>
              </a:rPr>
              <a:t>外器世界变化过程之坏劫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>
                <a:solidFill>
                  <a:srgbClr val="C00000"/>
                </a:solidFill>
              </a:rPr>
              <a:t>内情众生由下而上逐渐化为乌有，至第一禅天以下所有众生无一留存，在此之后，天空依次出现七个太阳：</a:t>
            </a:r>
          </a:p>
          <a:p>
            <a:r>
              <a:rPr lang="zh-CN" altLang="en-US" sz="1800" b="1">
                <a:solidFill>
                  <a:srgbClr val="C00000"/>
                </a:solidFill>
              </a:rPr>
              <a:t>第一个太阳：</a:t>
            </a:r>
            <a:r>
              <a:rPr lang="zh-CN" altLang="en-US" sz="1800">
                <a:solidFill>
                  <a:schemeClr val="tx1"/>
                </a:solidFill>
              </a:rPr>
              <a:t>烧毁一切山林树木，整个大千世界十亿个四洲中，其中所有的植物全数枯死。</a:t>
            </a:r>
          </a:p>
          <a:p>
            <a:r>
              <a:rPr lang="zh-CN" altLang="en-US" sz="1800" b="1">
                <a:solidFill>
                  <a:srgbClr val="C00000"/>
                </a:solidFill>
                <a:sym typeface="+mn-ea"/>
              </a:rPr>
              <a:t>第二个太阳</a:t>
            </a:r>
            <a:r>
              <a:rPr lang="zh-CN" altLang="en-US" sz="1800" b="1">
                <a:solidFill>
                  <a:srgbClr val="C00000"/>
                </a:solidFill>
              </a:rPr>
              <a:t>：</a:t>
            </a:r>
            <a:r>
              <a:rPr lang="zh-CN" altLang="en-US" sz="1800">
                <a:solidFill>
                  <a:schemeClr val="tx1"/>
                </a:solidFill>
              </a:rPr>
              <a:t>使得四大部洲的一切小溪流、小池沼等全部蒸干，一滴不剩。</a:t>
            </a:r>
          </a:p>
          <a:p>
            <a:r>
              <a:rPr lang="zh-CN" altLang="en-US" sz="1800" b="1">
                <a:solidFill>
                  <a:srgbClr val="C00000"/>
                </a:solidFill>
                <a:sym typeface="+mn-ea"/>
              </a:rPr>
              <a:t>第三个太阳</a:t>
            </a:r>
            <a:r>
              <a:rPr lang="zh-CN" altLang="en-US" sz="1800" b="1">
                <a:solidFill>
                  <a:srgbClr val="C00000"/>
                </a:solidFill>
              </a:rPr>
              <a:t>：</a:t>
            </a:r>
            <a:r>
              <a:rPr lang="zh-CN" altLang="en-US" sz="1800">
                <a:solidFill>
                  <a:schemeClr val="tx1"/>
                </a:solidFill>
              </a:rPr>
              <a:t>使得大江大河逐渐干枯，整个三千大千世界中十亿个四大部洲的大江河都是如此。</a:t>
            </a:r>
          </a:p>
          <a:p>
            <a:r>
              <a:rPr lang="zh-CN" altLang="en-US" sz="1800" b="1">
                <a:solidFill>
                  <a:srgbClr val="C00000"/>
                </a:solidFill>
                <a:sym typeface="+mn-ea"/>
              </a:rPr>
              <a:t>第四个太阳：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使无热恼大池逐渐干涸。即使是作为一切江河之源的大池也只能枯竭无余。</a:t>
            </a:r>
          </a:p>
          <a:p>
            <a:r>
              <a:rPr lang="zh-CN" altLang="en-US" sz="1800" b="1">
                <a:solidFill>
                  <a:srgbClr val="C00000"/>
                </a:solidFill>
                <a:sym typeface="+mn-ea"/>
              </a:rPr>
              <a:t>第五个太阳：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使四洲的大海水不断消减。只剩下孤零零的四洲和九山。处在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“大沙漠时代”</a:t>
            </a:r>
          </a:p>
          <a:p>
            <a:r>
              <a:rPr lang="zh-CN" altLang="en-US" sz="1800" b="1">
                <a:solidFill>
                  <a:srgbClr val="C00000"/>
                </a:solidFill>
                <a:sym typeface="+mn-ea"/>
              </a:rPr>
              <a:t>第六个太阳：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使得大地和雪山都燃烧起来。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“黑烟时代”</a:t>
            </a:r>
          </a:p>
          <a:p>
            <a:r>
              <a:rPr lang="zh-CN" altLang="en-US" sz="1800" b="1">
                <a:solidFill>
                  <a:srgbClr val="C00000"/>
                </a:solidFill>
                <a:sym typeface="+mn-ea"/>
              </a:rPr>
              <a:t>第七个太阳：</a:t>
            </a:r>
            <a:r>
              <a:rPr lang="en-US" altLang="zh-CN" sz="1800" b="1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烈焰时代</a:t>
            </a:r>
            <a:r>
              <a:rPr lang="en-US" altLang="zh-CN" sz="1800" b="1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1800" b="1">
                <a:solidFill>
                  <a:schemeClr val="tx1"/>
                </a:solidFill>
                <a:sym typeface="+mn-ea"/>
              </a:rPr>
              <a:t>。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须弥山王、四大洲、八小洲、七金山、铁围山等都燃起了熊熊烈火，而且不光一个世界，是整个大千世界都成为一片火海。向下烧尽地狱，向上烧尽一禅天。如是，从四天下到梵处之间都是劫火洞然，须弥山王也渐渐倒塌，大地和须弥山都被烧得不剩一粒微尘后，火势还会一直往下烧，烧穿三亿两万由旬的金轮；继续烧下去，地下深厚的水轮也被烧光；水下的风轮也很快被烧光，随后进入空劫时代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流光溢彩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8343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 DELANEY</vt:lpstr>
      <vt:lpstr>Arial</vt:lpstr>
      <vt:lpstr>Wingdings</vt:lpstr>
      <vt:lpstr>流光溢彩</vt:lpstr>
      <vt:lpstr>寿命无常</vt:lpstr>
      <vt:lpstr>上节回顾--修习无常的重要性</vt:lpstr>
      <vt:lpstr>上节回顾--思维外器世界而修无常</vt:lpstr>
      <vt:lpstr>上节回顾--外器世界的内涵</vt:lpstr>
      <vt:lpstr>上节回顾--外器世界形成的过程</vt:lpstr>
      <vt:lpstr>上节回顾--外器世界变化过程</vt:lpstr>
      <vt:lpstr>上节回顾--外器世界变化过程（续）</vt:lpstr>
      <vt:lpstr>上节回顾--外器世界变化过程（续）</vt:lpstr>
      <vt:lpstr>上节回顾--外器世界变化过程之坏劫</vt:lpstr>
      <vt:lpstr>上节回顾--外器世界变化过程之坏劫（续）</vt:lpstr>
      <vt:lpstr>思维有情世界而修无常</vt:lpstr>
      <vt:lpstr>思维内情众生而修无常-总的观修</vt:lpstr>
      <vt:lpstr>思维内情众生而修无常-总的观修（续）</vt:lpstr>
      <vt:lpstr>思维内情众生而修无常-别观修</vt:lpstr>
      <vt:lpstr>思维内情众生而修无常-别观修（续）</vt:lpstr>
      <vt:lpstr>思维内情众生而修无常-别观修（续）</vt:lpstr>
      <vt:lpstr>思维内情众生而修无常-三个层次</vt:lpstr>
      <vt:lpstr>思维内情众生而修无常-见解、心态、行为、结果</vt:lpstr>
      <vt:lpstr>思维内情众生而修无常-见解、心态、行为、结果 </vt:lpstr>
      <vt:lpstr>思维内情众生而修无常-见解、心态、行为、结果</vt:lpstr>
      <vt:lpstr>思维内情众生而修无常-见解、心态、行为、结果</vt:lpstr>
      <vt:lpstr>思维内情众生而修无常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Sarah</dc:creator>
  <cp:lastModifiedBy>che oscar</cp:lastModifiedBy>
  <cp:revision>7</cp:revision>
  <dcterms:created xsi:type="dcterms:W3CDTF">2018-03-10T01:19:00Z</dcterms:created>
  <dcterms:modified xsi:type="dcterms:W3CDTF">2020-03-03T01:38:32Z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