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71" r:id="rId9"/>
    <p:sldId id="269" r:id="rId10"/>
    <p:sldId id="270" r:id="rId11"/>
    <p:sldId id="272" r:id="rId12"/>
    <p:sldId id="273" r:id="rId13"/>
    <p:sldId id="274" r:id="rId14"/>
    <p:sldId id="260" r:id="rId15"/>
    <p:sldId id="261" r:id="rId16"/>
    <p:sldId id="262" r:id="rId17"/>
    <p:sldId id="263" r:id="rId18"/>
    <p:sldId id="26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95"/>
  </p:normalViewPr>
  <p:slideViewPr>
    <p:cSldViewPr snapToGrid="0" snapToObjects="1">
      <p:cViewPr varScale="1">
        <p:scale>
          <a:sx n="90" d="100"/>
          <a:sy n="90" d="100"/>
        </p:scale>
        <p:origin x="2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41CAF-287A-1F4B-926C-70AA7238E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4BB439-A323-BF48-8303-E9E1A9AA9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B79A4F-858F-864C-9E13-CDF15CC62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E578-C63C-2546-A8B3-CCE7783E40DC}" type="datetimeFigureOut">
              <a:rPr kumimoji="1" lang="zh-CN" altLang="en-US" smtClean="0"/>
              <a:t>2020/10/12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44C3AC-8DA7-6C46-9FFA-ADB6AEE1C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0D5F84-ED18-3044-A061-AB9CBCA92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BEA4-BA4A-C848-93F7-43B36B8525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310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F0B98-9C6F-134A-AE72-6D5DF00F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C8AE53-B8EB-8345-8709-D817003DF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26156B-3FCD-A844-84D9-E72440DE5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E578-C63C-2546-A8B3-CCE7783E40DC}" type="datetimeFigureOut">
              <a:rPr kumimoji="1" lang="zh-CN" altLang="en-US" smtClean="0"/>
              <a:t>2020/10/12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26A98A-CC1E-F845-B3A0-7935862C9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5ECF2-ED87-304F-82D1-B8847943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BEA4-BA4A-C848-93F7-43B36B8525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301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6C7AAD-B6D5-6247-A995-27B5D5CE1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EF0B88-C404-1741-8202-8D8D1D913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70DB38-542F-7145-9E15-D83ABF00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E578-C63C-2546-A8B3-CCE7783E40DC}" type="datetimeFigureOut">
              <a:rPr kumimoji="1" lang="zh-CN" altLang="en-US" smtClean="0"/>
              <a:t>2020/10/12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B55057-4B13-354E-9B98-987DBF14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7F4EE8-B4C1-2A4C-A340-133775B29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BEA4-BA4A-C848-93F7-43B36B8525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020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B7A53-97A8-5545-877A-FEB80235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5E3A10-9C33-7C49-BBA1-F1CBA9228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61DC76-1CF7-8448-99DA-1C1B0C2D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E578-C63C-2546-A8B3-CCE7783E40DC}" type="datetimeFigureOut">
              <a:rPr kumimoji="1" lang="zh-CN" altLang="en-US" smtClean="0"/>
              <a:t>2020/10/12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F1AC04-F59C-BB43-9D47-D2FEFEF0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0BBE23-9A1E-504B-9097-D5CA86E9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BEA4-BA4A-C848-93F7-43B36B8525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649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E841B-7B58-6F49-853A-74F3F97FF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B159B1-E6F6-C041-884A-E8A54FC10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5E984D-0616-A444-BFD5-5E4D7A3B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E578-C63C-2546-A8B3-CCE7783E40DC}" type="datetimeFigureOut">
              <a:rPr kumimoji="1" lang="zh-CN" altLang="en-US" smtClean="0"/>
              <a:t>2020/10/12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B59BFA-DAB4-874D-9BF3-2F9EEA6B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A1C35D-9DA8-4548-A74D-C8F426778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BEA4-BA4A-C848-93F7-43B36B8525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928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51257-1E8C-D246-BCE4-C0740764C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FB9F8-E5C1-CE40-A368-64B09E597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0DE5A4-A9AD-3744-8891-B22865B8F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EF2ADD-6B48-8D40-9368-4EC71950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E578-C63C-2546-A8B3-CCE7783E40DC}" type="datetimeFigureOut">
              <a:rPr kumimoji="1" lang="zh-CN" altLang="en-US" smtClean="0"/>
              <a:t>2020/10/12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D85033-BD3F-B543-894A-DF4CDEF15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A10A42-4144-AA47-BD72-08B514F8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BEA4-BA4A-C848-93F7-43B36B8525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767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3BE53-41A6-9B44-BDF8-D7519AFB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ABFD94-FC58-0549-9C76-D06481CF8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8DAC44-28E6-2141-887E-76B015DD5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6AC997-C75B-CB43-B4BD-8120E2883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E439C4-C8D9-7346-BB02-300DD4E44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9189E5-3666-5646-8B18-5F2E9E072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E578-C63C-2546-A8B3-CCE7783E40DC}" type="datetimeFigureOut">
              <a:rPr kumimoji="1" lang="zh-CN" altLang="en-US" smtClean="0"/>
              <a:t>2020/10/12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EB9E14-A4A9-F042-80DF-B3AC3A3B8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A3F218-80F3-4F4E-8281-A1C06EA1F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BEA4-BA4A-C848-93F7-43B36B8525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807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CFD70-13F2-8A43-8E42-8B1185A3C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F5AE75-67A8-C64F-A1D8-543D5FDA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E578-C63C-2546-A8B3-CCE7783E40DC}" type="datetimeFigureOut">
              <a:rPr kumimoji="1" lang="zh-CN" altLang="en-US" smtClean="0"/>
              <a:t>2020/10/12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4E5EA5-3787-D643-9911-1140674CA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EF35A9-7014-F442-BDFE-73FDCBB65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BEA4-BA4A-C848-93F7-43B36B8525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513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3FCEA8-CDED-9B4D-863C-8518D8EB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E578-C63C-2546-A8B3-CCE7783E40DC}" type="datetimeFigureOut">
              <a:rPr kumimoji="1" lang="zh-CN" altLang="en-US" smtClean="0"/>
              <a:t>2020/10/12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9C3C00-7A2B-0F4A-A6C0-0F300FAF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D7C89E-36DF-824E-9DB4-DFC42C80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BEA4-BA4A-C848-93F7-43B36B8525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370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C5925-610B-944E-B0B8-B1988CFC8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A6236-5E2B-7245-A747-037C851FA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5BA825-9F3D-AF45-BE31-F9FB3E988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D5EABB-226E-224C-854A-16705D62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E578-C63C-2546-A8B3-CCE7783E40DC}" type="datetimeFigureOut">
              <a:rPr kumimoji="1" lang="zh-CN" altLang="en-US" smtClean="0"/>
              <a:t>2020/10/12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49582-3C35-EF47-A612-100354CB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A65A8F-75BD-3247-85BF-89F6F68B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BEA4-BA4A-C848-93F7-43B36B8525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044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3E1EB-1149-924C-99AF-C1709B81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DEBBDA-2896-C747-A31A-4916AECA3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1B1D0F-0371-3641-90DE-A70B05C5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B0487-DC65-E24C-9191-B90DEF166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E578-C63C-2546-A8B3-CCE7783E40DC}" type="datetimeFigureOut">
              <a:rPr kumimoji="1" lang="zh-CN" altLang="en-US" smtClean="0"/>
              <a:t>2020/10/12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B5BF08-A043-3445-9520-565A443D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49CD4E-6766-4E44-BDA0-96C20F69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BEA4-BA4A-C848-93F7-43B36B8525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594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2A1C51-1249-2448-8172-6A9F399B5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CA03E6-99A2-2B40-AD81-9F047C1F8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5E7A11-1A04-2049-A0E9-E4738DE698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0E578-C63C-2546-A8B3-CCE7783E40DC}" type="datetimeFigureOut">
              <a:rPr kumimoji="1" lang="zh-CN" altLang="en-US" smtClean="0"/>
              <a:t>2020/10/12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ABE9EC-96EE-2746-A4F9-EC44FF981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083D9C-22F1-E946-B649-716631AD3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ABEA4-BA4A-C848-93F7-43B36B8525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004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28748-8B00-4149-B1ED-0DE10C23BE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五加行</a:t>
            </a:r>
            <a:r>
              <a:rPr kumimoji="1" lang="en-US" altLang="zh-CN" dirty="0"/>
              <a:t>-</a:t>
            </a:r>
            <a:r>
              <a:rPr kumimoji="1" lang="zh-CN" altLang="en-US" dirty="0"/>
              <a:t>皈依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596A75-6E0E-4148-A333-3988900A87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2020-10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958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A9DB05B-A182-AC45-91FF-43CC40828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955" y="2595294"/>
            <a:ext cx="5998840" cy="3343135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zh-CN" sz="5400" dirty="0">
                <a:effectLst/>
              </a:rPr>
              <a:t> </a:t>
            </a:r>
            <a:br>
              <a:rPr lang="en-US" altLang="zh-CN" sz="5400" dirty="0">
                <a:effectLst/>
              </a:rPr>
            </a:br>
            <a:br>
              <a:rPr lang="en-US" altLang="zh-CN" sz="5400" dirty="0">
                <a:effectLst/>
              </a:rPr>
            </a:br>
            <a:br>
              <a:rPr lang="en-US" altLang="zh-CN" sz="5400" dirty="0">
                <a:effectLst/>
              </a:rPr>
            </a:br>
            <a:br>
              <a:rPr lang="en-US" altLang="zh-CN" sz="5400" dirty="0">
                <a:effectLst/>
              </a:rPr>
            </a:br>
            <a:br>
              <a:rPr lang="en-US" altLang="zh-CN" sz="5400" dirty="0">
                <a:effectLst/>
              </a:rPr>
            </a:br>
            <a:br>
              <a:rPr lang="en-US" altLang="zh-CN" sz="5400" dirty="0">
                <a:effectLst/>
              </a:rPr>
            </a:br>
            <a:r>
              <a:rPr lang="en-US" altLang="zh-CN" sz="5400" dirty="0">
                <a:effectLst/>
              </a:rPr>
              <a:t>        </a:t>
            </a:r>
            <a:r>
              <a:rPr lang="zh-CN" altLang="en-US" sz="5400" dirty="0">
                <a:effectLst/>
              </a:rPr>
              <a:t>皈依境全图</a:t>
            </a:r>
            <a:br>
              <a:rPr lang="zh-CN" altLang="en-US" sz="5400" dirty="0">
                <a:effectLst/>
              </a:rPr>
            </a:br>
            <a:br>
              <a:rPr lang="zh-CN" altLang="en-US" sz="5400" dirty="0"/>
            </a:br>
            <a:endParaRPr kumimoji="1" lang="en-US" altLang="zh-CN" sz="5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B54F60-C392-4E41-AF06-A2DAC7E3C9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18"/>
          <a:stretch/>
        </p:blipFill>
        <p:spPr bwMode="auto">
          <a:xfrm>
            <a:off x="20" y="10"/>
            <a:ext cx="499298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494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1F6044E-E6CA-EF45-A1D5-93EEB561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75" y="1909494"/>
            <a:ext cx="5998840" cy="334313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altLang="zh-CN" sz="5400" dirty="0">
                <a:effectLst/>
              </a:rPr>
            </a:br>
            <a:r>
              <a:rPr lang="en-US" altLang="zh-CN" sz="5400" dirty="0">
                <a:effectLst/>
              </a:rPr>
              <a:t> </a:t>
            </a:r>
            <a:r>
              <a:rPr lang="zh-CN" altLang="en-US" sz="5400" dirty="0">
                <a:effectLst/>
              </a:rPr>
              <a:t>皈依境局部图</a:t>
            </a:r>
            <a:r>
              <a:rPr lang="en-US" altLang="zh-CN" sz="5400" dirty="0">
                <a:effectLst/>
              </a:rPr>
              <a:t>1</a:t>
            </a:r>
            <a:br>
              <a:rPr lang="en-US" altLang="zh-CN" sz="5400" dirty="0">
                <a:effectLst/>
              </a:rPr>
            </a:br>
            <a:endParaRPr kumimoji="1" lang="en-US" altLang="zh-CN" sz="5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4FFB7D9-E13F-9642-8903-48674973A5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6"/>
          <a:stretch/>
        </p:blipFill>
        <p:spPr bwMode="auto">
          <a:xfrm>
            <a:off x="20" y="10"/>
            <a:ext cx="499298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409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596608F-1112-0C44-95AD-15679AEBD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420" y="829172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皈依境局部图</a:t>
            </a:r>
            <a:r>
              <a:rPr lang="en-US" altLang="zh-CN" dirty="0"/>
              <a:t>2</a:t>
            </a:r>
            <a:endParaRPr kumimoji="1" lang="en-US" altLang="zh-CN" sz="52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699ED2A-9860-FA4C-B2DA-DC387E2A59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3" r="8381" b="2"/>
          <a:stretch/>
        </p:blipFill>
        <p:spPr bwMode="auto">
          <a:xfrm>
            <a:off x="20" y="10"/>
            <a:ext cx="69928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546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39C1E5A-8AFF-5947-B7B6-D621B3EA2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707" y="1000622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皈依境局部图</a:t>
            </a:r>
            <a:r>
              <a:rPr lang="en-US" altLang="zh-CN" dirty="0"/>
              <a:t>3</a:t>
            </a:r>
            <a:endParaRPr kumimoji="1" lang="en-US" altLang="zh-CN" sz="52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04F9C15-6A05-9849-B5F5-32DFF19A3E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" r="10121" b="2"/>
          <a:stretch/>
        </p:blipFill>
        <p:spPr bwMode="auto">
          <a:xfrm>
            <a:off x="20" y="10"/>
            <a:ext cx="69928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112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59226-27D4-9948-895E-4FC4D6900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皈依（一）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3A6CB5-B912-7E4C-90A2-193E8CC08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一，什么是皈依</a:t>
            </a:r>
          </a:p>
          <a:p>
            <a:r>
              <a:rPr lang="zh-CN" altLang="en-US" dirty="0"/>
              <a:t>皈依就是皈投、投奔、投靠</a:t>
            </a:r>
            <a:endParaRPr lang="en-US" altLang="zh-CN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二，皈依最重要的前提、基本条件</a:t>
            </a:r>
          </a:p>
          <a:p>
            <a:r>
              <a:rPr lang="zh-CN" altLang="en-US" dirty="0"/>
              <a:t>对三宝的信任和坚定不移的信心</a:t>
            </a:r>
          </a:p>
          <a:p>
            <a:r>
              <a:rPr lang="zh-CN" altLang="en-US" dirty="0"/>
              <a:t>信心的来源</a:t>
            </a:r>
            <a:r>
              <a:rPr lang="en-US" altLang="zh-CN" dirty="0"/>
              <a:t>: </a:t>
            </a:r>
            <a:r>
              <a:rPr lang="zh-CN" altLang="en-US" dirty="0"/>
              <a:t>闻思修</a:t>
            </a:r>
          </a:p>
          <a:p>
            <a:r>
              <a:rPr lang="zh-CN" altLang="en-US" dirty="0"/>
              <a:t>最上等的信心来自于修行。通过修行亲自体会到信心，只有这样的信心才不容易动摇。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8623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D6D5EC6-C174-FC46-A7F2-ED9C210D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348" y="526093"/>
            <a:ext cx="11937304" cy="6657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三，两种不同的信心信任</a:t>
            </a:r>
          </a:p>
          <a:p>
            <a:r>
              <a:rPr lang="en-US" altLang="zh-CN" dirty="0"/>
              <a:t>1)</a:t>
            </a:r>
            <a:r>
              <a:rPr lang="zh-CN" altLang="en-US" dirty="0"/>
              <a:t>迷信</a:t>
            </a:r>
            <a:r>
              <a:rPr lang="en-US" altLang="zh-CN" dirty="0"/>
              <a:t>——</a:t>
            </a:r>
            <a:r>
              <a:rPr lang="zh-CN" altLang="en-US" dirty="0"/>
              <a:t>盲目的相信，只是别人说，自己没有思考。</a:t>
            </a:r>
          </a:p>
          <a:p>
            <a:r>
              <a:rPr lang="en-US" altLang="zh-CN" dirty="0"/>
              <a:t>2)</a:t>
            </a:r>
            <a:r>
              <a:rPr lang="zh-CN" altLang="en-US" dirty="0"/>
              <a:t>智信</a:t>
            </a:r>
            <a:r>
              <a:rPr lang="en-US" altLang="zh-CN" dirty="0"/>
              <a:t>——</a:t>
            </a:r>
            <a:r>
              <a:rPr lang="zh-CN" altLang="en-US" dirty="0"/>
              <a:t>通过闻思的观察和智慧产生的信心和信任</a:t>
            </a:r>
            <a:endParaRPr lang="en-US" altLang="zh-CN" dirty="0"/>
          </a:p>
          <a:p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——</a:t>
            </a:r>
            <a:r>
              <a:rPr lang="zh-CN" altLang="en-US" dirty="0"/>
              <a:t>清净信</a:t>
            </a:r>
          </a:p>
          <a:p>
            <a:r>
              <a:rPr lang="zh-CN" altLang="en-US" dirty="0"/>
              <a:t>看到三宝、佛像、佛塔特别开心，就像小孩看到母亲一样特别开心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除了信任还有情感。世俗不清净的烦恼全部消失。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——</a:t>
            </a:r>
            <a:r>
              <a:rPr lang="zh-CN" altLang="en-US" dirty="0"/>
              <a:t>欲乐信</a:t>
            </a:r>
          </a:p>
          <a:p>
            <a:r>
              <a:rPr lang="zh-CN" altLang="en-US" dirty="0"/>
              <a:t>听到佛法的境界，觉得特别殊胜、非常好，我也一定要做到，有这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样的想法。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57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382405-C74D-AE40-A338-0BB415236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995" y="515883"/>
            <a:ext cx="11761939" cy="582623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——</a:t>
            </a:r>
            <a:r>
              <a:rPr lang="zh-CN" altLang="en-US" dirty="0"/>
              <a:t>胜解信</a:t>
            </a:r>
          </a:p>
          <a:p>
            <a:r>
              <a:rPr lang="zh-CN" altLang="en-US" dirty="0"/>
              <a:t>坚定不移地相信、信赖，特别相信。</a:t>
            </a:r>
            <a:endParaRPr lang="en-US" altLang="zh-CN" dirty="0"/>
          </a:p>
          <a:p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——</a:t>
            </a:r>
            <a:r>
              <a:rPr lang="zh-CN" altLang="en-US" dirty="0"/>
              <a:t>不退转信</a:t>
            </a:r>
          </a:p>
          <a:p>
            <a:r>
              <a:rPr lang="zh-CN" altLang="en-US" dirty="0"/>
              <a:t>遇到任何事情都不退转，不会因为其它的客观因素主观观念发生变化。对大乘佛教而言，一地以上的菩萨和通过闻思修获得的信心不会退转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四，信心为什么这样重要</a:t>
            </a:r>
            <a:r>
              <a:rPr lang="en-US" altLang="zh-CN" dirty="0"/>
              <a:t>?</a:t>
            </a:r>
            <a:endParaRPr lang="zh-CN" altLang="en-US" dirty="0"/>
          </a:p>
          <a:p>
            <a:r>
              <a:rPr lang="zh-CN" altLang="en-US" dirty="0"/>
              <a:t>开悟靠的是上师的加持，而加持靠的是信心。依靠文字只能增加知识而不能使我们开悟。闻思帮助我们产生信心，靠闻思对佛法有深入的了解从而产生信心。只有对上师、大乘佛法产生清净信、欲乐信、胜解信和不退转信，才能得到加持，才能证悟。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6213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79B06-AA34-B641-B6A3-513E8169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五，为什么要皈依</a:t>
            </a:r>
            <a:r>
              <a:rPr lang="en-US" altLang="zh-CN" dirty="0"/>
              <a:t>?</a:t>
            </a:r>
            <a:r>
              <a:rPr lang="zh-CN" altLang="en-US" dirty="0"/>
              <a:t>如何皈依</a:t>
            </a:r>
            <a:r>
              <a:rPr lang="en-US" altLang="zh-CN" dirty="0"/>
              <a:t>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E346E-5CE2-D14C-82BB-937524507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082" y="1975937"/>
            <a:ext cx="1171183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皈依的核心</a:t>
            </a:r>
            <a:r>
              <a:rPr lang="en-US" altLang="zh-CN" dirty="0"/>
              <a:t>: </a:t>
            </a:r>
            <a:r>
              <a:rPr lang="zh-CN" altLang="en-US" dirty="0"/>
              <a:t>投靠、投奔。我们深深地体会到轮回非常痛苦，但是靠我们自己的力量无法走出轮回获得解脱。鬼、神、日、月、山、树、湖河也帮不到我们，只能依靠佛法僧三宝，因为佛的内在境界是无限的慈悲和智慧，所以我们投靠的是无缘大悲和智慧，唯一能让我们解脱的就是慈悲和智慧。大乘佛教不堕两边，不堕轮回不堕涅槃，超越轮回而不离轮回。无缘大悲帮助我们断除自私，带我们走出小乘、走出寂静、不堕涅槃；智慧帮助我们去除无明，不堕轮回。皈依时下定决心要得到佛的智慧，要有欲乐信，达到佛的境界，这是皈依的基础。内心要有投奔、投靠的心，所有的观想、念诵都是为了心里的投靠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005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8FFAE-D1F9-C84C-8E50-C8F86D76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BA756A-7EDE-B541-8E5B-54F95C2A5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1)</a:t>
            </a:r>
            <a:r>
              <a:rPr lang="zh-CN" altLang="en-US" dirty="0"/>
              <a:t>皈依的前提条件是什么</a:t>
            </a:r>
            <a:r>
              <a:rPr lang="en-US" altLang="zh-CN" dirty="0"/>
              <a:t>?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2)</a:t>
            </a:r>
            <a:r>
              <a:rPr lang="zh-CN" altLang="en-US" dirty="0"/>
              <a:t>为什么信心那么重要</a:t>
            </a:r>
            <a:r>
              <a:rPr lang="en-US" altLang="zh-CN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3)</a:t>
            </a:r>
            <a:r>
              <a:rPr lang="zh-CN" altLang="en-US" dirty="0"/>
              <a:t>我们应该具备怎样的信心</a:t>
            </a:r>
            <a:r>
              <a:rPr lang="en-US" altLang="zh-CN" dirty="0"/>
              <a:t>?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4)</a:t>
            </a:r>
            <a:r>
              <a:rPr lang="zh-CN" altLang="en-US" dirty="0"/>
              <a:t>为什么只能皈依佛法僧三宝</a:t>
            </a:r>
            <a:r>
              <a:rPr lang="en-US" altLang="zh-CN" dirty="0"/>
              <a:t>?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5)</a:t>
            </a:r>
            <a:r>
              <a:rPr lang="zh-CN" altLang="en-US" dirty="0"/>
              <a:t>谈谈您增强信心的方法和体会。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780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A6EFD-893C-414F-B9EE-BCB088B5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金刚上师与灌顶复习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EA6AD-C878-9242-9970-20E709A6C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一，为什么要择师</a:t>
            </a:r>
          </a:p>
          <a:p>
            <a:r>
              <a:rPr lang="zh-CN" altLang="en-US" dirty="0"/>
              <a:t>只有为了众生的解脱而行利益众生的事业，才是我们要走的正确的菩提之路。只有具格的人引导，才能走上菩提道。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二，做大乘上师的条件</a:t>
            </a:r>
          </a:p>
          <a:p>
            <a:r>
              <a:rPr lang="en-US" altLang="zh-CN" dirty="0"/>
              <a:t>1)</a:t>
            </a:r>
            <a:r>
              <a:rPr lang="zh-CN" altLang="en-US" dirty="0"/>
              <a:t>有无造作的菩提心</a:t>
            </a:r>
          </a:p>
          <a:p>
            <a:r>
              <a:rPr lang="en-US" altLang="zh-CN" dirty="0"/>
              <a:t>2)</a:t>
            </a:r>
            <a:r>
              <a:rPr lang="zh-CN" altLang="en-US" dirty="0"/>
              <a:t>或多或少地精通显密教理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185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7009A-F77C-E542-A49E-0323357F4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1874"/>
            <a:ext cx="10515600" cy="54488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三，做金刚上师的条件</a:t>
            </a:r>
          </a:p>
          <a:p>
            <a:r>
              <a:rPr lang="en-US" altLang="zh-CN" dirty="0"/>
              <a:t>1)</a:t>
            </a:r>
            <a:r>
              <a:rPr lang="zh-CN" altLang="en-US" dirty="0"/>
              <a:t>三戒（别解脱戒、菩萨戒、密乘戒）清净</a:t>
            </a:r>
          </a:p>
          <a:p>
            <a:r>
              <a:rPr lang="en-US" altLang="zh-CN" dirty="0"/>
              <a:t>2)</a:t>
            </a:r>
            <a:r>
              <a:rPr lang="zh-CN" altLang="en-US" dirty="0"/>
              <a:t>广闻佛法</a:t>
            </a:r>
          </a:p>
          <a:p>
            <a:r>
              <a:rPr lang="en-US" altLang="zh-CN" dirty="0"/>
              <a:t>3)</a:t>
            </a:r>
            <a:r>
              <a:rPr lang="zh-CN" altLang="en-US" dirty="0"/>
              <a:t>有大悲心</a:t>
            </a:r>
          </a:p>
          <a:p>
            <a:r>
              <a:rPr lang="en-US" altLang="zh-CN" dirty="0"/>
              <a:t>4)</a:t>
            </a:r>
            <a:r>
              <a:rPr lang="zh-CN" altLang="en-US" dirty="0"/>
              <a:t>精通显密仪轨</a:t>
            </a:r>
          </a:p>
          <a:p>
            <a:r>
              <a:rPr lang="en-US" altLang="zh-CN" dirty="0"/>
              <a:t>5)</a:t>
            </a:r>
            <a:r>
              <a:rPr lang="zh-CN" altLang="en-US" dirty="0"/>
              <a:t>要证悟</a:t>
            </a:r>
          </a:p>
          <a:p>
            <a:r>
              <a:rPr lang="en-US" altLang="zh-CN" dirty="0"/>
              <a:t>6)</a:t>
            </a:r>
            <a:r>
              <a:rPr lang="zh-CN" altLang="en-US" dirty="0"/>
              <a:t>懂得四摄法</a:t>
            </a:r>
            <a:endParaRPr lang="en-US" altLang="zh-CN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四，做小乘上师的条件</a:t>
            </a:r>
          </a:p>
          <a:p>
            <a:r>
              <a:rPr lang="en-US" altLang="zh-CN" dirty="0"/>
              <a:t>1)</a:t>
            </a:r>
            <a:r>
              <a:rPr lang="zh-CN" altLang="en-US" dirty="0"/>
              <a:t>戒律清净</a:t>
            </a:r>
          </a:p>
          <a:p>
            <a:r>
              <a:rPr lang="en-US" altLang="zh-CN" dirty="0"/>
              <a:t>2)</a:t>
            </a:r>
            <a:r>
              <a:rPr lang="zh-CN" altLang="en-US" dirty="0"/>
              <a:t>精通戒律</a:t>
            </a:r>
          </a:p>
          <a:p>
            <a:r>
              <a:rPr lang="en-US" altLang="zh-CN" dirty="0"/>
              <a:t>3)</a:t>
            </a:r>
            <a:r>
              <a:rPr lang="zh-CN" altLang="en-US" dirty="0"/>
              <a:t>非常关照他的学法弟子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2326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348FA1-6451-8E4B-BF9A-289507D8E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098"/>
            <a:ext cx="10515600" cy="69519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五，什么是灌顶</a:t>
            </a:r>
            <a:r>
              <a:rPr lang="en-US" altLang="zh-CN" dirty="0"/>
              <a:t>?</a:t>
            </a:r>
            <a:endParaRPr lang="zh-CN" altLang="en-US" dirty="0"/>
          </a:p>
          <a:p>
            <a:r>
              <a:rPr lang="zh-CN" altLang="en-US" dirty="0"/>
              <a:t>灌顶就是一个高层次的受戒。</a:t>
            </a:r>
            <a:endParaRPr lang="en-US" altLang="zh-CN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六，灌顶考虑的三个因素</a:t>
            </a:r>
          </a:p>
          <a:p>
            <a:r>
              <a:rPr lang="en-US" altLang="zh-CN" dirty="0"/>
              <a:t>1)</a:t>
            </a:r>
            <a:r>
              <a:rPr lang="zh-CN" altLang="en-US" dirty="0"/>
              <a:t>灌顶者是否具备金刚上师的条件</a:t>
            </a:r>
          </a:p>
          <a:p>
            <a:r>
              <a:rPr lang="en-US" altLang="zh-CN" dirty="0"/>
              <a:t>2)</a:t>
            </a:r>
            <a:r>
              <a:rPr lang="zh-CN" altLang="en-US" dirty="0"/>
              <a:t>受灌者是否有接受灌顶的资格</a:t>
            </a:r>
          </a:p>
          <a:p>
            <a:r>
              <a:rPr lang="en-US" altLang="zh-CN" dirty="0"/>
              <a:t>3)</a:t>
            </a:r>
            <a:r>
              <a:rPr lang="zh-CN" altLang="en-US" dirty="0"/>
              <a:t>金刚上师灌顶时的方法是否正确</a:t>
            </a:r>
            <a:br>
              <a:rPr lang="zh-CN" altLang="en-US" dirty="0"/>
            </a:b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七，灌顶所要具备的条件</a:t>
            </a:r>
            <a:r>
              <a:rPr lang="en-US" altLang="zh-CN" dirty="0"/>
              <a:t>——</a:t>
            </a:r>
            <a:r>
              <a:rPr lang="zh-CN" altLang="en-US" dirty="0"/>
              <a:t>二因四缘</a:t>
            </a:r>
          </a:p>
          <a:p>
            <a:r>
              <a:rPr lang="en-US" altLang="zh-CN" dirty="0"/>
              <a:t>1)</a:t>
            </a:r>
            <a:r>
              <a:rPr lang="zh-CN" altLang="en-US" dirty="0"/>
              <a:t>相应因</a:t>
            </a:r>
          </a:p>
          <a:p>
            <a:r>
              <a:rPr lang="en-US" altLang="zh-CN" dirty="0"/>
              <a:t>2)</a:t>
            </a:r>
            <a:r>
              <a:rPr lang="zh-CN" altLang="en-US" dirty="0"/>
              <a:t>俱有因</a:t>
            </a:r>
          </a:p>
          <a:p>
            <a:r>
              <a:rPr lang="en-US" altLang="zh-CN" dirty="0"/>
              <a:t>3)</a:t>
            </a:r>
            <a:r>
              <a:rPr lang="zh-CN" altLang="en-US" dirty="0"/>
              <a:t>因缘</a:t>
            </a:r>
          </a:p>
          <a:p>
            <a:r>
              <a:rPr lang="en-US" altLang="zh-CN" dirty="0"/>
              <a:t>4)</a:t>
            </a:r>
            <a:r>
              <a:rPr lang="zh-CN" altLang="en-US" dirty="0"/>
              <a:t>增长缘</a:t>
            </a:r>
          </a:p>
          <a:p>
            <a:r>
              <a:rPr lang="en-US" altLang="zh-CN" dirty="0"/>
              <a:t>5)</a:t>
            </a:r>
            <a:r>
              <a:rPr lang="zh-CN" altLang="en-US" dirty="0"/>
              <a:t>所缘缘</a:t>
            </a:r>
          </a:p>
          <a:p>
            <a:r>
              <a:rPr lang="en-US" altLang="zh-CN" dirty="0"/>
              <a:t>6)</a:t>
            </a:r>
            <a:r>
              <a:rPr lang="zh-CN" altLang="en-US" dirty="0"/>
              <a:t>无间缘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165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8ED1F-A548-E14B-A85C-1C9CDC76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五加行学修说明</a:t>
            </a:r>
            <a:r>
              <a:rPr lang="en-US" altLang="zh-CN" dirty="0"/>
              <a:t>——</a:t>
            </a:r>
            <a:r>
              <a:rPr lang="zh-CN" altLang="en-US" dirty="0"/>
              <a:t>皈依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4B5C1-D78D-014C-901C-AA00E69B9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937" y="1490596"/>
            <a:ext cx="11336055" cy="51231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>
                <a:effectLst/>
              </a:rPr>
              <a:t>一、皈依学修需要具备哪些条件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皈依是五加行的第一个修法，进入五加行的学修条件是：圆满前三册教材的学习，四外加行自修量</a:t>
            </a:r>
            <a:r>
              <a:rPr lang="en-US" altLang="zh-CN" dirty="0">
                <a:effectLst/>
              </a:rPr>
              <a:t>100%</a:t>
            </a:r>
            <a:r>
              <a:rPr lang="zh-CN" altLang="en-US" dirty="0">
                <a:effectLst/>
              </a:rPr>
              <a:t>完成，学修出勤率达到</a:t>
            </a:r>
            <a:r>
              <a:rPr lang="en-US" altLang="zh-CN" dirty="0">
                <a:effectLst/>
              </a:rPr>
              <a:t>70%</a:t>
            </a:r>
            <a:r>
              <a:rPr lang="zh-CN" altLang="en-US" dirty="0">
                <a:effectLst/>
              </a:rPr>
              <a:t>。</a:t>
            </a:r>
          </a:p>
          <a:p>
            <a:pPr marL="0" indent="0">
              <a:buNone/>
            </a:pPr>
            <a:br>
              <a:rPr lang="zh-CN" altLang="en-US" dirty="0">
                <a:effectLst/>
              </a:rPr>
            </a:br>
            <a:endParaRPr lang="zh-CN" altLang="en-US" dirty="0">
              <a:effectLst/>
            </a:endParaRPr>
          </a:p>
          <a:p>
            <a:pPr marL="0" indent="0">
              <a:buNone/>
            </a:pPr>
            <a:r>
              <a:rPr lang="zh-CN" altLang="en-US" b="1" dirty="0">
                <a:effectLst/>
              </a:rPr>
              <a:t>二、学修流程和</a:t>
            </a:r>
            <a:r>
              <a:rPr lang="en-US" altLang="zh-CN" b="1" dirty="0">
                <a:effectLst/>
              </a:rPr>
              <a:t>《</a:t>
            </a:r>
            <a:r>
              <a:rPr lang="zh-CN" altLang="en-US" b="1" dirty="0">
                <a:effectLst/>
              </a:rPr>
              <a:t>开显解脱道</a:t>
            </a:r>
            <a:r>
              <a:rPr lang="en-US" altLang="zh-CN" b="1" dirty="0">
                <a:effectLst/>
              </a:rPr>
              <a:t>》</a:t>
            </a:r>
            <a:r>
              <a:rPr lang="zh-CN" altLang="en-US" b="1" dirty="0">
                <a:effectLst/>
              </a:rPr>
              <a:t>的念诵方法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请参见“四外加行”学修说明。</a:t>
            </a:r>
          </a:p>
          <a:p>
            <a:pPr marL="0" indent="0">
              <a:buNone/>
            </a:pPr>
            <a:br>
              <a:rPr lang="zh-CN" altLang="en-US" dirty="0">
                <a:effectLst/>
              </a:rPr>
            </a:br>
            <a:endParaRPr lang="zh-CN" altLang="en-US" dirty="0">
              <a:effectLst/>
            </a:endParaRPr>
          </a:p>
          <a:p>
            <a:pPr marL="0" indent="0">
              <a:buNone/>
            </a:pPr>
            <a:r>
              <a:rPr lang="zh-CN" altLang="en-US" b="1" dirty="0">
                <a:effectLst/>
              </a:rPr>
              <a:t>三、皈依修法的考勤要求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皈依修法的学修与自修不能少于</a:t>
            </a:r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个月，约</a:t>
            </a:r>
            <a:r>
              <a:rPr lang="en-US" altLang="zh-CN" dirty="0">
                <a:effectLst/>
              </a:rPr>
              <a:t>17</a:t>
            </a:r>
            <a:r>
              <a:rPr lang="zh-CN" altLang="en-US" dirty="0">
                <a:effectLst/>
              </a:rPr>
              <a:t>周完成。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805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34D17-90E2-EE42-9E0D-C5759057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/>
              </a:rPr>
              <a:t>四、皈依修法的自修要求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E027AA-B4DE-AE46-B732-F4E9EBDB9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649"/>
            <a:ext cx="10515600" cy="4977226"/>
          </a:xfrm>
        </p:spPr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1.</a:t>
            </a:r>
            <a:r>
              <a:rPr lang="zh-CN" altLang="en-US" dirty="0">
                <a:effectLst/>
              </a:rPr>
              <a:t>自修数量：坐上如法完成</a:t>
            </a:r>
            <a:r>
              <a:rPr lang="en-US" altLang="zh-CN" dirty="0">
                <a:effectLst/>
              </a:rPr>
              <a:t>11</a:t>
            </a:r>
            <a:r>
              <a:rPr lang="zh-CN" altLang="en-US" dirty="0">
                <a:effectLst/>
              </a:rPr>
              <a:t>万遍的皈依偈念诵。</a:t>
            </a:r>
            <a:br>
              <a:rPr lang="zh-CN" altLang="en-US" dirty="0">
                <a:effectLst/>
              </a:rPr>
            </a:br>
            <a:endParaRPr lang="zh-CN" altLang="en-US" dirty="0">
              <a:effectLst/>
            </a:endParaRPr>
          </a:p>
          <a:p>
            <a:r>
              <a:rPr lang="en-US" altLang="zh-CN" dirty="0">
                <a:effectLst/>
              </a:rPr>
              <a:t>2.</a:t>
            </a:r>
            <a:r>
              <a:rPr lang="zh-CN" altLang="en-US" dirty="0">
                <a:effectLst/>
              </a:rPr>
              <a:t>完成时间：</a:t>
            </a:r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个月完成，建议每天</a:t>
            </a:r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小时。</a:t>
            </a:r>
          </a:p>
          <a:p>
            <a:pPr marL="0" indent="0">
              <a:buNone/>
            </a:pPr>
            <a:br>
              <a:rPr lang="zh-CN" altLang="en-US" dirty="0">
                <a:effectLst/>
              </a:rPr>
            </a:br>
            <a:endParaRPr lang="zh-CN" altLang="en-US" dirty="0">
              <a:effectLst/>
            </a:endParaRPr>
          </a:p>
          <a:p>
            <a:r>
              <a:rPr lang="en-US" altLang="zh-CN" dirty="0">
                <a:effectLst/>
              </a:rPr>
              <a:t>3.</a:t>
            </a:r>
            <a:r>
              <a:rPr lang="zh-CN" altLang="en-US" dirty="0">
                <a:effectLst/>
              </a:rPr>
              <a:t>皈依偈（了解汉语意思，念诵藏文音译）</a:t>
            </a:r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zh-CN" altLang="en-US" dirty="0">
                <a:effectLst/>
              </a:rPr>
              <a:t>那葵内色那卡刚瓦耶  安住虚空遍满虚空者</a:t>
            </a:r>
          </a:p>
          <a:p>
            <a:pPr marL="0" indent="0">
              <a:buNone/>
            </a:pPr>
            <a:r>
              <a:rPr lang="zh-CN" altLang="en-US" dirty="0">
                <a:effectLst/>
              </a:rPr>
              <a:t>   喇嘛耶丹堪竹措南当  上师本尊空行诸会众</a:t>
            </a:r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zh-CN" altLang="en-US" dirty="0">
                <a:effectLst/>
              </a:rPr>
              <a:t>桑吉秋当帕波给登拉   诸佛正法以及圣众前</a:t>
            </a:r>
            <a:endParaRPr lang="en-US" altLang="zh-CN" dirty="0">
              <a:effectLst/>
            </a:endParaRPr>
          </a:p>
          <a:p>
            <a:pPr marL="0" indent="0">
              <a:buNone/>
            </a:pPr>
            <a:r>
              <a:rPr lang="zh-CN" altLang="en-US" dirty="0">
                <a:effectLst/>
              </a:rPr>
              <a:t>   达当桌折给贝嘉色      我与六道众生敬皈依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53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970A2-E490-E54F-BDA3-47AFC26B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/>
              </a:rPr>
              <a:t>五、所用资料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FF8607-D36D-1847-80A3-E4FAED47E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effectLst/>
              </a:rPr>
              <a:t>1.</a:t>
            </a:r>
            <a:r>
              <a:rPr lang="zh-CN" altLang="en-US" dirty="0">
                <a:effectLst/>
              </a:rPr>
              <a:t>必修资料：视频</a:t>
            </a:r>
            <a:r>
              <a:rPr lang="en-US" altLang="zh-CN" dirty="0">
                <a:effectLst/>
              </a:rPr>
              <a:t>-</a:t>
            </a:r>
            <a:r>
              <a:rPr lang="zh-CN" altLang="en-US" dirty="0">
                <a:effectLst/>
              </a:rPr>
              <a:t>慧灯禅修课（</a:t>
            </a:r>
            <a:r>
              <a:rPr lang="en-US" altLang="zh-CN" dirty="0">
                <a:effectLst/>
              </a:rPr>
              <a:t>21~23</a:t>
            </a:r>
            <a:r>
              <a:rPr lang="zh-CN" altLang="en-US" dirty="0">
                <a:effectLst/>
              </a:rPr>
              <a:t>）</a:t>
            </a:r>
            <a:r>
              <a:rPr lang="en-US" altLang="zh-CN" dirty="0">
                <a:effectLst/>
              </a:rPr>
              <a:t>+《</a:t>
            </a:r>
            <a:r>
              <a:rPr lang="zh-CN" altLang="en-US" dirty="0">
                <a:effectLst/>
              </a:rPr>
              <a:t>大圆满前行引导文</a:t>
            </a:r>
            <a:r>
              <a:rPr lang="en-US" altLang="zh-CN" dirty="0">
                <a:effectLst/>
              </a:rPr>
              <a:t>》</a:t>
            </a:r>
            <a:br>
              <a:rPr lang="en-US" altLang="zh-CN" dirty="0">
                <a:effectLst/>
              </a:rPr>
            </a:br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2.</a:t>
            </a:r>
            <a:r>
              <a:rPr lang="zh-CN" altLang="en-US" dirty="0">
                <a:effectLst/>
              </a:rPr>
              <a:t>皈依境：附后</a:t>
            </a:r>
            <a:br>
              <a:rPr lang="zh-CN" altLang="en-US" dirty="0">
                <a:effectLst/>
              </a:rPr>
            </a:br>
            <a:endParaRPr lang="zh-CN" altLang="en-US" dirty="0">
              <a:effectLst/>
            </a:endParaRPr>
          </a:p>
          <a:p>
            <a:r>
              <a:rPr lang="en-US" altLang="zh-CN" dirty="0">
                <a:effectLst/>
              </a:rPr>
              <a:t>3.</a:t>
            </a:r>
            <a:r>
              <a:rPr lang="zh-CN" altLang="en-US" dirty="0">
                <a:effectLst/>
              </a:rPr>
              <a:t>辅助参考资料：</a:t>
            </a:r>
            <a:r>
              <a:rPr lang="en-US" altLang="zh-CN" dirty="0">
                <a:effectLst/>
              </a:rPr>
              <a:t>《</a:t>
            </a:r>
            <a:r>
              <a:rPr lang="zh-CN" altLang="en-US" dirty="0">
                <a:effectLst/>
              </a:rPr>
              <a:t>前行备忘录</a:t>
            </a:r>
            <a:r>
              <a:rPr lang="en-US" altLang="zh-CN" dirty="0">
                <a:effectLst/>
              </a:rPr>
              <a:t>》</a:t>
            </a:r>
          </a:p>
          <a:p>
            <a:pPr marL="0" indent="0">
              <a:buNone/>
            </a:pPr>
            <a:br>
              <a:rPr lang="zh-CN" altLang="en-US" dirty="0"/>
            </a:br>
            <a:r>
              <a:rPr lang="zh-CN" altLang="en-US" dirty="0">
                <a:effectLst/>
              </a:rPr>
              <a:t>备注：</a:t>
            </a:r>
            <a:r>
              <a:rPr lang="zh-CN" altLang="en-US" dirty="0"/>
              <a:t>必修资料在学修时学习，辅助参考资料是自学内容，不在学修时学习。</a:t>
            </a:r>
            <a:endParaRPr lang="zh-CN" altLang="en-US" dirty="0">
              <a:effectLst/>
            </a:endParaRPr>
          </a:p>
          <a:p>
            <a:pPr marL="0" indent="0">
              <a:buNone/>
            </a:pP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044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100DEA0-0400-2747-8368-123FE0B2D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8699" y="2521743"/>
            <a:ext cx="4334225" cy="209312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b="1" dirty="0"/>
              <a:t>六、皈依修法的学修安排具体建议</a:t>
            </a:r>
            <a:endParaRPr kumimoji="1" lang="en-US" altLang="zh-CN" sz="5200" dirty="0"/>
          </a:p>
        </p:txBody>
      </p:sp>
      <p:pic>
        <p:nvPicPr>
          <p:cNvPr id="9" name="内容占位符 8" descr="表格&#10;&#10;描述已自动生成">
            <a:extLst>
              <a:ext uri="{FF2B5EF4-FFF2-40B4-BE49-F238E27FC236}">
                <a16:creationId xmlns:a16="http://schemas.microsoft.com/office/drawing/2014/main" id="{D1CA8387-1B72-1746-9E8D-957CED4BC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42887"/>
            <a:ext cx="7638700" cy="6372225"/>
          </a:xfrm>
        </p:spPr>
      </p:pic>
    </p:spTree>
    <p:extLst>
      <p:ext uri="{BB962C8B-B14F-4D97-AF65-F5344CB8AC3E}">
        <p14:creationId xmlns:p14="http://schemas.microsoft.com/office/powerpoint/2010/main" val="43789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FA091-9010-8747-8FB9-CBE83DC95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/>
              </a:rPr>
              <a:t>七、提前为五加行其他修法所做准备工作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B6B6CB-C82B-5548-AB80-E564EC52B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五加行的后四个修法中，金刚萨埵修法、上师瑜伽修法，需获得灌顶后方可修行。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163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1224</Words>
  <Application>Microsoft Macintosh PowerPoint</Application>
  <PresentationFormat>宽屏</PresentationFormat>
  <Paragraphs>101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五加行-皈依</vt:lpstr>
      <vt:lpstr>金刚上师与灌顶复习</vt:lpstr>
      <vt:lpstr>PowerPoint 演示文稿</vt:lpstr>
      <vt:lpstr>PowerPoint 演示文稿</vt:lpstr>
      <vt:lpstr>五加行学修说明——皈依</vt:lpstr>
      <vt:lpstr>四、皈依修法的自修要求</vt:lpstr>
      <vt:lpstr>五、所用资料</vt:lpstr>
      <vt:lpstr>六、皈依修法的学修安排具体建议</vt:lpstr>
      <vt:lpstr>七、提前为五加行其他修法所做准备工作</vt:lpstr>
      <vt:lpstr>               皈依境全图  </vt:lpstr>
      <vt:lpstr>  皈依境局部图1 </vt:lpstr>
      <vt:lpstr>皈依境局部图2</vt:lpstr>
      <vt:lpstr>皈依境局部图3</vt:lpstr>
      <vt:lpstr>皈依（一）</vt:lpstr>
      <vt:lpstr>PowerPoint 演示文稿</vt:lpstr>
      <vt:lpstr>PowerPoint 演示文稿</vt:lpstr>
      <vt:lpstr>五，为什么要皈依?如何皈依?</vt:lpstr>
      <vt:lpstr>思考题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五加行-皈依</dc:title>
  <dc:creator>Fiona Gai</dc:creator>
  <cp:lastModifiedBy>Fiona Gai</cp:lastModifiedBy>
  <cp:revision>1</cp:revision>
  <dcterms:created xsi:type="dcterms:W3CDTF">2020-10-12T19:22:41Z</dcterms:created>
  <dcterms:modified xsi:type="dcterms:W3CDTF">2020-10-12T19:24:00Z</dcterms:modified>
</cp:coreProperties>
</file>