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3" r:id="rId3"/>
    <p:sldId id="263" r:id="rId4"/>
    <p:sldId id="264" r:id="rId5"/>
    <p:sldId id="268" r:id="rId6"/>
    <p:sldId id="267" r:id="rId7"/>
    <p:sldId id="266" r:id="rId8"/>
    <p:sldId id="269" r:id="rId9"/>
    <p:sldId id="270" r:id="rId10"/>
    <p:sldId id="271" r:id="rId11"/>
    <p:sldId id="272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48" d="100"/>
          <a:sy n="48" d="100"/>
        </p:scale>
        <p:origin x="62" y="8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9C8C-9FF1-4F64-B9A9-4986FE6AD46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07F5-82A6-4A6A-BC4B-9B38EEC0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9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9C8C-9FF1-4F64-B9A9-4986FE6AD46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07F5-82A6-4A6A-BC4B-9B38EEC0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01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9C8C-9FF1-4F64-B9A9-4986FE6AD46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07F5-82A6-4A6A-BC4B-9B38EEC0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4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9C8C-9FF1-4F64-B9A9-4986FE6AD46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07F5-82A6-4A6A-BC4B-9B38EEC0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3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9C8C-9FF1-4F64-B9A9-4986FE6AD46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07F5-82A6-4A6A-BC4B-9B38EEC0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00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9C8C-9FF1-4F64-B9A9-4986FE6AD46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07F5-82A6-4A6A-BC4B-9B38EEC0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9C8C-9FF1-4F64-B9A9-4986FE6AD46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07F5-82A6-4A6A-BC4B-9B38EEC0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4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9C8C-9FF1-4F64-B9A9-4986FE6AD46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07F5-82A6-4A6A-BC4B-9B38EEC0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75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9C8C-9FF1-4F64-B9A9-4986FE6AD46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07F5-82A6-4A6A-BC4B-9B38EEC0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9C8C-9FF1-4F64-B9A9-4986FE6AD46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07F5-82A6-4A6A-BC4B-9B38EEC0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0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99C8C-9FF1-4F64-B9A9-4986FE6AD46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007F5-82A6-4A6A-BC4B-9B38EEC0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4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99C8C-9FF1-4F64-B9A9-4986FE6AD46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007F5-82A6-4A6A-BC4B-9B38EEC0F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0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4">
                <a:lumMod val="60000"/>
                <a:lumOff val="40000"/>
              </a:schemeClr>
            </a:gs>
            <a:gs pos="81000">
              <a:schemeClr val="accent5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180" y="151275"/>
            <a:ext cx="9564330" cy="593519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 smtClean="0">
                <a:latin typeface="Bahnschrift SemiBold" panose="020B0502040204020203" pitchFamily="34" charset="0"/>
              </a:rPr>
              <a:t>轮回痛苦修法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93694"/>
            <a:ext cx="12191999" cy="576430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学佛的方向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真正的菩提心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六</a:t>
            </a:r>
            <a:r>
              <a:rPr lang="zh-CN" altLang="en-US" dirty="0" smtClean="0"/>
              <a:t>道存在的方式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人类的痛苦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观</a:t>
            </a:r>
            <a:r>
              <a:rPr lang="zh-CN" altLang="en-US" dirty="0" smtClean="0"/>
              <a:t>修方法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人</a:t>
            </a:r>
            <a:r>
              <a:rPr lang="zh-CN" altLang="en-US" dirty="0" smtClean="0"/>
              <a:t>类痛苦观修产生的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个正面结果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zh-CN" altLang="en-US" dirty="0" smtClean="0"/>
              <a:t>修行需要忍耐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Google Shape;14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188" y="272894"/>
            <a:ext cx="646350" cy="64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5266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4">
                <a:lumMod val="60000"/>
                <a:lumOff val="40000"/>
              </a:schemeClr>
            </a:gs>
            <a:gs pos="81000">
              <a:schemeClr val="accent5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180" y="151275"/>
            <a:ext cx="9564330" cy="593519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 smtClean="0">
                <a:latin typeface="Bahnschrift SemiBold" panose="020B0502040204020203" pitchFamily="34" charset="0"/>
              </a:rPr>
              <a:t>轮回痛苦修法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93694"/>
            <a:ext cx="12191999" cy="576430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6.b) </a:t>
            </a:r>
            <a:r>
              <a:rPr lang="zh-CN" altLang="en-US" sz="2000" dirty="0" smtClean="0"/>
              <a:t>我们会有慈悲心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亲眼看到这么多的人看到这么多 的痛苦，希望这些众生远离这些痛苦，产生了悲心。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6.c)  </a:t>
            </a:r>
            <a:r>
              <a:rPr lang="zh-CN" altLang="en-US" sz="2000" dirty="0" smtClean="0"/>
              <a:t>回向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我们没有办法去非洲，中东去解决他们不愉快的事情。我们当下可以行善回向给他们。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6.d) </a:t>
            </a:r>
            <a:r>
              <a:rPr lang="zh-CN" altLang="en-US" sz="2000" dirty="0" smtClean="0"/>
              <a:t>发菩提心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这些众生这么痛苦，我要采取措施，我要成佛要去修行去利益他们。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6.e)  </a:t>
            </a:r>
            <a:r>
              <a:rPr lang="zh-CN" altLang="en-US" sz="2000" dirty="0" smtClean="0"/>
              <a:t>出离心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看到轮回那么的痛苦，反应了轮回真实的情况。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我现在是看电影，而不需要去参与，但是不一定下次我会在那里。人类这些残忍的悲剧就会重复的上演。如果我们不愿意当那里的人，必须采取措施的。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轮回痛苦修法最终的目标就是出离心。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看到了轮回里这个有时候，暂时的快乐啊幸福啊是有的。但是大多数都是疾病啊，战争啊，痛苦啊。感受到幸福也只是很小一点点时间，但是未来这一部份人会怎样，不能保证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endParaRPr lang="en-US" dirty="0"/>
          </a:p>
        </p:txBody>
      </p:sp>
      <p:pic>
        <p:nvPicPr>
          <p:cNvPr id="4" name="Google Shape;14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4180" y="151275"/>
            <a:ext cx="646350" cy="64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836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4">
                <a:lumMod val="60000"/>
                <a:lumOff val="40000"/>
              </a:schemeClr>
            </a:gs>
            <a:gs pos="81000">
              <a:schemeClr val="accent5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180" y="151275"/>
            <a:ext cx="9564330" cy="593519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 smtClean="0">
                <a:latin typeface="Bahnschrift SemiBold" panose="020B0502040204020203" pitchFamily="34" charset="0"/>
              </a:rPr>
              <a:t>轮回痛苦修法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93694"/>
            <a:ext cx="12191999" cy="576430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7.</a:t>
            </a:r>
            <a:r>
              <a:rPr lang="zh-CN" altLang="en-US" sz="2000" dirty="0" smtClean="0"/>
              <a:t>修行需要忍耐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/>
              <a:t>了解以后虽然当时心里比较沉重，但是这个沉重的背后会给我们带来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个这个作用都是正面的。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/>
              <a:t>有些暂时觉得开心的东西，其实背后的带来或许是很多负面的结果。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/>
              <a:t>我们凡夫还是要牺牲一下当下这个心情，因为后面这个好结果。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/>
              <a:t>比如：我们生病的时，治疗的过程并不舒服但是结果是好的。同样学佛也是这样的，了解了轮回痛苦，学习，思维以后，心情会很沉重，等等。但是我们是为了这个正面的结果。 </a:t>
            </a:r>
            <a:endParaRPr lang="en-US" altLang="zh-CN" sz="2000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/>
              <a:t>轮回的痛苦可以看记录篇看历史这样子我们就可以修行，这些是我们最好的修行资料。</a:t>
            </a:r>
            <a:endParaRPr lang="en-US" sz="2000" dirty="0" smtClean="0"/>
          </a:p>
          <a:p>
            <a:pPr marL="457200" indent="-457200">
              <a:buFont typeface="+mj-lt"/>
              <a:buAutoNum type="alphaLcParenR"/>
            </a:pPr>
            <a:endParaRPr lang="en-US" sz="2000" dirty="0"/>
          </a:p>
        </p:txBody>
      </p:sp>
      <p:pic>
        <p:nvPicPr>
          <p:cNvPr id="4" name="Google Shape;14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4180" y="151275"/>
            <a:ext cx="646350" cy="64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719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4">
                <a:lumMod val="60000"/>
                <a:lumOff val="40000"/>
              </a:schemeClr>
            </a:gs>
            <a:gs pos="81000">
              <a:schemeClr val="accent5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180" y="151275"/>
            <a:ext cx="9564330" cy="593519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 smtClean="0">
                <a:latin typeface="Bahnschrift SemiBold" panose="020B0502040204020203" pitchFamily="34" charset="0"/>
              </a:rPr>
              <a:t>轮回痛苦修</a:t>
            </a:r>
            <a:r>
              <a:rPr lang="zh-CN" altLang="en-US" sz="2800" dirty="0" smtClean="0">
                <a:latin typeface="Bahnschrift SemiBold" panose="020B0502040204020203" pitchFamily="34" charset="0"/>
              </a:rPr>
              <a:t>法 </a:t>
            </a:r>
            <a:r>
              <a:rPr lang="en-US" altLang="zh-CN" sz="2800" dirty="0" smtClean="0">
                <a:latin typeface="Bahnschrift SemiBold" panose="020B0502040204020203" pitchFamily="34" charset="0"/>
              </a:rPr>
              <a:t>——</a:t>
            </a:r>
            <a:r>
              <a:rPr lang="zh-CN" altLang="en-US" sz="2800" dirty="0" smtClean="0">
                <a:latin typeface="Bahnschrift SemiBold" panose="020B0502040204020203" pitchFamily="34" charset="0"/>
              </a:rPr>
              <a:t>思考题？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93694"/>
            <a:ext cx="12191999" cy="576430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学佛的方</a:t>
            </a:r>
            <a:r>
              <a:rPr lang="zh-CN" altLang="en-US" dirty="0" smtClean="0"/>
              <a:t>向是生么？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何为真</a:t>
            </a:r>
            <a:r>
              <a:rPr lang="zh-CN" altLang="en-US" dirty="0" smtClean="0"/>
              <a:t>正的菩提</a:t>
            </a:r>
            <a:r>
              <a:rPr lang="zh-CN" altLang="en-US" dirty="0" smtClean="0"/>
              <a:t>心？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六</a:t>
            </a:r>
            <a:r>
              <a:rPr lang="zh-CN" altLang="en-US" dirty="0" smtClean="0"/>
              <a:t>道存在的方</a:t>
            </a:r>
            <a:r>
              <a:rPr lang="zh-CN" altLang="en-US" dirty="0" smtClean="0"/>
              <a:t>式是如何？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人类的痛</a:t>
            </a:r>
            <a:r>
              <a:rPr lang="zh-CN" altLang="en-US" dirty="0" smtClean="0"/>
              <a:t>苦有哪些，简单总结一下。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 smtClean="0"/>
              <a:t>观</a:t>
            </a:r>
            <a:r>
              <a:rPr lang="zh-CN" altLang="en-US" dirty="0" smtClean="0"/>
              <a:t>修方</a:t>
            </a:r>
            <a:r>
              <a:rPr lang="zh-CN" altLang="en-US" dirty="0" smtClean="0"/>
              <a:t>法简单阐述。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人</a:t>
            </a:r>
            <a:r>
              <a:rPr lang="zh-CN" altLang="en-US" dirty="0" smtClean="0"/>
              <a:t>类痛苦观</a:t>
            </a:r>
            <a:r>
              <a:rPr lang="zh-CN" altLang="en-US" dirty="0" smtClean="0"/>
              <a:t>修产</a:t>
            </a:r>
            <a:r>
              <a:rPr lang="zh-CN" altLang="en-US" dirty="0" smtClean="0"/>
              <a:t>生的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个正面结</a:t>
            </a:r>
            <a:r>
              <a:rPr lang="zh-CN" altLang="en-US" dirty="0" smtClean="0"/>
              <a:t>果？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zh-CN" altLang="en-US" dirty="0" smtClean="0"/>
              <a:t>修</a:t>
            </a:r>
            <a:r>
              <a:rPr lang="zh-CN" altLang="en-US" dirty="0" smtClean="0"/>
              <a:t>行人需</a:t>
            </a:r>
            <a:r>
              <a:rPr lang="zh-CN" altLang="en-US" dirty="0" smtClean="0"/>
              <a:t>要忍</a:t>
            </a:r>
            <a:r>
              <a:rPr lang="zh-CN" altLang="en-US" dirty="0" smtClean="0"/>
              <a:t>耐的有哪些？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Google Shape;14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4188" y="272894"/>
            <a:ext cx="646350" cy="64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770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4">
                <a:lumMod val="60000"/>
                <a:lumOff val="40000"/>
              </a:schemeClr>
            </a:gs>
            <a:gs pos="81000">
              <a:schemeClr val="accent5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180" y="151275"/>
            <a:ext cx="9564330" cy="593519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 smtClean="0">
                <a:latin typeface="Bahnschrift SemiBold" panose="020B0502040204020203" pitchFamily="34" charset="0"/>
              </a:rPr>
              <a:t>轮回痛苦修法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93694"/>
            <a:ext cx="12191999" cy="576430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/>
              <a:t>1.</a:t>
            </a:r>
            <a:r>
              <a:rPr lang="zh-CN" altLang="en-US" sz="2000" b="1" dirty="0" smtClean="0"/>
              <a:t>学佛的方向：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b="1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/>
              <a:t>系统的学习修行，目标 最好的是菩提心。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/>
              <a:t>为了利益众生而成佛。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/>
              <a:t>而真正能做到利益众生的是菩萨，我们现在做不到，但是发愿也很好的。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/>
              <a:t>建立目标往这个方向奋斗。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/>
              <a:t>现在我们还没有修真实的菩提心，我们先修四加行，再修真正的菩提心。不过现在我们也要发菩提心。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lphaLcParenR"/>
            </a:pPr>
            <a:endParaRPr lang="en-US" sz="2000" dirty="0"/>
          </a:p>
        </p:txBody>
      </p:sp>
      <p:pic>
        <p:nvPicPr>
          <p:cNvPr id="4" name="Google Shape;14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4180" y="332284"/>
            <a:ext cx="646350" cy="64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216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4">
                <a:lumMod val="60000"/>
                <a:lumOff val="40000"/>
              </a:schemeClr>
            </a:gs>
            <a:gs pos="81000">
              <a:schemeClr val="accent5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180" y="151275"/>
            <a:ext cx="9564330" cy="593519"/>
          </a:xfrm>
        </p:spPr>
        <p:txBody>
          <a:bodyPr>
            <a:normAutofit/>
          </a:bodyPr>
          <a:lstStyle/>
          <a:p>
            <a:pPr marL="514350" indent="-514350" algn="ctr"/>
            <a:r>
              <a:rPr lang="zh-CN" altLang="en-US" sz="2800" dirty="0" smtClean="0">
                <a:latin typeface="Bahnschrift SemiBold" panose="020B0502040204020203" pitchFamily="34" charset="0"/>
              </a:rPr>
              <a:t>轮回痛苦修法</a:t>
            </a:r>
            <a:endParaRPr lang="en-US" altLang="zh-CN" sz="28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93694"/>
            <a:ext cx="12191999" cy="576430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真正的菩提心</a:t>
            </a: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首先下定决心我要度一切众生，我要让天下所有的众生都成佛，解脱。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就是我一定要做这个事情，这个是我们生生世世唯一的目标。也可以有临时的目标（工作生存）。这个不矛盾。大乘佛法不反对世俗的目标，但是我们要有一个超越世俗的目标。因为世俗的东西都是无常的。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虽然我们现在这个想法还不是很坚定，只是听一下还没有去修，想法还不是很坚定。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我们还没有度一切众生的能力，但是我们可以在能力范围内去帮助别人。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如果修行的话我们的能力会增加。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让天下所有的众生明白真相（比如在梦里面有人做噩梦，我们叫醒他们，这个是最好的方法，这样所有的问题一下子就解决了）。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我们要成佛才有这样的能力，至少要达到一地菩萨才能真正帮助众生。</a:t>
            </a:r>
            <a: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现在我们的帮助能力很有限。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我们刚进佛门还需要很长的一个阶段来学习，我们要有这个勇气。</a:t>
            </a:r>
            <a:endParaRPr lang="en-US" altLang="zh-C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oogle Shape;14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4180" y="272894"/>
            <a:ext cx="646350" cy="64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112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4">
                <a:lumMod val="60000"/>
                <a:lumOff val="40000"/>
              </a:schemeClr>
            </a:gs>
            <a:gs pos="81000">
              <a:schemeClr val="accent5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180" y="151275"/>
            <a:ext cx="9564330" cy="593519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 smtClean="0">
                <a:latin typeface="Bahnschrift SemiBold" panose="020B0502040204020203" pitchFamily="34" charset="0"/>
              </a:rPr>
              <a:t>轮回痛苦修法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93694"/>
            <a:ext cx="12191999" cy="576430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/>
              <a:t>3.</a:t>
            </a:r>
            <a:r>
              <a:rPr lang="zh-CN" altLang="en-US" sz="2000" b="1" dirty="0" smtClean="0"/>
              <a:t>六道存在的方式</a:t>
            </a:r>
            <a:endParaRPr lang="en-US" altLang="zh-CN" sz="2000" b="1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/>
              <a:t>六道轮回</a:t>
            </a:r>
            <a:r>
              <a:rPr lang="en-US" altLang="zh-CN" sz="2000" dirty="0" smtClean="0"/>
              <a:t>———</a:t>
            </a:r>
            <a:r>
              <a:rPr lang="zh-CN" altLang="en-US" sz="2000" dirty="0" smtClean="0"/>
              <a:t>我们肉眼看到的除了人类旁生。其他的众生我们是看不见的。偶尔会看到饿鬼道但是绝大多数鬼是心理作用。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lphaLcParenR"/>
            </a:pPr>
            <a:r>
              <a:rPr lang="zh-CN" altLang="en-US" sz="2000" dirty="0" smtClean="0"/>
              <a:t>平时附体啊，其实大多数是错觉。很多的鬼，神都属于饿鬼道。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lphaLcParenR"/>
            </a:pPr>
            <a:r>
              <a:rPr lang="zh-CN" altLang="en-US" sz="2000" dirty="0" smtClean="0"/>
              <a:t>我们看不到的东西太多太多了，我们所有了解的物质加起来还没有总物质不到</a:t>
            </a:r>
            <a:r>
              <a:rPr lang="en-US" altLang="zh-CN" sz="2000" dirty="0" smtClean="0"/>
              <a:t>4%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lphaLcParenR"/>
            </a:pPr>
            <a:r>
              <a:rPr lang="zh-CN" altLang="en-US" sz="2000" dirty="0" smtClean="0"/>
              <a:t>这个地球的表面，我们人前后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公里可见度。但是看不到不等于不存在，我们看不到之前之后。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lphaLcParenR"/>
            </a:pPr>
            <a:r>
              <a:rPr lang="zh-CN" altLang="en-US" sz="2000" dirty="0" smtClean="0"/>
              <a:t>我们人类一方面很幼稚，很无明，但是又很自以为是。我们以为我们没有看到的东西会否定。</a:t>
            </a:r>
            <a:endParaRPr lang="en-US" sz="2000" dirty="0"/>
          </a:p>
        </p:txBody>
      </p:sp>
      <p:pic>
        <p:nvPicPr>
          <p:cNvPr id="4" name="Google Shape;14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4180" y="151275"/>
            <a:ext cx="646350" cy="64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00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4">
                <a:lumMod val="60000"/>
                <a:lumOff val="40000"/>
              </a:schemeClr>
            </a:gs>
            <a:gs pos="81000">
              <a:schemeClr val="accent5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180" y="151275"/>
            <a:ext cx="9564330" cy="593519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 smtClean="0">
                <a:latin typeface="Bahnschrift SemiBold" panose="020B0502040204020203" pitchFamily="34" charset="0"/>
              </a:rPr>
              <a:t>轮回痛苦修法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93694"/>
            <a:ext cx="12191999" cy="576430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0" indent="0">
              <a:buNone/>
            </a:pPr>
            <a:r>
              <a:rPr lang="en-US" altLang="zh-CN" sz="2000" dirty="0" smtClean="0"/>
              <a:t>3.</a:t>
            </a:r>
            <a:r>
              <a:rPr lang="zh-CN" altLang="en-US" sz="2000" dirty="0" smtClean="0"/>
              <a:t>六道存在的方式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514350" indent="-514350">
              <a:buFont typeface="+mj-lt"/>
              <a:buAutoNum type="alphaLcPeriod"/>
            </a:pPr>
            <a:r>
              <a:rPr lang="zh-CN" altLang="en-US" sz="2000" dirty="0" smtClean="0"/>
              <a:t>我们没有看到的空间，时间的确是存在的。六道存在的方式。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lphaLcPeriod"/>
            </a:pPr>
            <a:r>
              <a:rPr lang="zh-CN" altLang="en-US" sz="2000" dirty="0" smtClean="0"/>
              <a:t>大多数的世界都是重叠的，而不是地球是人类住的，另一个星球是天堂或者另外一个星球是地狱。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lphaLcPeriod"/>
            </a:pPr>
            <a:r>
              <a:rPr lang="zh-CN" altLang="en-US" sz="2000" dirty="0" smtClean="0"/>
              <a:t>除了我们的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维空间还有更多的空间。我们的感官只看到人的世界，找不到其他的其他生命。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lphaLcPeriod"/>
            </a:pPr>
            <a:r>
              <a:rPr lang="zh-CN" altLang="en-US" sz="2000" dirty="0" smtClean="0"/>
              <a:t>因为我们用的是人类的感官。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lphaLcPeriod"/>
            </a:pPr>
            <a:r>
              <a:rPr lang="zh-CN" altLang="en-US" sz="2000" dirty="0" smtClean="0"/>
              <a:t>地狱的众生看不到地球，看不到人的世界，它的感官也寻找不到天堂，人类。因为它用的工具是地狱的感官，这个感官就是用来感受地狱恶劣的环境，感受这个世界而设定的。这个设定不是造物主，不是神而是自己的业力设计的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lphaLcPeriod"/>
            </a:pPr>
            <a:r>
              <a:rPr lang="zh-CN" altLang="en-US" sz="2000" dirty="0" smtClean="0"/>
              <a:t>它这个感官的功能只能感受到地狱的环境，而感受不到天人和人的世界。</a:t>
            </a:r>
            <a:endParaRPr lang="en-US" altLang="zh-CN" sz="2000" dirty="0" smtClean="0"/>
          </a:p>
          <a:p>
            <a:pPr marL="514350" indent="-514350">
              <a:buFont typeface="+mj-lt"/>
              <a:buAutoNum type="alphaLcPeriod"/>
            </a:pPr>
            <a:r>
              <a:rPr lang="zh-CN" altLang="en-US" sz="2000" dirty="0" smtClean="0"/>
              <a:t>所以六道轮回我们相互可以看见的不是很多的。</a:t>
            </a:r>
            <a:endParaRPr lang="en-US" altLang="zh-CN" sz="2000" dirty="0" smtClean="0"/>
          </a:p>
          <a:p>
            <a:endParaRPr lang="en-US" dirty="0"/>
          </a:p>
        </p:txBody>
      </p:sp>
      <p:pic>
        <p:nvPicPr>
          <p:cNvPr id="4" name="Google Shape;14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4180" y="272894"/>
            <a:ext cx="646350" cy="64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595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4">
                <a:lumMod val="60000"/>
                <a:lumOff val="40000"/>
              </a:schemeClr>
            </a:gs>
            <a:gs pos="81000">
              <a:schemeClr val="accent5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180" y="151275"/>
            <a:ext cx="9564330" cy="593519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 smtClean="0">
                <a:latin typeface="Bahnschrift SemiBold" panose="020B0502040204020203" pitchFamily="34" charset="0"/>
              </a:rPr>
              <a:t>轮回痛苦修法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93694"/>
            <a:ext cx="12191999" cy="576430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4.</a:t>
            </a:r>
            <a:r>
              <a:rPr lang="zh-CN" altLang="en-US" sz="2000" dirty="0" smtClean="0"/>
              <a:t>人类的痛苦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/>
              <a:t>六道里面人类的痛苦。我们最容易接受，因为最了解。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/>
              <a:t>现实生活存在的痛苦。或许了解后就有了出离心，然后再也不想在轮回里了，如果来的话就是再来人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（一地以上的菩萨）。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/>
              <a:t>人类是六道轮回当中最最幸运的众生，虽然现在我们还不是佛不是菩萨，但是在众生里是最幸福的。其他生命的更痛苦。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/>
              <a:t>看历史，人类的历史就是战争的历史。（犹太人，非洲黑奴</a:t>
            </a:r>
            <a:r>
              <a:rPr lang="en-US" altLang="zh-CN" sz="2000" dirty="0" smtClean="0"/>
              <a:t>400</a:t>
            </a:r>
            <a:r>
              <a:rPr lang="zh-CN" altLang="en-US" sz="2000" dirty="0" smtClean="0"/>
              <a:t>年非常残忍）人的欲望得不到控制的时候，人类的愚昧到达了及点的时候，人是多么的疯狂。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/>
              <a:t> 这样的的历史虽然是过去，但是我们不能够说未来不会重演这样的悲剧。那么我们也不可否定未来那个悲剧的角色我们要去扮演。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lphaLcParenR"/>
            </a:pPr>
            <a:endParaRPr lang="en-US" sz="2000" dirty="0"/>
          </a:p>
        </p:txBody>
      </p:sp>
      <p:pic>
        <p:nvPicPr>
          <p:cNvPr id="4" name="Google Shape;14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4180" y="151275"/>
            <a:ext cx="646350" cy="64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320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4">
                <a:lumMod val="60000"/>
                <a:lumOff val="40000"/>
              </a:schemeClr>
            </a:gs>
            <a:gs pos="81000">
              <a:schemeClr val="accent5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180" y="151275"/>
            <a:ext cx="9564330" cy="593519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 smtClean="0">
                <a:latin typeface="Bahnschrift SemiBold" panose="020B0502040204020203" pitchFamily="34" charset="0"/>
              </a:rPr>
              <a:t>轮回痛苦修法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93694"/>
            <a:ext cx="12191999" cy="576430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5.</a:t>
            </a:r>
            <a:r>
              <a:rPr lang="zh-CN" altLang="en-US" sz="2000" dirty="0" smtClean="0"/>
              <a:t>人类痛苦的观修方法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/>
              <a:t>想想非洲索玛那些干旱，那些人我们可以看到很多很多。美国地理杂志建议看看，他们拍摄很多的非洲这些部落的战争，饥荒的纪律片，是真实的。如果没有记者拍下这些镜头，我们根本不相信在这个世界上还有这么多饥饿的人，瘟疫，各种自然灾害，没有医疗。即使有很多爱心人士帮助，但是还是有很多没有办法得到帮助的。我们现在很幸运，但是我们不可保证下一世还是不是这样幸运的人，如果万一，下一世我们中东的战争，和细节，非洲的细节。我觉得根本不需要去看地狱道，恶鬼道，好好看看这些资料完全可以让我们生起出离心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/>
              <a:t>我们最愚昧的地方是什么呢？我们永远不去看，不去关注，即使看到了也没有进一步去关注了了解。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/>
              <a:t>为什么呢？因为我们会觉得那个不是发生在我们的身上了，这个跟我们有什么关系呢？有些时候看了这些照片难受，就不看了。我们在意我们当下的这个感受，我们特别的在乎当下的感受而不愿意去看。我们还是要忍一下看完。要知道这些痛苦只是轮回中的冰山一角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lphaLcParenR"/>
            </a:pPr>
            <a:r>
              <a:rPr lang="zh-CN" altLang="en-US" sz="2000" dirty="0" smtClean="0"/>
              <a:t>我们要专门去关注一下这些痛苦的地方，好好了解一下人类的生活。这些都可以成为修行的资料。</a:t>
            </a:r>
            <a:endParaRPr lang="en-US" altLang="zh-CN" sz="2000" dirty="0" smtClean="0"/>
          </a:p>
        </p:txBody>
      </p:sp>
      <p:pic>
        <p:nvPicPr>
          <p:cNvPr id="4" name="Google Shape;14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4180" y="151275"/>
            <a:ext cx="646350" cy="64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424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4">
                <a:lumMod val="60000"/>
                <a:lumOff val="40000"/>
              </a:schemeClr>
            </a:gs>
            <a:gs pos="81000">
              <a:schemeClr val="accent5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180" y="151275"/>
            <a:ext cx="9564330" cy="593519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 smtClean="0">
                <a:latin typeface="Bahnschrift SemiBold" panose="020B0502040204020203" pitchFamily="34" charset="0"/>
              </a:rPr>
              <a:t>轮回痛苦修法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93694"/>
            <a:ext cx="12191999" cy="576430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dirty="0" smtClean="0"/>
              <a:t>e)   </a:t>
            </a:r>
            <a:r>
              <a:rPr lang="zh-CN" altLang="en-US" sz="2000" dirty="0" smtClean="0"/>
              <a:t>书（大圆满前行）讲的是很久以前的故事，我们也可以看。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457200" indent="-457200">
              <a:buAutoNum type="alphaLcParenR" startAt="6"/>
            </a:pPr>
            <a:r>
              <a:rPr lang="zh-CN" altLang="en-US" sz="2000" dirty="0" smtClean="0"/>
              <a:t>但是更好的是去了解这本书怎么样去思考，思维，思维的模式。我们通过这本书了解这个框架以后呢，我们自己去发挥。看记录篇，历史，看完了开始打坐，思考去观想。（假如我今天是那些人当中的一个，那这样的话我会是怎么样的感受。或者把我们自己观想成它们中的人，这样的话我们肯定会有很特别的强烈感受）</a:t>
            </a:r>
            <a:endParaRPr lang="en-US" altLang="zh-CN" sz="2000" dirty="0" smtClean="0"/>
          </a:p>
          <a:p>
            <a:pPr marL="457200" indent="-457200">
              <a:buAutoNum type="alphaLcParenR" startAt="6"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b="1" dirty="0" smtClean="0"/>
              <a:t>6.</a:t>
            </a:r>
            <a:r>
              <a:rPr lang="zh-CN" altLang="en-US" sz="2000" b="1" dirty="0" smtClean="0"/>
              <a:t>观修后产生的结果</a:t>
            </a:r>
            <a:endParaRPr lang="en-US" altLang="zh-CN" sz="2000" b="1" dirty="0" smtClean="0"/>
          </a:p>
          <a:p>
            <a:pPr marL="0" indent="0">
              <a:buNone/>
            </a:pPr>
            <a:r>
              <a:rPr lang="en-US" altLang="zh-CN" sz="2000" dirty="0" smtClean="0"/>
              <a:t>a) </a:t>
            </a:r>
            <a:r>
              <a:rPr lang="zh-CN" altLang="en-US" sz="2000" dirty="0" smtClean="0"/>
              <a:t>忏悔，（这些人为什么会面临这样的事情，会生活在这么一个糟糕的环境？善恶因果。一因有</a:t>
            </a:r>
            <a:r>
              <a:rPr lang="en-US" altLang="zh-CN" sz="2000" dirty="0" smtClean="0"/>
              <a:t>4</a:t>
            </a:r>
            <a:r>
              <a:rPr lang="zh-CN" altLang="en-US" sz="2000" dirty="0" smtClean="0"/>
              <a:t>种不同的结果，人投身到的环境大部分以我们过去的业力来决定的。比如犹太人，非洲那些人为什么会面临这样的环境，就是因为他自己有这样的业。）</a:t>
            </a:r>
            <a:endParaRPr lang="en-US" sz="2000" dirty="0"/>
          </a:p>
        </p:txBody>
      </p:sp>
      <p:pic>
        <p:nvPicPr>
          <p:cNvPr id="4" name="Google Shape;14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4180" y="151275"/>
            <a:ext cx="646350" cy="64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4125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0000">
              <a:schemeClr val="accent4">
                <a:lumMod val="60000"/>
                <a:lumOff val="40000"/>
              </a:schemeClr>
            </a:gs>
            <a:gs pos="81000">
              <a:schemeClr val="accent5">
                <a:lumMod val="7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180" y="151275"/>
            <a:ext cx="9564330" cy="593519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dirty="0" smtClean="0">
                <a:latin typeface="Bahnschrift SemiBold" panose="020B0502040204020203" pitchFamily="34" charset="0"/>
              </a:rPr>
              <a:t>轮回痛苦修法</a:t>
            </a:r>
            <a:endParaRPr lang="en-US" sz="2800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093694"/>
            <a:ext cx="12191999" cy="5764306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000" b="1" dirty="0" smtClean="0"/>
              <a:t>6.a)   </a:t>
            </a:r>
            <a:r>
              <a:rPr lang="zh-CN" altLang="en-US" sz="2000" b="1" dirty="0" smtClean="0"/>
              <a:t>忏悔</a:t>
            </a:r>
            <a:endParaRPr lang="en-US" altLang="zh-CN" sz="2000" b="1" dirty="0" smtClean="0"/>
          </a:p>
          <a:p>
            <a:pPr marL="457200" indent="-457200">
              <a:buFont typeface="+mj-lt"/>
              <a:buAutoNum type="alphaLcPeriod"/>
            </a:pPr>
            <a:r>
              <a:rPr lang="zh-CN" altLang="en-US" sz="2000" dirty="0" smtClean="0"/>
              <a:t>现在我们即便是科技非常的发达，可是对自然的了解，对人体的了解，对生命的了解可以说是非常的渺小，非常 的狭窄。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lphaLcPeriod"/>
            </a:pPr>
            <a:r>
              <a:rPr lang="zh-CN" altLang="en-US" sz="2000" dirty="0" smtClean="0"/>
              <a:t>我们不了解的东西我们还有很多。在这个世界上发生的任何一个事情都有很多的因缘。而这些因缘都是错综复杂的。其中比较重要的一部分是业力。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lphaLcPeriod"/>
            </a:pPr>
            <a:r>
              <a:rPr lang="zh-CN" altLang="en-US" sz="2000" dirty="0" smtClean="0"/>
              <a:t>反过来说，我们没有成熟的的业报，并不能说明我们没有这样的因，说不定过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年</a:t>
            </a:r>
            <a:r>
              <a:rPr lang="en-US" altLang="zh-CN" sz="2000" dirty="0" smtClean="0"/>
              <a:t> </a:t>
            </a:r>
            <a:r>
              <a:rPr lang="zh-CN" altLang="en-US" sz="2000" dirty="0" smtClean="0"/>
              <a:t>或者</a:t>
            </a:r>
            <a:r>
              <a:rPr lang="en-US" altLang="zh-CN" sz="2000" dirty="0" smtClean="0"/>
              <a:t>200</a:t>
            </a:r>
            <a:r>
              <a:rPr lang="zh-CN" altLang="en-US" sz="2000" dirty="0" smtClean="0"/>
              <a:t>年。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lphaLcPeriod"/>
            </a:pPr>
            <a:r>
              <a:rPr lang="zh-CN" altLang="en-US" sz="2000" dirty="0" smtClean="0"/>
              <a:t>说不一定储存在阿赖耶识里 的一个恶的种子成熟的时候说不定我也会投生到那个地方（非洲，战争</a:t>
            </a:r>
            <a:r>
              <a:rPr lang="en-US" altLang="zh-CN" sz="2000" dirty="0" smtClean="0"/>
              <a:t>……</a:t>
            </a:r>
            <a:r>
              <a:rPr lang="zh-CN" altLang="en-US" sz="2000" dirty="0" smtClean="0"/>
              <a:t>），那我就要赶紧忏悔，不让它成熟，在它（这个恶业）是种子的时候就灭掉，铲除。</a:t>
            </a:r>
            <a:endParaRPr lang="en-US" altLang="zh-CN" sz="2000" dirty="0" smtClean="0"/>
          </a:p>
          <a:p>
            <a:pPr marL="457200" indent="-457200">
              <a:buFont typeface="+mj-lt"/>
              <a:buAutoNum type="alphaLcPeriod"/>
            </a:pPr>
            <a:endParaRPr lang="en-US" sz="2000" dirty="0"/>
          </a:p>
        </p:txBody>
      </p:sp>
      <p:pic>
        <p:nvPicPr>
          <p:cNvPr id="4" name="Google Shape;14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4180" y="151275"/>
            <a:ext cx="646350" cy="64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2918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宋体</vt:lpstr>
      <vt:lpstr>Arial</vt:lpstr>
      <vt:lpstr>Bahnschrift SemiBold</vt:lpstr>
      <vt:lpstr>Calibri</vt:lpstr>
      <vt:lpstr>Calibri Light</vt:lpstr>
      <vt:lpstr>Office Theme</vt:lpstr>
      <vt:lpstr>轮回痛苦修法</vt:lpstr>
      <vt:lpstr>轮回痛苦修法</vt:lpstr>
      <vt:lpstr>轮回痛苦修法</vt:lpstr>
      <vt:lpstr>轮回痛苦修法</vt:lpstr>
      <vt:lpstr>轮回痛苦修法</vt:lpstr>
      <vt:lpstr>轮回痛苦修法</vt:lpstr>
      <vt:lpstr>轮回痛苦修法</vt:lpstr>
      <vt:lpstr>轮回痛苦修法</vt:lpstr>
      <vt:lpstr>轮回痛苦修法</vt:lpstr>
      <vt:lpstr>轮回痛苦修法</vt:lpstr>
      <vt:lpstr>轮回痛苦修法</vt:lpstr>
      <vt:lpstr>轮回痛苦修法 ——思考题？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23</cp:revision>
  <dcterms:created xsi:type="dcterms:W3CDTF">2020-07-30T22:09:03Z</dcterms:created>
  <dcterms:modified xsi:type="dcterms:W3CDTF">2020-07-31T00:59:40Z</dcterms:modified>
</cp:coreProperties>
</file>