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9" r:id="rId2"/>
    <p:sldId id="292" r:id="rId3"/>
    <p:sldId id="301" r:id="rId4"/>
    <p:sldId id="282" r:id="rId5"/>
    <p:sldId id="270" r:id="rId6"/>
    <p:sldId id="271" r:id="rId7"/>
    <p:sldId id="272" r:id="rId8"/>
    <p:sldId id="294" r:id="rId9"/>
    <p:sldId id="273" r:id="rId10"/>
    <p:sldId id="291" r:id="rId11"/>
    <p:sldId id="296" r:id="rId12"/>
    <p:sldId id="274" r:id="rId13"/>
    <p:sldId id="297" r:id="rId14"/>
    <p:sldId id="298" r:id="rId15"/>
    <p:sldId id="275" r:id="rId16"/>
    <p:sldId id="276" r:id="rId17"/>
    <p:sldId id="277" r:id="rId18"/>
    <p:sldId id="29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5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5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7F69F-B8F2-4530-A678-A4777E09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1130603"/>
            <a:ext cx="4093827" cy="4596794"/>
          </a:xfrm>
        </p:spPr>
        <p:txBody>
          <a:bodyPr anchor="ctr">
            <a:normAutofit/>
          </a:bodyPr>
          <a:lstStyle/>
          <a:p>
            <a:r>
              <a:rPr lang="zh-CN" altLang="en-US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十不善业之九</a:t>
            </a: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—</a:t>
            </a:r>
            <a:r>
              <a:rPr lang="zh-CN" altLang="en-US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害心</a:t>
            </a: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zh-CN" altLang="en-US" sz="3200" b="1" dirty="0">
                <a:solidFill>
                  <a:srgbClr val="EBEBEB"/>
                </a:solidFill>
              </a:rPr>
              <a:t>串讲概要</a:t>
            </a:r>
            <a:r>
              <a:rPr lang="en-US" altLang="zh-CN" sz="3200" b="1" dirty="0">
                <a:solidFill>
                  <a:srgbClr val="EBEBEB"/>
                </a:solidFill>
              </a:rPr>
              <a:t>:</a:t>
            </a:r>
            <a:br>
              <a:rPr lang="en-US" altLang="zh-CN" sz="3200" b="1" dirty="0">
                <a:solidFill>
                  <a:srgbClr val="EBEBEB"/>
                </a:solidFill>
              </a:rPr>
            </a:b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CCC8-F7EE-4A91-A2CB-B809DB3F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一，上次共修内容回顾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1,</a:t>
            </a:r>
            <a:r>
              <a:rPr lang="zh-CN" altLang="en-US" sz="2000" b="1" dirty="0"/>
              <a:t>意恶业与身恶业，语恶业之间的区别。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2,</a:t>
            </a:r>
            <a:r>
              <a:rPr lang="zh-CN" altLang="en-US" sz="2000" b="1" dirty="0"/>
              <a:t>十不善业之八：贪心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二，十不善业之九：害心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1</a:t>
            </a:r>
            <a:r>
              <a:rPr lang="zh-CN" altLang="en-US" sz="2000" b="1" dirty="0"/>
              <a:t>， 害心的含义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害心的定义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害心的种类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害心的具足条件和五法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2</a:t>
            </a:r>
            <a:r>
              <a:rPr lang="zh-CN" altLang="en-US" sz="2000" b="1" dirty="0"/>
              <a:t>， 害心的果报；害心的过患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3</a:t>
            </a:r>
            <a:r>
              <a:rPr lang="zh-CN" altLang="en-US" sz="2000" b="1" dirty="0"/>
              <a:t>， 害心的忏悔与对治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 害心业公案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362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262FF-437C-43EF-810C-4DCBEB32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3745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害心过患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F7EA-4BAD-48BC-9BC2-97E982F6F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070" y="1429651"/>
                <a:ext cx="11214680" cy="466027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前行广释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前世害心中的人，今生将感受经常担惊受怕，危机四伏。（华严经）云：“嗔恼之罪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⋯⋯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若生人中，得二中果报：一者常为一切求其长短；二者常为众人之所恼害。”佛经中也说：‘心是第一怨，此怨最为 恶。”，可见，怨恨，伤害别人的心，是世间最恶的。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对他人怀恨在心，满怀愤怒地想：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我要用武器或语言去损害他。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见他拥有荣华富贵便不高兴，暗自诅咒：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这个人不安乐、不幸福、没有这样的功德该多好！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当他遭遇不幸、受到挫折时，自己就在一旁幸灾乐祸。像这样凡是对别人生起损恼的心理，都属于害心之列。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　　正所谓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心善地道亦贤善，心恶地道亦恶劣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好人和坏人的区别，是以心好、心坏来分的，而不是因为皮肤好、很有钱、口才棒，就被划入好人的行列中。假如一个人常怀有嗔恨心，在这种心态的驱使下，所做的事情肯定不如法，甚至还会特别过分、令人发指。这样的人，会让周围千千万万的人受到不同程度的伤害，而且在毁坏他人的同时，也将毁坏自己。甚至，有时候还没有害得了别人，反而先害了自己（害人害己）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害别人就是害自己，尤其是我们修行人，千万不可心存恶念。现在个别净土宗的人，由于对闻思佛法特别排斥，平时跟他人有矛盾、互相生嗔心也从不对治，这样的人想要往生净土，可能比较困难。六祖在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坛经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中说过：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心地但无不善，西方去此不遥。若怀不善之心，念佛往生难到。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倘若你没有不善心，内心清净、善良，往生极乐世界则指日可待；但若对同行道友、身边的人，带有毒蛇般的害心，今天跟这个吵架，明天跟那个吵架，那不要说往生，就连今生中大家看到你，也会唯恐避之不及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　　有些人虽然名为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居士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但人格还不如没有皈依的人；有些人尽管剃着光头，出家好多年了，然而相续中恶心遍布，连世间善良品行都没有。尤其是现在末法时代，个别学佛的人表面上拿着念珠、道貌岸然，说起话来也头头是道，但实际上心肠特别坏。这种人不但念佛不能往生，而且今生来世都会感受无量的痛苦。麦彭仁波切说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害心后世常受苦，无缘无故遭他害。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如果你无缘无故遭到诽谤、损恼，那很可能是往昔生害心的果报。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诸法集要经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亦云：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由心乐损害，人神咸不护。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一个喜欢损害别人的人，护法天神都不会护持，还会招来人与非人的种种危害。所以，世间上特别痛苦、遭受打击的人，往往也跟其前世或今生的业力有关。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F7EA-4BAD-48BC-9BC2-97E982F6F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070" y="1429651"/>
                <a:ext cx="11214680" cy="4660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3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89A67-FE9B-4D34-A4CC-09D5B627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816878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害心过患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0F34A-FDE7-4418-A728-E7F810E84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660" y="1952424"/>
                <a:ext cx="11214680" cy="3730689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10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10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益西彭措堪布：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嗔恚尤为严重 　　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又于恶行，若烦恼心，猛利恒长，其力则大，其中复以嗔力为大。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云：“千劫所集施，供养善逝等，此一切善行，一恚能摧坏。”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】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：恶行方面，若起烦恼心猛利长时，恶业力就非常强大，在种种烦恼中，又以嗔心的业力尤为强大。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说：往昔千劫来修集的布施、供佛等一切善行，以一次嗔恚就能无余摧坏。 　　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华严经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中，普贤菩萨说：菩萨过失，莫甚于嗔心者，以前所积功德，虽多如森林，嗔火若生，一齐烧尽。 　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100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此复若嗔同梵行者，及嗔菩萨较前尤重。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三摩地王经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云：“若互相嗔恚，非戒闻能救，非定非兰若，施供佛能救。”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中亦云：“如此胜子施主（注：胜子、施主：都是指菩萨。因为菩萨将身心奉献给众生，所以是一切有情的施主。）所，设若有发暴恶心，能仁说如恶心数，当住地狱经尔劫。”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】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：若嗔恚同梵行道友和菩萨，则比一般嗔恚更为深重。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三摩地王经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说：如果同梵行道友互相嗔恚，此异熟果不是以具戒能救护，不是以闻法能救护，也不是以禅定、居住静处或布施供佛能救护。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也说：如果有人对如此具德的菩萨发起暴恶之心，佛说此人生起多少恶心，就要在地狱中受多少劫的苦楚。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100" b="1" dirty="0">
                    <a:solidFill>
                      <a:schemeClr val="tx1"/>
                    </a:solidFill>
                  </a:rPr>
                  <a:t>以密乘来说，入密之后应当守持金刚道友互相慈爱的三昧耶戒，若对金刚道友生起嗔恚、闹矛盾，罪业极为严重。以此原因，法王制定学院的纪律时，着重强调金刚道友之间应团结和合。此外，金刚上师是比菩萨更严厉的对境。</a:t>
                </a:r>
                <a:r>
                  <a:rPr lang="en-US" altLang="zh-CN" sz="1100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时轮金刚本续</a:t>
                </a:r>
                <a:r>
                  <a:rPr lang="en-US" altLang="zh-CN" sz="1100" b="1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中说：“密乘弟子对金刚上师生起多少刹那的恶心，必定会堕多少大劫的金刚地狱。”</a:t>
                </a:r>
                <a:endParaRPr lang="en-US" sz="11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0F34A-FDE7-4418-A728-E7F810E84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660" y="1952424"/>
                <a:ext cx="11214680" cy="3730689"/>
              </a:xfrm>
              <a:blipFill>
                <a:blip r:embed="rId2"/>
                <a:stretch>
                  <a:fillRect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90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79F7-3A72-43C6-BF8A-09CA19C1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5350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贪心忏悔与对治</a:t>
            </a:r>
            <a:r>
              <a:rPr lang="en-US" altLang="zh-CN" sz="2800" dirty="0">
                <a:solidFill>
                  <a:schemeClr val="tx2"/>
                </a:solidFill>
              </a:rPr>
              <a:t/>
            </a:r>
            <a:br>
              <a:rPr lang="en-US" altLang="zh-CN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2928-4905-42DD-919B-04D956C21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660" y="1094687"/>
                <a:ext cx="11214680" cy="305365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害心的忏悔：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    上师指导：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发誓以后不再有害心，至诚忏悔以前的害心不善业，没有办法回忆起来的，从无始以来所造的害心不善行，全部忏悔。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    生西法师讲记：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要经常观察自己的心态（正知），倘若处于恶意之下，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第一步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用正知观察到了，正知就像巡逻员、岗哨、保安一样，它在不断地巡逻中找问题。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第二步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必须立即忏悔，因为这个恶意伤害自他。是毒药，必须清除。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第三步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暗暗自我谴责：我这个人真是恶劣，虽然听闻了那么多正法，竟然还生起这样的恶分别念，实在惭愧（正念）。（惭愧心是一种善心、善法。首先要忏悔、要谴责自己的恶劣。）并下决心：从今以后，我一定要努力使这样的分别念在自相续中永不再现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1200" dirty="0">
                    <a:solidFill>
                      <a:schemeClr val="tx1"/>
                    </a:solidFill>
                  </a:rPr>
                </a:br>
                <a:r>
                  <a:rPr lang="zh-CN" altLang="en-US" sz="1200" b="1" dirty="0">
                    <a:solidFill>
                      <a:schemeClr val="tx1"/>
                    </a:solidFill>
                  </a:rPr>
                  <a:t>害心的对治：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害心的对治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2928-4905-42DD-919B-04D956C21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660" y="1094687"/>
                <a:ext cx="11214680" cy="30536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41A561-1E90-4355-9878-4CA6A7C5EF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8660" y="724613"/>
                <a:ext cx="8761413" cy="470301"/>
              </a:xfrm>
            </p:spPr>
            <p:txBody>
              <a:bodyPr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贪心的对治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——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41A561-1E90-4355-9878-4CA6A7C5E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8660" y="724613"/>
                <a:ext cx="8761413" cy="470301"/>
              </a:xfrm>
              <a:blipFill>
                <a:blip r:embed="rId2"/>
                <a:stretch>
                  <a:fillRect l="-1044" t="-1039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40CE-62CE-4249-93E3-E16D29FA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276459"/>
            <a:ext cx="11214680" cy="510011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概要：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一、剿灭嗔恨，当务之急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在我们的生活和工作中，贪、嗔、痴烦恼随时可见，无所不在。</a:t>
            </a:r>
            <a:r>
              <a:rPr lang="zh-CN" altLang="en-US" sz="1100" b="1" dirty="0">
                <a:solidFill>
                  <a:schemeClr val="tx1"/>
                </a:solidFill>
              </a:rPr>
              <a:t>特别是嗔恨心，其危害尤其严重。</a:t>
            </a:r>
            <a:r>
              <a:rPr lang="en-US" altLang="zh-CN" sz="1100" dirty="0">
                <a:solidFill>
                  <a:schemeClr val="tx1"/>
                </a:solidFill>
              </a:rPr>
              <a:t>《</a:t>
            </a:r>
            <a:r>
              <a:rPr lang="zh-CN" altLang="en-US" sz="1100" dirty="0">
                <a:solidFill>
                  <a:schemeClr val="tx1"/>
                </a:solidFill>
              </a:rPr>
              <a:t>入行论</a:t>
            </a:r>
            <a:r>
              <a:rPr lang="en-US" altLang="zh-CN" sz="1100" dirty="0">
                <a:solidFill>
                  <a:schemeClr val="tx1"/>
                </a:solidFill>
              </a:rPr>
              <a:t>》</a:t>
            </a:r>
            <a:r>
              <a:rPr lang="zh-CN" altLang="en-US" sz="1100" dirty="0">
                <a:solidFill>
                  <a:schemeClr val="tx1"/>
                </a:solidFill>
              </a:rPr>
              <a:t>当中讲得非常清楚，一刹那的强烈嗔恨，可以完全从根本上毁掉过去几百万年、几千万年当中积累的绝大多数善根。大乘佛教认为，所有烦恼当中，最严重的是嗔恨心，因为大乘佛教的基础和出发点，就是慈悲心。与慈悲心直接对立的，就是嗔恨心。大乘菩萨戒中讲，只要对任何一个人彻底放弃慈悲心，有了嗔恨心，菩萨戒的根本戒都破掉了，更无法发菩提心。</a:t>
            </a:r>
            <a:r>
              <a:rPr lang="zh-CN" altLang="en-US" sz="1100" b="1" dirty="0">
                <a:solidFill>
                  <a:schemeClr val="tx1"/>
                </a:solidFill>
              </a:rPr>
              <a:t>所有烦恼中，嗔恨心是最严重的。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二、嗔恨心的分类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嗔恨心可以分为三种：</a:t>
            </a:r>
            <a:r>
              <a:rPr lang="en-US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，是对有情众生的嗔恨心；</a:t>
            </a:r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，是对无情物的嗔恨心；</a:t>
            </a:r>
            <a:r>
              <a:rPr lang="en-US" sz="1100" dirty="0">
                <a:solidFill>
                  <a:schemeClr val="tx1"/>
                </a:solidFill>
              </a:rPr>
              <a:t>3</a:t>
            </a:r>
            <a:r>
              <a:rPr lang="zh-CN" altLang="en-US" sz="1100" dirty="0">
                <a:solidFill>
                  <a:schemeClr val="tx1"/>
                </a:solidFill>
              </a:rPr>
              <a:t>，是对鬼神等非人的嗔恨心或恐惧。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三、控制嗔恨心的方法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控制嗔恨心的方法有两种：</a:t>
            </a:r>
            <a:r>
              <a:rPr lang="en-US" altLang="zh-CN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，世俗谛的方法；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，胜义谛的方法。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（一）世俗谛的方法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，理解：很多时候，人与人之间的不满、抱怨与嗔恨心，都是相互的不理解造成的。在别人辱骂、殴打、欺负自己的当下，想把嗔恨心控制下来，会有一定的难度。但事情过去以后静下来可以反思：这个人前世做过我的母亲，虽然因为现世跟我没有血缘关系，过去的记忆不存在了，所以她才会害我，但是我知道实情，懂得道理，怎能以怨报德，嗔恨埋怨她呢？我要学会理解，不应该顶嘴、还手，更不应该有报仇雪恨之心。今天她害了我，但那不是她的错，而是她的烦恼的错。如果她记得曾经的母子情，根本不可能害我，侮辱我。她只是被嗔恨心占据了内心，让她的举动变得疯狂失控而不能自制。罪魁祸首是烦恼恶魔，如果要怪，也只能怪烦恼嗔心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，感恩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应该思维：“在面对伤害、侮辱的时候，我若能安忍，不仅会让其他人对我刮目相看，更可以训练我的内心。如果所有人都对我非常好，我怎么会有修忍辱的机会呢？既然对方给我创造了这么好的机会，帮我积累了这么大的福报，我怎能不知恩念恩，反而恶言相向，出手还击呢？”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　这样反复思维、反省、忏悔，并吸取教训，下定决心，下次再遇到这种事情的时候，一定不能一时冲动，意气用事，一定要平和地面对，妥善地处理。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31BF4-F9FD-471D-8F15-65AB08C138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8660" y="425765"/>
                <a:ext cx="8761413" cy="898674"/>
              </a:xfrm>
            </p:spPr>
            <p:txBody>
              <a:bodyPr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害心的对治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——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31BF4-F9FD-471D-8F15-65AB08C13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8660" y="425765"/>
                <a:ext cx="8761413" cy="898674"/>
              </a:xfrm>
              <a:blipFill>
                <a:blip r:embed="rId2"/>
                <a:stretch>
                  <a:fillRect l="-104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27B0-F1BD-4984-A5A9-748E6D6C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276459"/>
            <a:ext cx="11227090" cy="453340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（二）胜义谛的方法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</a:rPr>
              <a:t>，对有情众生的嗔恨心的对治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</a:t>
            </a:r>
            <a:r>
              <a:rPr lang="zh-CN" altLang="en-US" sz="1100" b="1" dirty="0">
                <a:solidFill>
                  <a:schemeClr val="tx1"/>
                </a:solidFill>
              </a:rPr>
              <a:t>第一步，觉知：</a:t>
            </a:r>
            <a:r>
              <a:rPr lang="zh-CN" altLang="en-US" sz="1100" dirty="0">
                <a:solidFill>
                  <a:schemeClr val="tx1"/>
                </a:solidFill>
              </a:rPr>
              <a:t>嗔恨心刚刚冒出来的时候，第一反应要觉知到自己在生气。很多时候，意识不到自己在生气，没有觉知力，无法观察自己的情绪，只是认为某个人对自己不好等等，必须发泄出来以后才心满意足，从而造成了一定的后果。有觉知力就会采取措施对治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       第二步，消失：</a:t>
            </a:r>
            <a:r>
              <a:rPr lang="zh-CN" altLang="en-US" sz="1100" dirty="0">
                <a:solidFill>
                  <a:schemeClr val="tx1"/>
                </a:solidFill>
              </a:rPr>
              <a:t>若能知道自己在生气，就要静下来往内看：是什么东西在生气？是肉体、血液、大脑、骨骼，还是精神、意识在生气？嗔恨心到底是什么样的？观察的时候，它的本质是如梦如幻的。这样一想，比较微弱的嗔恨心就会立即停止、消失，不会再继续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，对无情物的嗔恨心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对无情物的嗔恨心，也可以采取同样的方法。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比如，我们经常会对噪音非常反感。去看看反感这一念头的本性，或者不排斥噪音，将所有注意力，都专注融入到声音当中。在此过程中，也会体会到，所谓的声音，只是外面的声波震动我们的耳膜以后，在耳朵当中产生的一种感受，都属于精神的范畴。一旦专注于这些声音，就能体会到它的空性与虚幻不实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3</a:t>
            </a:r>
            <a:r>
              <a:rPr lang="zh-CN" altLang="en-US" sz="1100" b="1" dirty="0">
                <a:solidFill>
                  <a:schemeClr val="tx1"/>
                </a:solidFill>
              </a:rPr>
              <a:t>，对鬼神等非人的嗔恨心或恐惧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很多人怕鬼，包括学佛的人也是一样。晚上不敢去黑暗的地方，路过坟墓就很紧张。如果这时候有足够的勇气，就停下来站在这个地方，不要往前走，然后去观察：刚刚我非常紧张、害怕的念头究竟是什么？这时候或许能感觉到，纵然恐惧感还存在，但其本质完全是空性，像水泡一样虚无缥缈。当下，对鬼神的恐惧便会消失无踪。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6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B79D8-7DD7-4940-BE93-4659815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94290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以理与事例教诫学人（因果益西）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DDD3-A7EC-4C57-8337-9CBE7683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413509"/>
            <a:ext cx="11239500" cy="3730689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从前，世尊与比丘僧众到施主家中应供时，有国王种姓和婆罗门种姓的两个小乞丐，当那个婆罗门种姓的小孩去乞讨时，佛陀及眷属还没有用斋，所以他什么也没得到；国王种姓的小孩是在世尊及眷属享用斋饭后去乞讨的，所以获得了许多剩余的甘美食品。他们二人下午在途中闲谈时，国王种姓的小孩满怀信心地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如果我具有财产、受用的话，那么我在有生之年一定以衣食、受用等一切资具供养世尊和他的眷属，并且恭敬承侍他们。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婆罗门种姓的小孩子则恶狠狠地说：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假如我拥有权力成为一国之主，那么我非要砍掉那个光头沙门和他眷属的脑袋不可。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　之后，国王种姓的小孩来到了另外一个地方，在一棵大树的树荫下休息。其他树的荫影都已迁移了，但是国王种姓的小孩所在的树荫却始终没有移动。当地的国王去世后无有太子继承王位，他们便发出公告需要一位具足福德威望之人做国王。人们四处寻找，有人发现一个睡觉的小孩，明明中午已过但他上面的树荫仍然原地未动，于是唤醒他，请他继承了王位。后来他如愿以偿，履行诺言供养佛陀和他的眷属。 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那个婆罗门种姓的小孩躺在一交通要道休息，马车疾驰而来，辗在他的脖子上，他断头而亡。（</a:t>
            </a:r>
            <a:r>
              <a:rPr lang="en-US" altLang="zh-CN" sz="1500" dirty="0">
                <a:solidFill>
                  <a:schemeClr val="tx1"/>
                </a:solidFill>
              </a:rPr>
              <a:t>《</a:t>
            </a:r>
            <a:r>
              <a:rPr lang="zh-CN" altLang="en-US" sz="1500" dirty="0">
                <a:solidFill>
                  <a:schemeClr val="tx1"/>
                </a:solidFill>
              </a:rPr>
              <a:t>普贤上师言教</a:t>
            </a:r>
            <a:r>
              <a:rPr lang="en-US" altLang="zh-CN" sz="1500" dirty="0">
                <a:solidFill>
                  <a:schemeClr val="tx1"/>
                </a:solidFill>
              </a:rPr>
              <a:t>》</a:t>
            </a:r>
            <a:r>
              <a:rPr lang="zh-CN" altLang="en-US" sz="1500" dirty="0">
                <a:solidFill>
                  <a:schemeClr val="tx1"/>
                </a:solidFill>
              </a:rPr>
              <a:t>） 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</a:rPr>
              <a:t>    </a:t>
            </a:r>
            <a:r>
              <a:rPr lang="zh-CN" altLang="en-US" sz="1500" dirty="0">
                <a:solidFill>
                  <a:schemeClr val="tx1"/>
                </a:solidFill>
              </a:rPr>
              <a:t>故事中，两个小孩的命运相差极大，一个被车压断头颅而死，另一个现前享受安乐，最终获得解脱。造成这种差距的原因是两个人的存心不同。对佛和僧众存心邪恶，就立遭报应；存心贤善，就立现善果。所以，善恶报应如影随形。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31CF-11B9-453A-9E75-4476D923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82712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br>
              <a:rPr lang="en-US" altLang="zh-CN" sz="20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以理与事例教诫学人（因果益西）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6031-7B05-42A0-8F43-23AE6982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4" y="1877645"/>
            <a:ext cx="11107722" cy="325456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</a:rPr>
              <a:t>  《</a:t>
            </a:r>
            <a:r>
              <a:rPr lang="zh-CN" altLang="en-US" sz="1500" dirty="0">
                <a:solidFill>
                  <a:schemeClr val="tx1"/>
                </a:solidFill>
              </a:rPr>
              <a:t>阅微草堂笔记</a:t>
            </a:r>
            <a:r>
              <a:rPr lang="en-US" altLang="zh-CN" sz="1500" dirty="0">
                <a:solidFill>
                  <a:schemeClr val="tx1"/>
                </a:solidFill>
              </a:rPr>
              <a:t>》</a:t>
            </a:r>
            <a:r>
              <a:rPr lang="zh-CN" altLang="en-US" sz="1500" dirty="0">
                <a:solidFill>
                  <a:schemeClr val="tx1"/>
                </a:solidFill>
              </a:rPr>
              <a:t>中记有一事：泉州有个人，一天忽然发现灯下的身影不像自己，再仔细观察，虽然随着身体运动，影子也在动，但那影子头大如斗，头发蓬乱，像个羽毛车盖；而且手和脚都钩曲，看起来就像鹰爪一样。他越看越觉得自己像个奇形怪状的恶鬼。因此失声大叫，喊妻子出来看，妻子见到的也是一样。从此以后，每天夜晚都是如此，又想不出原因，弄得他惶惶不可终日。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邻居有位私塾先生，听说此事，就对他说：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妖怪不会无故出现，必定是自己招的。是不是你心中暗藏了恶念，导致罗刹鬼乘机附身现形？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这人听了，心生恐惧。他很佩服老先生的见识，说：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不错，我和某人有冤仇。我准备将他全家杀尽，叫他断子绝孙，然后去投靠朱一贵。如今，我的身影起了这种现象，可能是神对我的恶念发出的警告！我暂且止息这个想法，看看你说的灵不灵验？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这天晚上，果然鬼影不见了。 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　案例中的主人公心中有想作杀害的谋略心，由此便招来罗刹鬼现形，又因遮止害心而使鬼影隐没，所以一念之间，立分祸福，相是随心而变的。 　　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FE3E-A222-4CD8-9B30-D218AC2D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699073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三国时期吴王手下太监害人害己（前行广释）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B889-A6DD-42CB-814F-F5F5A86B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5" y="1368328"/>
            <a:ext cx="11214680" cy="37306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三国时期，吴王手下有个太监，心术不正又心胸狭窄，是个喜欢记仇的小人。他和掌管库房的库吏素有嫌隙，一直怀恨在心，总想伺机报复。有一次，夏天特别热，吴王让这个太监去库房把浸着蜂蜜的蜜汁梅取来。为了陷害库吏，他从那里取了蜜汁梅后，悄悄找几颗老鼠屎放了进去，然后再献给吴王。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吴王发现后勃然大怒，询问这个太监时，他故意把罪责推到库吏身上。吴王又召库吏来审问，库吏吓得脸色惨白，磕头如捣蒜，拼命辩解不是自己渎职。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吴王素来非常聪明，观察事物也深入细致，为了把这件事弄明白，他命人把鼠屎切开，发现鼠屎外面是湿的，里面却是干的，由此推断是太监在搞鬼。为什么呢？因为假如鼠屎早就掉在蜜中，浸的时间长了，一定已经湿透了，而它却是内干外湿，很明显是临时放进去的。最后，这个太监的阴谋被揭穿后，因欺君罔上而掉了脑袋。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ACB6-E5A6-48AD-941F-D45948A0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745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串讲主要参考资料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54954" y="2079173"/>
                <a:ext cx="8182191" cy="37306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慧灯禅修班教材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三）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十册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大圆满前行（普贤上师言教）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（华智仁波切著，索达吉堪布译）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前行广释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索达吉堪布）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智诚堪布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生西法师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辅导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大圆满前行引导文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•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普贤上师言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业果章讲义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（因果的奥秘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--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益西彭措堪布）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7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（宗喀巴大师著）</a:t>
                </a: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54954" y="2079173"/>
                <a:ext cx="8182191" cy="3730689"/>
              </a:xfrm>
              <a:blipFill>
                <a:blip r:embed="rId2"/>
                <a:stretch>
                  <a:fillRect l="-596" t="-9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7F495-970E-41C0-ADE3-C553E11B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6859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思考题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E839-8894-406B-A82C-3B5B3EA2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55237"/>
            <a:ext cx="10999889" cy="476495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5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，什么是害心？害心具足的条件和害心五法有哪些？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,  </a:t>
            </a:r>
            <a:r>
              <a:rPr lang="zh-CN" altLang="en-US" sz="1400" b="1" dirty="0">
                <a:solidFill>
                  <a:schemeClr val="tx1"/>
                </a:solidFill>
              </a:rPr>
              <a:t>害心与嫉妒心一样吗？谈谈您的理解（自由发挥）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，害心的果报有哪些？分享案例。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</a:rPr>
              <a:t>，常言道：“害人之心不可有，防人之心不可无”谈谈自己对这句话的理解体会。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，如何对治害心？别人想损恼你，而你已经感觉到了，你该如何对应？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6,  </a:t>
            </a:r>
            <a:r>
              <a:rPr lang="zh-CN" altLang="en-US" sz="1400" b="1" dirty="0">
                <a:solidFill>
                  <a:schemeClr val="tx1"/>
                </a:solidFill>
              </a:rPr>
              <a:t>一个区域（比如一个国家），一个民族（或团体），或者个人戾气很重，常常给周围带来不安，试用今天所学知识分析其因和果。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r>
              <a:rPr lang="zh-CN" altLang="en-US" sz="1400" b="1" dirty="0">
                <a:solidFill>
                  <a:schemeClr val="tx1"/>
                </a:solidFill>
              </a:rPr>
              <a:t>，当前瘟疫蔓延全球，这是什么原因造成的？要想改变这种现状，应当从何处入手？你对此有哪些看法和准备？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</a:rPr>
              <a:t>，通过对前八个不善业的学习和实修，有了更深刻的体会，请分享。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</a:rPr>
              <a:t>注：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</a:rPr>
              <a:t>题和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题可以合并讨论，可参考“答疑解惑</a:t>
            </a:r>
            <a:r>
              <a:rPr lang="en-US" altLang="zh-CN" sz="1400" b="1" dirty="0">
                <a:solidFill>
                  <a:schemeClr val="tx1"/>
                </a:solidFill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</a:rPr>
              <a:t>如何坚守会被利用的善念”慧灯之光网站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4CA6-7A9D-4DA6-9C51-6F873E25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397569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回顾：意恶业与身恶业，语恶业之间的区别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8CA09-93CE-4FEE-ABCD-6C4BDB074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985" y="1296242"/>
                <a:ext cx="11115619" cy="50803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一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, 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何为意恶业？意恶业的种类。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意恶业指心造的罪业。包括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贪心，害心，邪见三种。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2"/>
                    </a:solidFill>
                    <a:latin typeface="+mj-ea"/>
                    <a:ea typeface="+mj-ea"/>
                  </a:rPr>
                  <a:t>二，意恶业与身恶业，语恶业之间的区别</a:t>
                </a:r>
                <a:endParaRPr lang="en-US" altLang="zh-CN" sz="1200" b="1" dirty="0">
                  <a:solidFill>
                    <a:schemeClr val="tx2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1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，上次课回顾：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A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，身恶，语恶可以转变成善业，但是意恶是没办法转变成善业的。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索达吉堪布在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大圆满心性休息大车疏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讲记中针对“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该怎么理解对大菩萨开许的七种不善业？”的问题的开示：身语的七种不善业在发心贤善的特殊情况下可予以开许，并些具体例举了七种不善业的开许，指出这些不善业实际上是善业的缘故。但是意的三种不善业何时何地永不开许，因为这三者唯成不善业。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B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造意业比身业、语业更容易、更简单。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生西法师讲记：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意业会很容易生起来；身，语业要观待很多因缘和条件。</a:t>
                </a:r>
                <a:endParaRPr lang="en-US" altLang="zh-CN" sz="12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补充</m:t>
                    </m:r>
                  </m:oMath>
                </a14:m>
                <a:r>
                  <a:rPr lang="zh-CN" altLang="en-US" sz="1200" b="1" dirty="0">
                    <a:solidFill>
                      <a:schemeClr val="tx1"/>
                    </a:solidFill>
                    <a:latin typeface="+mn-ea"/>
                  </a:rPr>
                  <a:t>：</a:t>
                </a:r>
                <a:endParaRPr lang="en-US" altLang="zh-CN" sz="12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俱舍论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索达吉堪布讲记：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本体上区别：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业分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思业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和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思作业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，思业既意业，思作业既身语业，所有的业都是依心而造，思业引发思作业。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既身语业是有意业引发的。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B,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从业道上区别：意业是道（思之道，属于烦恼）；身语业是道，也是业。（经部和有部对此有不同的观点）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8CA09-93CE-4FEE-ABCD-6C4BDB074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985" y="1296242"/>
                <a:ext cx="11115619" cy="50803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78C4-A411-4EDA-AFDE-E6AB1EA83B7A}"/>
              </a:ext>
            </a:extLst>
          </p:cNvPr>
          <p:cNvSpPr txBox="1"/>
          <p:nvPr/>
        </p:nvSpPr>
        <p:spPr>
          <a:xfrm>
            <a:off x="0" y="3409034"/>
            <a:ext cx="21004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十不善业之八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</a:rPr>
              <a:t>贪心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DACB-0615-43C1-95BE-21EC4D3659EC}"/>
              </a:ext>
            </a:extLst>
          </p:cNvPr>
          <p:cNvSpPr txBox="1"/>
          <p:nvPr/>
        </p:nvSpPr>
        <p:spPr>
          <a:xfrm>
            <a:off x="2272417" y="1201848"/>
            <a:ext cx="83702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贪心的含义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E429-C731-4926-B2C2-F48191E686CC}"/>
              </a:ext>
            </a:extLst>
          </p:cNvPr>
          <p:cNvSpPr txBox="1"/>
          <p:nvPr/>
        </p:nvSpPr>
        <p:spPr>
          <a:xfrm>
            <a:off x="2243363" y="3508253"/>
            <a:ext cx="882463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贪心的果报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21BA-4DC0-46FC-B7B0-98DD728545D4}"/>
              </a:ext>
            </a:extLst>
          </p:cNvPr>
          <p:cNvSpPr txBox="1"/>
          <p:nvPr/>
        </p:nvSpPr>
        <p:spPr>
          <a:xfrm>
            <a:off x="2228841" y="6115639"/>
            <a:ext cx="976085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贪心业的公案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9FD78-32DB-4609-9495-657E0D428F7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0403" y="1345381"/>
            <a:ext cx="172014" cy="2232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DBD7F0-D2E7-4B3A-9A66-597C2A1C82B3}"/>
              </a:ext>
            </a:extLst>
          </p:cNvPr>
          <p:cNvSpPr txBox="1"/>
          <p:nvPr/>
        </p:nvSpPr>
        <p:spPr>
          <a:xfrm>
            <a:off x="5516578" y="1509624"/>
            <a:ext cx="1158844" cy="442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13DB85-AEDB-4B96-A4A9-BC7F51AE7AA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100403" y="3578311"/>
            <a:ext cx="128438" cy="2680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FED485-EC0E-472F-8BDC-11B295857DFE}"/>
              </a:ext>
            </a:extLst>
          </p:cNvPr>
          <p:cNvSpPr txBox="1"/>
          <p:nvPr/>
        </p:nvSpPr>
        <p:spPr>
          <a:xfrm>
            <a:off x="3408361" y="757308"/>
            <a:ext cx="8282912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/>
              <a:t>贪心的定义</a:t>
            </a:r>
            <a:r>
              <a:rPr lang="zh-CN" altLang="en-US" sz="1000" dirty="0"/>
              <a:t>：</a:t>
            </a:r>
            <a:r>
              <a:rPr lang="zh-CN" altLang="en-US" sz="1000" b="1" dirty="0">
                <a:solidFill>
                  <a:schemeClr val="tx1"/>
                </a:solidFill>
              </a:rPr>
              <a:t>当看到他人的财物内心感觉喜爱时，想用非法手段获取财物，这种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凡是对别人的财物生起谋求的</a:t>
            </a:r>
            <a:r>
              <a:rPr lang="zh-CN" altLang="en-US" sz="1000" b="1" u="sng" dirty="0">
                <a:solidFill>
                  <a:schemeClr val="tx1"/>
                </a:solidFill>
                <a:latin typeface="+mj-ea"/>
              </a:rPr>
              <a:t>心态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都属于是贪心。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D08C19-DCB1-4864-A042-0691F7D9CA91}"/>
              </a:ext>
            </a:extLst>
          </p:cNvPr>
          <p:cNvSpPr txBox="1"/>
          <p:nvPr/>
        </p:nvSpPr>
        <p:spPr>
          <a:xfrm>
            <a:off x="3409367" y="1180083"/>
            <a:ext cx="7825984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贪心的种类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10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广义狭义之分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包含了对财，色，名等，甚至对解脱的欲望；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狭义的贪心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对名利的贪图心。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，不好与好之分：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世俗红尘的欲望，如果过度，会毁掉自己；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解脱的欲望，是修行，成佛的动力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2BE054-7E53-4938-AD95-C8EE50D31633}"/>
              </a:ext>
            </a:extLst>
          </p:cNvPr>
          <p:cNvSpPr txBox="1"/>
          <p:nvPr/>
        </p:nvSpPr>
        <p:spPr>
          <a:xfrm>
            <a:off x="3383193" y="1692353"/>
            <a:ext cx="8647781" cy="797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贪心业的具足条件：</a:t>
            </a:r>
            <a:endParaRPr lang="en-US" altLang="zh-CN" sz="1000" b="1" dirty="0"/>
          </a:p>
          <a:p>
            <a:pPr>
              <a:lnSpc>
                <a:spcPct val="150000"/>
              </a:lnSpc>
            </a:pPr>
            <a:r>
              <a:rPr lang="en-US" altLang="zh-CN" sz="1000" b="1" dirty="0"/>
              <a:t>1</a:t>
            </a:r>
            <a:r>
              <a:rPr lang="zh-CN" altLang="en-US" sz="1000" b="1" dirty="0"/>
              <a:t>，上师指导的四个具足条件：</a:t>
            </a:r>
            <a:r>
              <a:rPr lang="zh-CN" altLang="en-US" sz="1100" b="1" dirty="0">
                <a:solidFill>
                  <a:schemeClr val="tx1"/>
                </a:solidFill>
              </a:rPr>
              <a:t>对镜，动机，行动，结果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</a:t>
            </a:r>
            <a:r>
              <a:rPr lang="zh-CN" altLang="en-US" sz="1100" b="1" dirty="0">
                <a:solidFill>
                  <a:schemeClr val="tx2"/>
                </a:solidFill>
              </a:rPr>
              <a:t>菩提道次第广论：</a:t>
            </a:r>
            <a:r>
              <a:rPr lang="zh-CN" altLang="en-US" sz="1100" b="1" dirty="0"/>
              <a:t>事；贪欲的意乐（分三：想</a:t>
            </a:r>
            <a:r>
              <a:rPr lang="zh-CN" altLang="en-US" sz="1100" dirty="0"/>
              <a:t>，</a:t>
            </a:r>
            <a:r>
              <a:rPr lang="zh-CN" altLang="en-US" sz="1100" b="1" dirty="0"/>
              <a:t>烦恼，等起）；贪欲的加行；贪欲之究竟（分三：真实；圆满之量；非圆满贪欲）。</a:t>
            </a:r>
            <a:r>
              <a:rPr lang="zh-CN" altLang="en-US" sz="1100" dirty="0"/>
              <a:t> 　　　</a:t>
            </a:r>
            <a:endParaRPr lang="en-US" altLang="zh-CN" sz="1100" b="1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B3EEA9-B89F-49D1-B2DC-046D97DD42FC}"/>
              </a:ext>
            </a:extLst>
          </p:cNvPr>
          <p:cNvSpPr txBox="1"/>
          <p:nvPr/>
        </p:nvSpPr>
        <p:spPr>
          <a:xfrm>
            <a:off x="3220194" y="2845255"/>
            <a:ext cx="8739434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异熟果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以贪嗔痴安立：嗔心所致堕入地狱，贪心所致堕入饿鬼，痴心所致堕入旁生；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在饿鬼道和旁生道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没有衣食，即便是抛弃的粪秽也难以得到。</a:t>
            </a:r>
            <a:endParaRPr lang="en-US" altLang="zh-CN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        以贪嗔痴烦恼的强度和时间长短安立：分三品：上品堕地狱，中品堕饿鬼，下品堕旁生。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8E3EA3-4703-4979-8ED4-CC8383BC2403}"/>
              </a:ext>
            </a:extLst>
          </p:cNvPr>
          <p:cNvSpPr txBox="1"/>
          <p:nvPr/>
        </p:nvSpPr>
        <p:spPr>
          <a:xfrm>
            <a:off x="3192615" y="3328565"/>
            <a:ext cx="8946599" cy="748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等流果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n-CA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A,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感受等流果：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即使以善业力恢复了人身，仍然贫穷下劣，乞讨也是一无所获，纵然有少许收获也被人剥夺，没有自在享受的福分。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凡事不能称心如意，经常事与愿违，遭遇不幸。（大圆满前行引导文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普贤上师言教）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r>
              <a:rPr lang="en-CA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行等流果：下一世生而为人时仍然很贪心。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990F72-299F-4360-BA97-6BD09E78EEDB}"/>
              </a:ext>
            </a:extLst>
          </p:cNvPr>
          <p:cNvSpPr txBox="1"/>
          <p:nvPr/>
        </p:nvSpPr>
        <p:spPr>
          <a:xfrm>
            <a:off x="3259404" y="4058915"/>
            <a:ext cx="3114236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增上果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生处庄稼荒芜，地时恶劣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痛苦层出不穷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</a:t>
            </a:r>
            <a:r>
              <a:rPr lang="zh-CN" altLang="en-US" sz="1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8EBEEE-1ABA-429E-86EB-AB1E6AD8BBDD}"/>
              </a:ext>
            </a:extLst>
          </p:cNvPr>
          <p:cNvSpPr txBox="1"/>
          <p:nvPr/>
        </p:nvSpPr>
        <p:spPr>
          <a:xfrm>
            <a:off x="3220194" y="4395679"/>
            <a:ext cx="7115044" cy="2870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士用果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恶业与日俱增，世世代代辗转延续茫茫无边的痛苦，恶业越来越向上增长，依次终将漂泊在茫茫无际的轮回之中。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5F6BB00-4B75-4525-86C8-5E6D15EC6917}"/>
              </a:ext>
            </a:extLst>
          </p:cNvPr>
          <p:cNvSpPr txBox="1"/>
          <p:nvPr/>
        </p:nvSpPr>
        <p:spPr>
          <a:xfrm>
            <a:off x="3383193" y="2578936"/>
            <a:ext cx="3634213" cy="28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贪心五法：耽著心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贪婪心 饕餮心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谋略心 覆蔽心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121AE0-4962-44FD-B148-417B55B66F98}"/>
              </a:ext>
            </a:extLst>
          </p:cNvPr>
          <p:cNvCxnSpPr>
            <a:cxnSpLocks/>
          </p:cNvCxnSpPr>
          <p:nvPr/>
        </p:nvCxnSpPr>
        <p:spPr>
          <a:xfrm>
            <a:off x="3109445" y="1353809"/>
            <a:ext cx="285117" cy="14193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30A351-53A7-4C28-B217-877E5BEAFE2B}"/>
              </a:ext>
            </a:extLst>
          </p:cNvPr>
          <p:cNvSpPr txBox="1"/>
          <p:nvPr/>
        </p:nvSpPr>
        <p:spPr>
          <a:xfrm>
            <a:off x="2243363" y="5007288"/>
            <a:ext cx="1489737" cy="3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贪心的忏悔与对治</a:t>
            </a:r>
            <a:endParaRPr lang="en-US" sz="1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A203235-5686-47AB-90C8-8588E638A3CE}"/>
              </a:ext>
            </a:extLst>
          </p:cNvPr>
          <p:cNvCxnSpPr>
            <a:cxnSpLocks/>
          </p:cNvCxnSpPr>
          <p:nvPr/>
        </p:nvCxnSpPr>
        <p:spPr>
          <a:xfrm flipV="1">
            <a:off x="3152724" y="3037027"/>
            <a:ext cx="94368" cy="6064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FE05E-F832-488D-A508-A777CACF16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25826" y="3651786"/>
            <a:ext cx="133578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A286A5-3A87-4470-9314-AF42E1CF1DB6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125826" y="3651786"/>
            <a:ext cx="133578" cy="5616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E92DE-BD38-49B1-982F-95433CCD7BC3}"/>
              </a:ext>
            </a:extLst>
          </p:cNvPr>
          <p:cNvCxnSpPr>
            <a:cxnSpLocks/>
          </p:cNvCxnSpPr>
          <p:nvPr/>
        </p:nvCxnSpPr>
        <p:spPr>
          <a:xfrm>
            <a:off x="3121524" y="3515708"/>
            <a:ext cx="125801" cy="10128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7E781-1EF5-4568-9295-15B86E151238}"/>
              </a:ext>
            </a:extLst>
          </p:cNvPr>
          <p:cNvSpPr txBox="1"/>
          <p:nvPr/>
        </p:nvSpPr>
        <p:spPr>
          <a:xfrm>
            <a:off x="3947921" y="4807646"/>
            <a:ext cx="8206596" cy="12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忏悔：</a:t>
            </a:r>
            <a:r>
              <a:rPr lang="zh-CN" altLang="en-US" sz="1000" b="1" dirty="0"/>
              <a:t>发誓以后不再有贪心，至诚忏悔以前的贪心不善业，没有办法回忆起来的，从无始以来所造的贪欲不善行，全部忏悔</a:t>
            </a:r>
            <a:r>
              <a:rPr lang="zh-CN" altLang="en-US" sz="1000" dirty="0"/>
              <a:t>。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对治：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/>
              <a:t>经常受一些苦，以知足少欲对治；乐行布施，处于无执的心境中；修行人应在自己起心动念处详加勘察，到底对何人、何物、何法耽著， 察见有耽著之心，就立即自责或持咒念佛来转念，不令其相续。 </a:t>
            </a:r>
            <a:endParaRPr lang="en-US" altLang="zh-CN" sz="1000" b="1" dirty="0"/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，如何面对贪心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慧灯之光第十册</a:t>
            </a:r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/>
              <p:nvPr/>
            </p:nvSpPr>
            <p:spPr>
              <a:xfrm>
                <a:off x="3453080" y="6136062"/>
                <a:ext cx="85785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dirty="0"/>
                  <a:t> </a:t>
                </a:r>
                <a:r>
                  <a:rPr lang="en-US" altLang="zh-CN" sz="1000" b="1" dirty="0"/>
                  <a:t>《</a:t>
                </a:r>
                <a:r>
                  <a:rPr lang="zh-CN" altLang="en-US" sz="1000" b="1" dirty="0"/>
                  <a:t>贤愚经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中的顶生王因缘公案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；</a:t>
                </a:r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dirty="0"/>
                  <a:t>释迦佛广传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中的桑嘎拉商主公案；</a:t>
                </a:r>
                <a:r>
                  <a:rPr lang="en-US" altLang="zh-CN" sz="1000" b="1" dirty="0"/>
                  <a:t>3</a:t>
                </a:r>
                <a:r>
                  <a:rPr lang="zh-CN" altLang="en-US" sz="1000" b="1" dirty="0"/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i="1" dirty="0"/>
                  <a:t>渔夫和金鱼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000" b="1" dirty="0"/>
                      <m:t>⟫</m:t>
                    </m:r>
                  </m:oMath>
                </a14:m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的故事</a:t>
                </a:r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80" y="6136062"/>
                <a:ext cx="8578504" cy="24622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24D5BE-25EA-4A0E-B181-B19DA8828393}"/>
              </a:ext>
            </a:extLst>
          </p:cNvPr>
          <p:cNvCxnSpPr>
            <a:cxnSpLocks/>
          </p:cNvCxnSpPr>
          <p:nvPr/>
        </p:nvCxnSpPr>
        <p:spPr>
          <a:xfrm flipV="1">
            <a:off x="3092721" y="957363"/>
            <a:ext cx="298916" cy="3880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EF646-AE16-4279-96B9-5C082B92783D}"/>
              </a:ext>
            </a:extLst>
          </p:cNvPr>
          <p:cNvCxnSpPr>
            <a:stCxn id="5" idx="3"/>
          </p:cNvCxnSpPr>
          <p:nvPr/>
        </p:nvCxnSpPr>
        <p:spPr>
          <a:xfrm>
            <a:off x="3109445" y="1345381"/>
            <a:ext cx="285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3F5A2A-62B0-47EC-83BD-50C300B94F83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3109445" y="13453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0D5E2F0-25B4-4E40-B3B0-7703F2C546B1}"/>
              </a:ext>
            </a:extLst>
          </p:cNvPr>
          <p:cNvCxnSpPr>
            <a:stCxn id="5" idx="3"/>
            <a:endCxn id="74" idx="1"/>
          </p:cNvCxnSpPr>
          <p:nvPr/>
        </p:nvCxnSpPr>
        <p:spPr>
          <a:xfrm>
            <a:off x="3109445" y="1345381"/>
            <a:ext cx="273748" cy="7457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186F094-7952-427A-8B3F-2F5108DB5612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4915949"/>
            <a:ext cx="268449" cy="25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090F9F0-2041-48E2-AE4D-665143E2EE73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5084439"/>
            <a:ext cx="268449" cy="85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1A7C8EB-A347-472A-B3AA-32352825849F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2100403" y="3578311"/>
            <a:ext cx="142960" cy="1592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0558F6-A9B6-493C-BA2A-499B0A18CEB8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2100403" y="3578311"/>
            <a:ext cx="142960" cy="7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9F3775-8017-477C-AC55-F9A3F2597CA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204926" y="6259172"/>
            <a:ext cx="248154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78C4-A411-4EDA-AFDE-E6AB1EA83B7A}"/>
              </a:ext>
            </a:extLst>
          </p:cNvPr>
          <p:cNvSpPr txBox="1"/>
          <p:nvPr/>
        </p:nvSpPr>
        <p:spPr>
          <a:xfrm>
            <a:off x="219892" y="3303586"/>
            <a:ext cx="16179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十不善业之九害心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DACB-0615-43C1-95BE-21EC4D3659EC}"/>
              </a:ext>
            </a:extLst>
          </p:cNvPr>
          <p:cNvSpPr txBox="1"/>
          <p:nvPr/>
        </p:nvSpPr>
        <p:spPr>
          <a:xfrm>
            <a:off x="2264645" y="1027942"/>
            <a:ext cx="83702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害心的含义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E429-C731-4926-B2C2-F48191E686CC}"/>
              </a:ext>
            </a:extLst>
          </p:cNvPr>
          <p:cNvSpPr txBox="1"/>
          <p:nvPr/>
        </p:nvSpPr>
        <p:spPr>
          <a:xfrm>
            <a:off x="2243363" y="3588697"/>
            <a:ext cx="851029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害心的果报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21BA-4DC0-46FC-B7B0-98DD728545D4}"/>
              </a:ext>
            </a:extLst>
          </p:cNvPr>
          <p:cNvSpPr txBox="1"/>
          <p:nvPr/>
        </p:nvSpPr>
        <p:spPr>
          <a:xfrm>
            <a:off x="2264645" y="6570934"/>
            <a:ext cx="99128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</a:t>
            </a:r>
            <a:r>
              <a:rPr lang="zh-CN" altLang="en-US" sz="1000" b="1">
                <a:latin typeface="SimSun" panose="02010600030101010101" pitchFamily="2" charset="-122"/>
                <a:ea typeface="SimSun" panose="02010600030101010101" pitchFamily="2" charset="-122"/>
              </a:rPr>
              <a:t>心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业的公案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BD7F0-D2E7-4B3A-9A66-597C2A1C82B3}"/>
              </a:ext>
            </a:extLst>
          </p:cNvPr>
          <p:cNvSpPr txBox="1"/>
          <p:nvPr/>
        </p:nvSpPr>
        <p:spPr>
          <a:xfrm>
            <a:off x="5516578" y="1509624"/>
            <a:ext cx="1158844" cy="442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FED485-EC0E-472F-8BDC-11B295857DFE}"/>
              </a:ext>
            </a:extLst>
          </p:cNvPr>
          <p:cNvSpPr txBox="1"/>
          <p:nvPr/>
        </p:nvSpPr>
        <p:spPr>
          <a:xfrm>
            <a:off x="3409364" y="281221"/>
            <a:ext cx="6881952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+mj-ea"/>
                <a:ea typeface="+mj-ea"/>
              </a:rPr>
              <a:t>害心的定义</a:t>
            </a:r>
            <a:r>
              <a:rPr lang="zh-CN" altLang="en-US" sz="1000" dirty="0">
                <a:latin typeface="+mj-ea"/>
                <a:ea typeface="+mj-ea"/>
              </a:rPr>
              <a:t>：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伤害别人的心念。包括痛恨他人</a:t>
            </a: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暗自诅咒他人，幸灾乐祸等心理。</a:t>
            </a:r>
            <a:endParaRPr lang="en-US" sz="1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D08C19-DCB1-4864-A042-0691F7D9CA91}"/>
                  </a:ext>
                </a:extLst>
              </p:cNvPr>
              <p:cNvSpPr txBox="1"/>
              <p:nvPr/>
            </p:nvSpPr>
            <p:spPr>
              <a:xfrm>
                <a:off x="3394563" y="716962"/>
                <a:ext cx="7825984" cy="292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害心的种类：</a:t>
                </a:r>
                <a14:m>
                  <m:oMath xmlns:m="http://schemas.openxmlformats.org/officeDocument/2006/math">
                    <m:r>
                      <a:rPr lang="zh-CN" altLang="en-US" sz="1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心分三种；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，对有情众生的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2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，对无情物的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，对鬼神等非人的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 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D08C19-DCB1-4864-A042-0691F7D9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63" y="716962"/>
                <a:ext cx="7825984" cy="292709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E12BE054-7E53-4938-AD95-C8EE50D31633}"/>
              </a:ext>
            </a:extLst>
          </p:cNvPr>
          <p:cNvSpPr txBox="1"/>
          <p:nvPr/>
        </p:nvSpPr>
        <p:spPr>
          <a:xfrm>
            <a:off x="3401810" y="1126684"/>
            <a:ext cx="8647781" cy="754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j-ea"/>
                <a:ea typeface="+mj-ea"/>
              </a:rPr>
              <a:t>害心业的具足条件：</a:t>
            </a:r>
            <a:endParaRPr lang="en-US" altLang="zh-CN" sz="1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+mj-ea"/>
                <a:ea typeface="+mj-ea"/>
              </a:rPr>
              <a:t>1</a:t>
            </a:r>
            <a:r>
              <a:rPr lang="zh-CN" altLang="en-US" sz="1000" b="1" dirty="0">
                <a:latin typeface="+mj-ea"/>
                <a:ea typeface="+mj-ea"/>
              </a:rPr>
              <a:t>，上师指导的四个具足条件：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对镜，动机，行动，结果</a:t>
            </a:r>
            <a:endParaRPr lang="en-US" altLang="zh-CN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CN" altLang="en-US" sz="1000" b="1" dirty="0">
                <a:solidFill>
                  <a:schemeClr val="tx2"/>
                </a:solidFill>
                <a:latin typeface="+mj-ea"/>
                <a:ea typeface="+mj-ea"/>
              </a:rPr>
              <a:t>菩提道次第广论：</a:t>
            </a:r>
            <a:r>
              <a:rPr lang="zh-CN" altLang="en-US" sz="1000" b="1" dirty="0">
                <a:latin typeface="+mj-ea"/>
                <a:ea typeface="+mj-ea"/>
              </a:rPr>
              <a:t>事；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的意乐（分三：想</a:t>
            </a:r>
            <a:r>
              <a:rPr lang="zh-CN" altLang="en-US" sz="1000" dirty="0">
                <a:latin typeface="+mj-ea"/>
                <a:ea typeface="+mj-ea"/>
              </a:rPr>
              <a:t>，</a:t>
            </a:r>
            <a:r>
              <a:rPr lang="zh-CN" altLang="en-US" sz="1000" b="1" dirty="0">
                <a:latin typeface="+mj-ea"/>
                <a:ea typeface="+mj-ea"/>
              </a:rPr>
              <a:t>烦恼，等起）；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的加行；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之究竟。</a:t>
            </a:r>
            <a:r>
              <a:rPr lang="zh-CN" altLang="en-US" sz="1000" dirty="0">
                <a:latin typeface="+mj-ea"/>
                <a:ea typeface="+mj-ea"/>
              </a:rPr>
              <a:t> 　　　</a:t>
            </a:r>
            <a:endParaRPr lang="en-US" altLang="zh-CN" sz="1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B3EEA9-B89F-49D1-B2DC-046D97DD42FC}"/>
              </a:ext>
            </a:extLst>
          </p:cNvPr>
          <p:cNvSpPr txBox="1"/>
          <p:nvPr/>
        </p:nvSpPr>
        <p:spPr>
          <a:xfrm>
            <a:off x="3321038" y="2426550"/>
            <a:ext cx="8809321" cy="7293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/>
              <a:t>1</a:t>
            </a:r>
            <a:r>
              <a:rPr lang="zh-CN" altLang="en-US" sz="900" b="1" dirty="0"/>
              <a:t>，</a:t>
            </a:r>
            <a:r>
              <a:rPr lang="zh-CN" altLang="en-US" sz="900" b="1" dirty="0">
                <a:latin typeface="+mj-ea"/>
                <a:ea typeface="+mj-ea"/>
              </a:rPr>
              <a:t>异</a:t>
            </a:r>
            <a:r>
              <a:rPr lang="zh-CN" altLang="en-US" sz="1000" b="1" dirty="0">
                <a:latin typeface="+mj-ea"/>
                <a:ea typeface="+mj-ea"/>
              </a:rPr>
              <a:t>熟果： 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以贪嗔痴安立：嗔心所致堕入地狱，贪心所致堕入饿鬼，痴心所致堕入旁生；在饿鬼道和旁生道</a:t>
            </a: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没有衣食，即便是抛弃的粪秽也难以得到。</a:t>
            </a:r>
            <a:endParaRPr lang="en-US" altLang="zh-CN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            以贪嗔痴烦恼的强度和时间长短安立：分三品：上品堕地狱，中品堕饿鬼，下品堕旁生。</a:t>
            </a:r>
            <a:endParaRPr lang="en-US" sz="1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E3EA3-4703-4979-8ED4-CC8383BC2403}"/>
                  </a:ext>
                </a:extLst>
              </p:cNvPr>
              <p:cNvSpPr txBox="1"/>
              <p:nvPr/>
            </p:nvSpPr>
            <p:spPr>
              <a:xfrm>
                <a:off x="3352437" y="3029418"/>
                <a:ext cx="9041757" cy="74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latin typeface="+mj-ea"/>
                    <a:ea typeface="+mj-ea"/>
                  </a:rPr>
                  <a:t>2</a:t>
                </a:r>
                <a:r>
                  <a:rPr lang="zh-CN" altLang="en-US" sz="1000" b="1" dirty="0">
                    <a:latin typeface="+mj-ea"/>
                    <a:ea typeface="+mj-ea"/>
                  </a:rPr>
                  <a:t>，等流果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：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感受等流果：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1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，经常担惊受怕，危机四伏 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 2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00" b="1" dirty="0">
                    <a:latin typeface="+mj-ea"/>
                    <a:ea typeface="+mj-ea"/>
                  </a:rPr>
                  <a:t>以嗔恚业感召损害于他，或遭他害。嗔心串习成性，会有处处想害人、损人的心理，或者常常遭受他人损害。</a:t>
                </a:r>
                <a14:m>
                  <m:oMath xmlns:m="http://schemas.openxmlformats.org/officeDocument/2006/math">
                    <m:r>
                      <a:rPr lang="zh-CN" altLang="en-US" sz="900" b="1" i="1" spc="3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900" b="1" spc="300" dirty="0">
                    <a:solidFill>
                      <a:schemeClr val="tx2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900" b="1" i="1" spc="3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900" b="1" spc="3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行等流果：下一世生而为人时仍然很贪心。</a:t>
                </a:r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E3EA3-4703-4979-8ED4-CC8383BC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7" y="3029418"/>
                <a:ext cx="9041757" cy="748731"/>
              </a:xfrm>
              <a:prstGeom prst="rect">
                <a:avLst/>
              </a:prstGeom>
              <a:blipFill>
                <a:blip r:embed="rId3"/>
                <a:stretch>
                  <a:fillRect b="-3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990F72-299F-4360-BA97-6BD09E78EEDB}"/>
                  </a:ext>
                </a:extLst>
              </p:cNvPr>
              <p:cNvSpPr txBox="1"/>
              <p:nvPr/>
            </p:nvSpPr>
            <p:spPr>
              <a:xfrm>
                <a:off x="3346228" y="3781727"/>
                <a:ext cx="8845772" cy="10150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lang="zh-CN" altLang="en-US" sz="1000" b="1" dirty="0">
                    <a:latin typeface="+mj-ea"/>
                    <a:ea typeface="+mj-ea"/>
                  </a:rPr>
                  <a:t>，增上果</a:t>
                </a:r>
                <a:r>
                  <a:rPr lang="en-US" altLang="zh-CN" sz="1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: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 1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转生到多灾多难的地方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  <m:r>
                      <m:rPr>
                        <m:nor/>
                      </m:rPr>
                      <a:rPr lang="en-US" altLang="zh-CN" sz="1000" b="1" i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   </m:t>
                    </m:r>
                    <m:r>
                      <a:rPr lang="en-US" altLang="zh-CN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                </m:t>
                    </m:r>
                    <m:r>
                      <m:rPr>
                        <m:nor/>
                      </m:rPr>
                      <a:rPr lang="en-US" altLang="zh-CN" sz="1000" b="1" i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a:rPr lang="en-US" altLang="zh-CN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000" b="1" dirty="0">
                        <a:latin typeface="+mj-ea"/>
                        <a:ea typeface="+mj-ea"/>
                      </a:rPr>
                      <m:t>嗔恚增盛，器世界失去祥和，戾气增上</m:t>
                    </m:r>
                    <m:r>
                      <a:rPr lang="zh-CN" altLang="en-US" sz="1000" b="1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000" b="1" dirty="0">
                        <a:latin typeface="+mj-ea"/>
                        <a:ea typeface="+mj-ea"/>
                      </a:rPr>
                      <m:t>出现很多恶相。瘟疫流行，洪水、台风、大火、地震等灾害频繁出现；人类社会中会出现许多怨</m:t>
                    </m:r>
                    <m:r>
                      <m:rPr>
                        <m:nor/>
                      </m:rPr>
                      <a:rPr lang="zh-CN" altLang="en-US" sz="1000" b="1" dirty="0" smtClean="0">
                        <a:latin typeface="+mj-ea"/>
                        <a:ea typeface="+mj-ea"/>
                      </a:rPr>
                      <m:t>敌、</m:t>
                    </m:r>
                  </m:oMath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恐怖活动或恶贼强盗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人心惶惶，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  <a:ea typeface="+mj-ea"/>
                        </a:rPr>
                        <m:t>无</m:t>
                      </m:r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安全感，随时面临被凶杀、抢劫的危险；旁生界会出现狮子、老虎、蟒蛇、毒蛇、蝎子、蚰蜒、百足等等猛兽毒虫</m:t>
                      </m:r>
                      <m:r>
                        <m:rPr>
                          <m:nor/>
                        </m:rPr>
                        <a:rPr lang="zh-CN" altLang="en-US" sz="1000" b="1" dirty="0" smtClean="0">
                          <a:latin typeface="+mj-ea"/>
                          <a:ea typeface="+mj-ea"/>
                        </a:rPr>
                        <m:t>；</m:t>
                      </m:r>
                    </m:oMath>
                  </m:oMathPara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非人中会有很多毒暴夜叉等等。</m:t>
                      </m:r>
                      <m:r>
                        <m:rPr>
                          <m:nor/>
                        </m:rPr>
                        <a:rPr lang="zh-CN" altLang="en-US" sz="1000" b="1" spc="300" dirty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m:t> </m:t>
                      </m:r>
                      <m:r>
                        <a:rPr lang="zh-CN" altLang="en-US" sz="1000" b="1" i="0" spc="3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≪</m:t>
                      </m:r>
                      <m:r>
                        <a:rPr lang="zh-CN" altLang="en-US" sz="1000" b="1" i="0" spc="3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因果的奥秘</m:t>
                      </m:r>
                      <m:r>
                        <a:rPr lang="zh-CN" altLang="en-US" sz="1000" b="1" i="0" spc="3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≫</m:t>
                      </m:r>
                    </m:oMath>
                  </m:oMathPara>
                </a14:m>
                <a:endParaRPr lang="en-US" sz="10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990F72-299F-4360-BA97-6BD09E78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28" y="3781727"/>
                <a:ext cx="8845772" cy="1015021"/>
              </a:xfrm>
              <a:prstGeom prst="rect">
                <a:avLst/>
              </a:prstGeom>
              <a:blipFill>
                <a:blip r:embed="rId4"/>
                <a:stretch>
                  <a:fillRect r="-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48EBEEE-1ABA-429E-86EB-AB1E6AD8BBDD}"/>
              </a:ext>
            </a:extLst>
          </p:cNvPr>
          <p:cNvSpPr txBox="1"/>
          <p:nvPr/>
        </p:nvSpPr>
        <p:spPr>
          <a:xfrm>
            <a:off x="3367029" y="4917391"/>
            <a:ext cx="8717341" cy="2870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，士用果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现在造的罪业，不忏悔，恶业会与日俱增，世世代代辗转延续茫茫无边的痛苦，恶业越来越向上增长，依次终将漂泊在茫茫无际的轮回之中。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6717CCB-B1D7-430C-9221-DD23941EA927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 flipV="1">
            <a:off x="3101673" y="404332"/>
            <a:ext cx="307691" cy="7671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284D4A-137E-4595-8BB4-BB7BD38B3D51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 flipV="1">
            <a:off x="3101673" y="863317"/>
            <a:ext cx="292890" cy="3081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5F6BB00-4B75-4525-86C8-5E6D15EC6917}"/>
              </a:ext>
            </a:extLst>
          </p:cNvPr>
          <p:cNvSpPr txBox="1"/>
          <p:nvPr/>
        </p:nvSpPr>
        <p:spPr>
          <a:xfrm>
            <a:off x="3409364" y="1941944"/>
            <a:ext cx="6120630" cy="29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j-ea"/>
                <a:ea typeface="+mj-ea"/>
              </a:rPr>
              <a:t>贪心五法：憎恶心，不堪耐心（不忍心），怨恨心，谋略心，覆蔽心。</a:t>
            </a:r>
            <a:endParaRPr lang="en-US" sz="1000" b="1" dirty="0">
              <a:latin typeface="+mj-ea"/>
              <a:ea typeface="+mj-ea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121AE0-4962-44FD-B148-417B55B66F98}"/>
              </a:ext>
            </a:extLst>
          </p:cNvPr>
          <p:cNvCxnSpPr>
            <a:cxnSpLocks/>
            <a:stCxn id="5" idx="3"/>
            <a:endCxn id="139" idx="1"/>
          </p:cNvCxnSpPr>
          <p:nvPr/>
        </p:nvCxnSpPr>
        <p:spPr>
          <a:xfrm>
            <a:off x="3101673" y="1171475"/>
            <a:ext cx="307691" cy="91711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30A351-53A7-4C28-B217-877E5BEAFE2B}"/>
              </a:ext>
            </a:extLst>
          </p:cNvPr>
          <p:cNvSpPr txBox="1"/>
          <p:nvPr/>
        </p:nvSpPr>
        <p:spPr>
          <a:xfrm>
            <a:off x="2242425" y="5884623"/>
            <a:ext cx="1448558" cy="3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害心的忏悔与对治</a:t>
            </a:r>
            <a:endParaRPr lang="en-US" sz="1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BE148D4-34CC-4744-ADCA-8DC8C6A768AB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3101673" y="1171475"/>
            <a:ext cx="300137" cy="332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51725B1-F7EC-48A8-B931-C0DC84B7D9F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837853" y="1171475"/>
            <a:ext cx="426792" cy="228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74180A6-00D8-42AA-A7AC-5D173FF6820A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837853" y="3457475"/>
            <a:ext cx="405510" cy="27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2C5435A-3E5C-4ACB-8DD1-170C02F5965D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1837853" y="3457475"/>
            <a:ext cx="404572" cy="2590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49C4AA2-626A-49AE-9A6E-C5B8F332738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837853" y="3457475"/>
            <a:ext cx="426792" cy="3256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BD0D22-7FA3-40B3-B05A-3AB48EE2D7DD}"/>
                  </a:ext>
                </a:extLst>
              </p:cNvPr>
              <p:cNvSpPr txBox="1"/>
              <p:nvPr/>
            </p:nvSpPr>
            <p:spPr>
              <a:xfrm>
                <a:off x="3899839" y="5607883"/>
                <a:ext cx="84065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害心的忏悔：上师指导：发誓以后不再有害心，至诚忏悔以前的害心不善业，没有办法回忆起来的，从无始以来所造的害心不善行，全部忏悔。</a:t>
                </a:r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                      生西法师讲记：正知正念</a:t>
                </a:r>
                <a:endParaRPr lang="en-US" altLang="zh-CN" sz="1000" b="1" dirty="0">
                  <a:latin typeface="+mj-ea"/>
                  <a:ea typeface="+mj-ea"/>
                </a:endParaRPr>
              </a:p>
              <a:p>
                <a:endParaRPr lang="en-US" altLang="zh-CN" sz="1000" b="1" dirty="0">
                  <a:latin typeface="+mj-ea"/>
                  <a:ea typeface="+mj-ea"/>
                </a:endParaRPr>
              </a:p>
              <a:p>
                <a:r>
                  <a:rPr lang="zh-CN" altLang="en-US" sz="1000" b="1" dirty="0">
                    <a:latin typeface="+mj-ea"/>
                    <a:ea typeface="+mj-ea"/>
                  </a:rPr>
                  <a:t>害心的对治：如何面对嗔恨心</a:t>
                </a:r>
                <a14:m>
                  <m:oMath xmlns:m="http://schemas.openxmlformats.org/officeDocument/2006/math">
                    <m:r>
                      <a:rPr lang="en-US" altLang="zh-CN" sz="1000" b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1000" b="1" i="1" smtClean="0"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latin typeface="+mj-ea"/>
                    <a:ea typeface="+mj-ea"/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endParaRPr lang="en-US" altLang="zh-CN" sz="1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BD0D22-7FA3-40B3-B05A-3AB48EE2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39" y="5607883"/>
                <a:ext cx="840658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E4EEEED2-94BD-4055-8E91-E95F145E49ED}"/>
              </a:ext>
            </a:extLst>
          </p:cNvPr>
          <p:cNvSpPr txBox="1"/>
          <p:nvPr/>
        </p:nvSpPr>
        <p:spPr>
          <a:xfrm>
            <a:off x="3477489" y="6586371"/>
            <a:ext cx="74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ea"/>
                <a:ea typeface="+mj-ea"/>
              </a:rPr>
              <a:t>1</a:t>
            </a:r>
            <a:r>
              <a:rPr lang="zh-CN" altLang="en-US" sz="1000" b="1" dirty="0">
                <a:latin typeface="+mj-ea"/>
                <a:ea typeface="+mj-ea"/>
              </a:rPr>
              <a:t> 两个小乞丐的果报；</a:t>
            </a:r>
            <a:r>
              <a:rPr lang="en-US" altLang="zh-CN" sz="1000" b="1" dirty="0">
                <a:latin typeface="+mj-ea"/>
                <a:ea typeface="+mj-ea"/>
              </a:rPr>
              <a:t>2</a:t>
            </a:r>
            <a:r>
              <a:rPr lang="zh-CN" altLang="en-US" sz="1000" b="1" dirty="0">
                <a:latin typeface="+mj-ea"/>
                <a:ea typeface="+mj-ea"/>
              </a:rPr>
              <a:t> 泉州人见自己的影子变妖怪 ；</a:t>
            </a:r>
            <a:r>
              <a:rPr lang="en-US" altLang="zh-CN" sz="1000" b="1" dirty="0">
                <a:latin typeface="+mj-ea"/>
                <a:ea typeface="+mj-ea"/>
              </a:rPr>
              <a:t>3</a:t>
            </a:r>
            <a:r>
              <a:rPr lang="zh-CN" altLang="en-US" sz="1000" b="1" dirty="0">
                <a:latin typeface="+mj-ea"/>
                <a:ea typeface="+mj-ea"/>
              </a:rPr>
              <a:t> </a:t>
            </a:r>
            <a:r>
              <a:rPr lang="zh-CN" altLang="en-US" sz="1000" b="1" dirty="0">
                <a:solidFill>
                  <a:schemeClr val="tx2"/>
                </a:solidFill>
                <a:latin typeface="+mj-ea"/>
                <a:ea typeface="+mj-ea"/>
              </a:rPr>
              <a:t>三国时期吴王手下太监害人害己。</a:t>
            </a:r>
            <a:r>
              <a:rPr lang="en-US" altLang="zh-CN" sz="1000" dirty="0">
                <a:latin typeface="+mj-ea"/>
                <a:ea typeface="+mj-ea"/>
              </a:rPr>
              <a:t/>
            </a:r>
            <a:br>
              <a:rPr lang="en-US" altLang="zh-CN" sz="1000" dirty="0">
                <a:latin typeface="+mj-ea"/>
                <a:ea typeface="+mj-ea"/>
              </a:rPr>
            </a:br>
            <a:endParaRPr lang="en-US" sz="1000" dirty="0">
              <a:latin typeface="+mj-ea"/>
              <a:ea typeface="+mj-ea"/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3F2D64D-64E2-4BF4-937A-8BB657E10046}"/>
              </a:ext>
            </a:extLst>
          </p:cNvPr>
          <p:cNvCxnSpPr>
            <a:cxnSpLocks/>
          </p:cNvCxnSpPr>
          <p:nvPr/>
        </p:nvCxnSpPr>
        <p:spPr>
          <a:xfrm flipV="1">
            <a:off x="3706402" y="5815596"/>
            <a:ext cx="246500" cy="163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484C2AE-C44A-4DA7-8EC4-D3ED105C1365}"/>
              </a:ext>
            </a:extLst>
          </p:cNvPr>
          <p:cNvCxnSpPr>
            <a:cxnSpLocks/>
          </p:cNvCxnSpPr>
          <p:nvPr/>
        </p:nvCxnSpPr>
        <p:spPr>
          <a:xfrm>
            <a:off x="3716157" y="6094858"/>
            <a:ext cx="246500" cy="189918"/>
          </a:xfrm>
          <a:prstGeom prst="bentConnector3">
            <a:avLst>
              <a:gd name="adj1" fmla="val 46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A2F8B8-2B3C-4CBD-9B3E-530173A88D7E}"/>
              </a:ext>
            </a:extLst>
          </p:cNvPr>
          <p:cNvCxnSpPr>
            <a:stCxn id="8" idx="3"/>
            <a:endCxn id="81" idx="1"/>
          </p:cNvCxnSpPr>
          <p:nvPr/>
        </p:nvCxnSpPr>
        <p:spPr>
          <a:xfrm>
            <a:off x="3094392" y="3732230"/>
            <a:ext cx="272637" cy="132869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F99B78-3EEF-4890-9CD8-F5E3AC042753}"/>
              </a:ext>
            </a:extLst>
          </p:cNvPr>
          <p:cNvCxnSpPr>
            <a:stCxn id="8" idx="3"/>
            <a:endCxn id="77" idx="1"/>
          </p:cNvCxnSpPr>
          <p:nvPr/>
        </p:nvCxnSpPr>
        <p:spPr>
          <a:xfrm flipV="1">
            <a:off x="3094392" y="2791201"/>
            <a:ext cx="226646" cy="941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F2E940-1F62-4896-899C-E854C4A3A65C}"/>
              </a:ext>
            </a:extLst>
          </p:cNvPr>
          <p:cNvCxnSpPr>
            <a:stCxn id="8" idx="3"/>
            <a:endCxn id="78" idx="1"/>
          </p:cNvCxnSpPr>
          <p:nvPr/>
        </p:nvCxnSpPr>
        <p:spPr>
          <a:xfrm flipV="1">
            <a:off x="3094392" y="3403784"/>
            <a:ext cx="258045" cy="3284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482DDE0-2BA8-4223-9AB6-C4F26BF0B7A8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094392" y="3732230"/>
            <a:ext cx="251836" cy="5570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883FDE-DDB1-43EE-AB66-7FEC9EA892F0}"/>
              </a:ext>
            </a:extLst>
          </p:cNvPr>
          <p:cNvSpPr txBox="1"/>
          <p:nvPr/>
        </p:nvSpPr>
        <p:spPr>
          <a:xfrm>
            <a:off x="2234372" y="5315962"/>
            <a:ext cx="897573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b="1" dirty="0"/>
              <a:t>害心的过患</a:t>
            </a:r>
            <a:endParaRPr lang="en-US" sz="11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09DF64A-E527-45A8-915C-1748FCE61BCC}"/>
              </a:ext>
            </a:extLst>
          </p:cNvPr>
          <p:cNvCxnSpPr>
            <a:cxnSpLocks/>
            <a:stCxn id="2" idx="3"/>
            <a:endCxn id="60" idx="1"/>
          </p:cNvCxnSpPr>
          <p:nvPr/>
        </p:nvCxnSpPr>
        <p:spPr>
          <a:xfrm>
            <a:off x="1837853" y="3457475"/>
            <a:ext cx="396519" cy="1989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E8F7DB-F56D-4397-8838-BBC6E485D383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3255933" y="6714467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7A00-BAAE-435F-B648-4742E97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害心的含义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32CC2-7BB3-45DB-815B-897FC284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3886" y="1754156"/>
                <a:ext cx="10548386" cy="37306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一，对害心的几种释义：</a:t>
                </a:r>
                <a:endParaRPr lang="en-US" altLang="zh-CN" sz="14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害心指伤害别人的心念。比如对你不好的人就想种种办法去害他，此起心动念叫害心。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1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凡是对他人生起损恼的心理都属于害心。痛恨他人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,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满怀愤怒想损害；见他人拥有荣华富贵心里不高兴，暗自诅咒此人不安乐，不幸福；别人遭遇不幸，受挫折时幸灾乐祸等都属于害心。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完整的害心心态必须具备五法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(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详述见下页）。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4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</a:rPr>
                  <a:t> (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生西法师辅导）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害心包括了嗔恨心，但二者还是有点不一样。害心是伤害别人的心，嗔恨心也有伤害别人的意乐在里面。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   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注：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在此串讲中，害心有几种叫法：害心；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心；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嗔恚心。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串讲中的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称呼保持与参考资料中的一致。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二，害心的种类</a:t>
                </a:r>
                <a:endParaRPr lang="en-US" altLang="zh-CN" sz="14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心分三种；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1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，对有情众生的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，对无情物的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3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，对鬼神等非人的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32CC2-7BB3-45DB-815B-897FC284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886" y="1754156"/>
                <a:ext cx="10548386" cy="373068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8B983-0B2A-4BF5-BEF7-C264526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三，害心的具足条件</a:t>
            </a:r>
            <a:r>
              <a:rPr lang="en-US" altLang="zh-CN" sz="2400" b="1" dirty="0">
                <a:solidFill>
                  <a:schemeClr val="tx2"/>
                </a:solidFill>
              </a:rPr>
              <a:t/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      </a:t>
            </a:r>
            <a:r>
              <a:rPr lang="zh-CN" altLang="en-US" sz="1200" b="1" dirty="0">
                <a:solidFill>
                  <a:schemeClr val="tx2"/>
                </a:solidFill>
              </a:rPr>
              <a:t>根据</a:t>
            </a:r>
            <a:r>
              <a:rPr lang="zh-CN" altLang="en-US" sz="1200" b="1" dirty="0">
                <a:solidFill>
                  <a:schemeClr val="tx2"/>
                </a:solidFill>
                <a:latin typeface="+mn-ea"/>
              </a:rPr>
              <a:t>上师教授指导：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831-76B2-4BEE-81F8-D9176C61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77" y="1559815"/>
            <a:ext cx="10502073" cy="3431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上师指导：所有的罪业必须具备四个条件时（对镜，动机，行动，结果），才是一个严重的罪业。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害心的四个具足条件：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对镜：他人。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动机：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伤害别人的心思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行动：（三番五次地）思量害人。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结果：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想</a:t>
            </a:r>
            <a:r>
              <a:rPr lang="zh-CN" altLang="en-US" sz="1200" b="1" u="sng" dirty="0">
                <a:solidFill>
                  <a:schemeClr val="tx1"/>
                </a:solidFill>
                <a:latin typeface="+mj-ea"/>
              </a:rPr>
              <a:t>实施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损害，诅咒，幸灾乐祸的心。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6E350-7BFC-414B-8B26-BD317952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1" y="489408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害心的具足条件和五法</a:t>
            </a:r>
            <a:r>
              <a:rPr lang="en-US" altLang="zh-CN" sz="2000" b="1" dirty="0">
                <a:solidFill>
                  <a:schemeClr val="tx2"/>
                </a:solidFill>
              </a:rPr>
              <a:t/>
            </a:r>
            <a:br>
              <a:rPr lang="en-US" altLang="zh-CN" sz="2000" b="1" dirty="0">
                <a:solidFill>
                  <a:schemeClr val="tx2"/>
                </a:solidFill>
              </a:rPr>
            </a:br>
            <a:r>
              <a:rPr lang="zh-CN" altLang="en-US" sz="1200" b="1" spc="300" dirty="0">
                <a:solidFill>
                  <a:schemeClr val="tx2"/>
                </a:solidFill>
              </a:rPr>
              <a:t>益西彭措堪布</a:t>
            </a:r>
            <a:r>
              <a:rPr lang="en-US" sz="1200" b="1" spc="300" dirty="0">
                <a:solidFill>
                  <a:schemeClr val="tx2"/>
                </a:solidFill>
              </a:rPr>
              <a:t>《</a:t>
            </a:r>
            <a:r>
              <a:rPr lang="zh-CN" altLang="en-US" sz="1200" b="1" spc="300" dirty="0">
                <a:solidFill>
                  <a:schemeClr val="tx2"/>
                </a:solidFill>
              </a:rPr>
              <a:t>菩提道次第广论</a:t>
            </a:r>
            <a:r>
              <a:rPr lang="en-US" altLang="zh-CN" sz="1200" b="1" spc="300" dirty="0">
                <a:solidFill>
                  <a:schemeClr val="tx2"/>
                </a:solidFill>
              </a:rPr>
              <a:t>——</a:t>
            </a:r>
            <a:r>
              <a:rPr lang="zh-CN" altLang="en-US" sz="1200" b="1" spc="300" dirty="0">
                <a:solidFill>
                  <a:schemeClr val="tx2"/>
                </a:solidFill>
              </a:rPr>
              <a:t>业果章讲义</a:t>
            </a:r>
            <a:r>
              <a:rPr lang="en-US" altLang="zh-CN" sz="1200" b="1" spc="300" dirty="0">
                <a:solidFill>
                  <a:schemeClr val="tx2"/>
                </a:solidFill>
              </a:rPr>
              <a:t>》</a:t>
            </a:r>
            <a:r>
              <a:rPr lang="zh-CN" altLang="en-US" sz="1200" b="1" spc="300" dirty="0">
                <a:solidFill>
                  <a:schemeClr val="tx2"/>
                </a:solidFill>
              </a:rPr>
              <a:t>解释文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F79-3AB6-4793-BB84-313533F5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1" y="1592338"/>
            <a:ext cx="11214680" cy="479191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，嗔恚的事：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是能引生恚恼的有情。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，嗔恚的意乐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想、烦恼，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如同粗恶语；嗔恚的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等起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，是乐意打骂等的欲（乐意打骂等之心），即心想：如何使他遭受杀害、系缚等，或以其它因缘或以他自身自然损失财产。 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，嗔恚的加行：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是对所想发起加行（对所想予以实施）。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，嗔恚之究竟，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分三：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一、真实；二、圆满之量；三、非圆满嗔心。</a:t>
            </a:r>
            <a:endParaRPr lang="en-US" altLang="zh-CN" sz="10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，真实：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对打骂等，心中已经做出决定或者已经断定。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，圆满之量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： 嗔恚圆满有五相（法），五相具全是圆满嗔恚，有所缺少是非圆满嗔恚。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憎恶心：</a:t>
            </a:r>
            <a:r>
              <a:rPr lang="zh-CN" altLang="en-US" sz="1000" dirty="0"/>
              <a:t>心中随着与能损害相相应的法而分别。 比如：某人辱骂我，我心里随着他辱骂的表情、话语等一直分别，就是有憎恶心。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不堪耐心（不忍心）：</a:t>
            </a:r>
            <a:r>
              <a:rPr lang="zh-CN" altLang="en-US" sz="1000" dirty="0"/>
              <a:t>不能容忍他人对自己做不饶益。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怨恨心：</a:t>
            </a:r>
            <a:r>
              <a:rPr lang="zh-CN" altLang="en-US" sz="1000" dirty="0"/>
              <a:t>对不饶益数数非理思惟，随之而忆念。由数数非理思惟忆念，就转为怨恨。有为法的恶心是一步步串习而成的（再三思量非理之事后从忆念引起的愤怒心）。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谋略心：</a:t>
            </a:r>
            <a:r>
              <a:rPr lang="zh-CN" altLang="en-US" sz="1000" dirty="0"/>
              <a:t>欲损害他人，就作意：我如何来捶打他？欲作杀害，就作意：我如何来杀害他？乃至欲使他感受种种忧恼，就作意：我如何才能实现这一目的？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覆蔽心：</a:t>
            </a:r>
            <a:r>
              <a:rPr lang="zh-CN" altLang="en-US" sz="1000" dirty="0"/>
              <a:t>由于被嗔恚覆蔽的缘故，不觉得羞耻，不知嗔恚的过患及从嗔恚中出离，欲想压伏一切。 　</a:t>
            </a:r>
            <a:endParaRPr lang="en-US" altLang="zh-CN" sz="1000" dirty="0"/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　圆满嗔恚的五相中，第一相很重要，由此能认识造作嗔业的由来，这就是生嗔的根源。第五相也很重要，决定最后将沉沦到何种状况。中间三相是演变的过程。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金刚经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我于往昔节节支解时，若有我相、人相、众生相、寿者相，应生嗔恨。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可见，由心取对方损害之相而引发嗔恚。（执著心）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天鼓经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说：从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分别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薪柴所生的嗔恨之火，最终将焚毁自他一切，导致一切祸患。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入行论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一颂：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强行我不欲，或挠吾所欲，得此不乐食，嗔盛毁自己。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前两句所说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对方强行做我不欲之事，或强行阻挠我求得所欲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，即是损害之相。如果执著在此相上不舍离，憎恶心就会随着膨胀。不断地受用这种不悦意之食，憎恶心会转成不堪耐心、怨恨心、谋略心、覆蔽心。这些意恶就是从最初一念取相分别而来。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此五法缺少其中之一，嗔恚心的性相就不完整。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E1C4-D995-4653-A325-2EBE7C31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害心的具足条件和五法</a:t>
            </a:r>
            <a:r>
              <a:rPr lang="en-US" altLang="zh-CN" sz="2400" b="1" dirty="0">
                <a:solidFill>
                  <a:schemeClr val="tx2"/>
                </a:solidFill>
              </a:rPr>
              <a:t/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zh-CN" altLang="en-US" sz="1200" b="1" spc="300" dirty="0">
                <a:solidFill>
                  <a:schemeClr val="tx2"/>
                </a:solidFill>
              </a:rPr>
              <a:t>益西彭措堪布</a:t>
            </a:r>
            <a:r>
              <a:rPr lang="en-US" sz="1200" b="1" spc="300" dirty="0">
                <a:solidFill>
                  <a:schemeClr val="tx2"/>
                </a:solidFill>
              </a:rPr>
              <a:t>《</a:t>
            </a:r>
            <a:r>
              <a:rPr lang="zh-CN" altLang="en-US" sz="1200" b="1" spc="300" dirty="0">
                <a:solidFill>
                  <a:schemeClr val="tx2"/>
                </a:solidFill>
              </a:rPr>
              <a:t>菩提道次第广论</a:t>
            </a:r>
            <a:r>
              <a:rPr lang="en-US" altLang="zh-CN" sz="1200" b="1" spc="300" dirty="0">
                <a:solidFill>
                  <a:schemeClr val="tx2"/>
                </a:solidFill>
              </a:rPr>
              <a:t>——</a:t>
            </a:r>
            <a:r>
              <a:rPr lang="zh-CN" altLang="en-US" sz="1200" b="1" spc="300" dirty="0">
                <a:solidFill>
                  <a:schemeClr val="tx2"/>
                </a:solidFill>
              </a:rPr>
              <a:t>业果章讲义</a:t>
            </a:r>
            <a:r>
              <a:rPr lang="en-US" altLang="zh-CN" sz="1200" b="1" spc="300" dirty="0">
                <a:solidFill>
                  <a:schemeClr val="tx2"/>
                </a:solidFill>
              </a:rPr>
              <a:t>》</a:t>
            </a:r>
            <a:r>
              <a:rPr lang="zh-CN" altLang="en-US" sz="1200" b="1" spc="300" dirty="0">
                <a:solidFill>
                  <a:schemeClr val="tx2"/>
                </a:solidFill>
              </a:rPr>
              <a:t>解释文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5776-FA78-4B2D-98B4-6D46E3E8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38" y="1826702"/>
            <a:ext cx="9415174" cy="23808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altLang="zh-CN" sz="1200" b="1" dirty="0">
                <a:solidFill>
                  <a:schemeClr val="tx1"/>
                </a:solidFill>
              </a:rPr>
              <a:t>C, </a:t>
            </a:r>
            <a:r>
              <a:rPr lang="zh-CN" altLang="en-US" sz="1200" b="1" dirty="0">
                <a:solidFill>
                  <a:schemeClr val="tx1"/>
                </a:solidFill>
              </a:rPr>
              <a:t>非圆满嗔心 </a:t>
            </a:r>
            <a:r>
              <a:rPr lang="en-CA" altLang="zh-CN" sz="1200" b="1" dirty="0">
                <a:solidFill>
                  <a:schemeClr val="tx1"/>
                </a:solidFill>
              </a:rPr>
              <a:t>: </a:t>
            </a:r>
            <a:r>
              <a:rPr lang="zh-CN" altLang="en-US" sz="1200" dirty="0">
                <a:solidFill>
                  <a:schemeClr val="tx1"/>
                </a:solidFill>
              </a:rPr>
              <a:t>仅为损害心，是指普通嗔心，包括报复心、幸灾乐祸心等等。</a:t>
            </a:r>
            <a:endParaRPr lang="en-CA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报复心，即心想，他对我已做、正做或当做诸无义事，因此我也要对他施行无义。如此，有多少念的思惟，就有多少念是损害心。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　　</a:t>
            </a:r>
            <a:endParaRPr lang="en-CA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幸灾乐祸心，从现法来说，愿他今生亲属丧失、资财损耗、善法失坏等等；从后法来说，愿他后世堕入恶趣。这也是损害心。 　　</a:t>
            </a:r>
            <a:endParaRPr lang="en-CA" altLang="zh-CN" sz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唐译</a:t>
            </a:r>
            <a:r>
              <a:rPr lang="en-US" altLang="zh-CN" sz="1200" dirty="0">
                <a:solidFill>
                  <a:schemeClr val="tx1"/>
                </a:solidFill>
              </a:rPr>
              <a:t>《</a:t>
            </a:r>
            <a:r>
              <a:rPr lang="zh-CN" altLang="en-US" sz="1200" dirty="0">
                <a:solidFill>
                  <a:schemeClr val="tx1"/>
                </a:solidFill>
              </a:rPr>
              <a:t>瑜伽师地论</a:t>
            </a:r>
            <a:r>
              <a:rPr lang="en-US" altLang="zh-CN" sz="1200" dirty="0">
                <a:solidFill>
                  <a:schemeClr val="tx1"/>
                </a:solidFill>
              </a:rPr>
              <a:t>》</a:t>
            </a:r>
            <a:r>
              <a:rPr lang="zh-CN" altLang="en-US" sz="1200" dirty="0">
                <a:solidFill>
                  <a:schemeClr val="tx1"/>
                </a:solidFill>
              </a:rPr>
              <a:t>说得更加详细。比如，心想：我如何对他捆绑、损害、驱逐、鞭打，或者使他家财耗散，或者夺走他的妻子、儿女、眷属、朋友、住宅等等。或者心想：如何能使怨家在其他有情处遭受上述种种苦恼之事。或者愿他自然发起如是如是的身口意行为，而丧失资财、朋友、眷属、名称、安乐、寿命及诸善法，死后堕入恶趣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EFE35-0AC6-47CB-A390-E4D4783E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66064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害心的果报</a:t>
            </a:r>
            <a:r>
              <a:rPr lang="en-US" altLang="zh-CN" sz="2400" dirty="0">
                <a:solidFill>
                  <a:schemeClr val="tx2"/>
                </a:solidFill>
              </a:rPr>
              <a:t/>
            </a:r>
            <a:br>
              <a:rPr lang="en-US" altLang="zh-CN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EAB66-5B09-4E71-AE59-ED7B1266D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841" y="1372419"/>
                <a:ext cx="11239499" cy="512361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10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</a:rPr>
                  <a:t>一，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害心的异熟果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以贪嗔痴安立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：嗔心所致堕入地狱，贪心所致堕入饿鬼，痴心所致堕入旁生。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以贪嗔痴烦恼的强度和时间长短安立：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分三品：上品堕地狱，中品堕饿鬼，下品堕旁生。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二，害心的等流果</a:t>
                </a:r>
                <a:endParaRPr lang="en-US" altLang="zh-CN" sz="105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 害心的感受等流果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1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，经常担惊受怕，危机四伏 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2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谛者品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和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十地经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宣说的等流果：以嗔恚业感召损害于他，或遭他害。（嗔心串习成性，会有处处想害人、损人的心理，或者常常遭受他人损害。） </a:t>
                </a:r>
                <a14:m>
                  <m:oMath xmlns:m="http://schemas.openxmlformats.org/officeDocument/2006/math">
                    <m:r>
                      <a:rPr lang="zh-CN" altLang="en-US" sz="1050" b="0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050" b="0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50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</a:rPr>
                  <a:t>害心的行等流果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下一世生而为人时仍然有嗔恨心。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/>
                </a:r>
                <a:b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</a:rPr>
                  <a:t>三，害心的增上果</a:t>
                </a:r>
                <a:r>
                  <a:rPr lang="en-US" altLang="zh-CN" sz="1050" b="1" dirty="0">
                    <a:solidFill>
                      <a:schemeClr val="tx1"/>
                    </a:solidFill>
                  </a:rPr>
                  <a:t>:  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转生到多灾多难的地方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altLang="zh-CN" sz="105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2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嗔恚增盛，器世界则失去祥和，戾气增上，会出现很多恶相。瘟疫流行，洪水、台风、大火、地震等灾害频繁出现；人类社会中会出现许多怨敌、恐怖活动或恶贼强盗，人心惶惶，没有安全感，随时面临被凶杀、抢劫的危险；旁生界会出现狮子、老虎、蟒蛇、毒蛇、蝎子、蚰蜒、百足等等猛兽毒虫；非人中会有很多毒暴夜叉等等。这些都是嗔恚业变现的恶相。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05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05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益西彭措堪布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四，害心的士用果</a:t>
                </a:r>
                <a:endParaRPr lang="en-US" altLang="zh-CN" sz="105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：现在造的罪业，如果不忏悔，它时时刻刻都会增长，越来越大，越来越严重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大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圆满前行引导文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•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普贤上师言教 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 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造任何恶业都将与日俱增，世世代代辗转延续茫茫无边的痛苦，恶业越来越向上增长，依次终将漂泊在茫茫无际的轮回之中。</a:t>
                </a:r>
                <a:endParaRPr lang="en-US" altLang="zh-CN" sz="105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益西彭措堪布</a:t>
                </a:r>
                <a:r>
                  <a:rPr 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菩提道次第广论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——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业果章讲义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嗔心的果报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嗔心的异熟果是堕入三恶道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异熟果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)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。假设侥幸获得人身，也是相貌丑陋、愚昧无知，身心常为种种痛苦所逼，遭受众生欺凌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感受等流果），转生在空旷恐怖、边鄙野蛮、时有争论的地方，经常惨遭礌石兵刃等损害而横死（增上果），生生世世唯起害心，没有生起慈心的机会（行等流果）。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EAB66-5B09-4E71-AE59-ED7B1266D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841" y="1372419"/>
                <a:ext cx="11239499" cy="5123617"/>
              </a:xfrm>
              <a:blipFill>
                <a:blip r:embed="rId2"/>
                <a:stretch>
                  <a:fillRect t="-119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47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3251</TotalTime>
  <Words>5782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DengXian</vt:lpstr>
      <vt:lpstr>宋体</vt:lpstr>
      <vt:lpstr>宋体</vt:lpstr>
      <vt:lpstr>Arial</vt:lpstr>
      <vt:lpstr>Cambria Math</vt:lpstr>
      <vt:lpstr>Century Gothic</vt:lpstr>
      <vt:lpstr>Wingdings 3</vt:lpstr>
      <vt:lpstr>Ion Boardroom</vt:lpstr>
      <vt:lpstr>十不善业之九—害心  串讲概要: </vt:lpstr>
      <vt:lpstr>回顾：意恶业与身恶业，语恶业之间的区别</vt:lpstr>
      <vt:lpstr>PowerPoint Presentation</vt:lpstr>
      <vt:lpstr>PowerPoint Presentation</vt:lpstr>
      <vt:lpstr>害心的含义</vt:lpstr>
      <vt:lpstr>三，害心的具足条件        根据上师教授指导：</vt:lpstr>
      <vt:lpstr>害心的具足条件和五法 益西彭措堪布《菩提道次第广论——业果章讲义》解释文</vt:lpstr>
      <vt:lpstr>害心的具足条件和五法 益西彭措堪布《菩提道次第广论——业果章讲义》解释文</vt:lpstr>
      <vt:lpstr>害心的果报 </vt:lpstr>
      <vt:lpstr>害心过患</vt:lpstr>
      <vt:lpstr>害心过患</vt:lpstr>
      <vt:lpstr>贪心忏悔与对治 </vt:lpstr>
      <vt:lpstr>贪心的对治——如何面对嗔恨心 ≪慧灯之光十册≫</vt:lpstr>
      <vt:lpstr>害心的对治——如何面对嗔恨心 ≪慧灯之光十册≫</vt:lpstr>
      <vt:lpstr>公案分享1 以理与事例教诫学人（因果益西）</vt:lpstr>
      <vt:lpstr>公案分享2  以理与事例教诫学人（因果益西）</vt:lpstr>
      <vt:lpstr>公案分享3 三国时期吴王手下太监害人害己（前行广释）</vt:lpstr>
      <vt:lpstr>串讲主要参考资料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十不善业之九—害心  串讲概要:</dc:title>
  <dc:creator>Joyce Liu</dc:creator>
  <cp:lastModifiedBy>Henry Chen</cp:lastModifiedBy>
  <cp:revision>164</cp:revision>
  <dcterms:created xsi:type="dcterms:W3CDTF">2020-03-22T19:28:14Z</dcterms:created>
  <dcterms:modified xsi:type="dcterms:W3CDTF">2020-03-25T20:20:04Z</dcterms:modified>
</cp:coreProperties>
</file>