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4" r:id="rId13"/>
    <p:sldId id="286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6734-5E8D-40E3-8760-351885A05D4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0180-D6B2-44D8-8A08-6E9172801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8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6734-5E8D-40E3-8760-351885A05D4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0180-D6B2-44D8-8A08-6E9172801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4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6734-5E8D-40E3-8760-351885A05D4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0180-D6B2-44D8-8A08-6E9172801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3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6734-5E8D-40E3-8760-351885A05D4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0180-D6B2-44D8-8A08-6E9172801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1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6734-5E8D-40E3-8760-351885A05D4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0180-D6B2-44D8-8A08-6E9172801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7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6734-5E8D-40E3-8760-351885A05D4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0180-D6B2-44D8-8A08-6E9172801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3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6734-5E8D-40E3-8760-351885A05D4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0180-D6B2-44D8-8A08-6E9172801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6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6734-5E8D-40E3-8760-351885A05D4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0180-D6B2-44D8-8A08-6E9172801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3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6734-5E8D-40E3-8760-351885A05D4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0180-D6B2-44D8-8A08-6E9172801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5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6734-5E8D-40E3-8760-351885A05D4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0180-D6B2-44D8-8A08-6E9172801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3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6734-5E8D-40E3-8760-351885A05D4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50180-D6B2-44D8-8A08-6E9172801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8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C6734-5E8D-40E3-8760-351885A05D43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0180-D6B2-44D8-8A08-6E9172801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238" y="191977"/>
            <a:ext cx="8619460" cy="642642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Arial Black" panose="020B0A04020102020204" pitchFamily="34" charset="0"/>
              </a:rPr>
              <a:t>十不善</a:t>
            </a:r>
            <a:r>
              <a:rPr lang="en-US" altLang="zh-CN" sz="4000" b="1" dirty="0">
                <a:latin typeface="Arial Black" panose="020B0A04020102020204" pitchFamily="34" charset="0"/>
              </a:rPr>
              <a:t>——</a:t>
            </a:r>
            <a:r>
              <a:rPr lang="zh-CN" altLang="en-US" sz="4000" b="1" dirty="0">
                <a:latin typeface="Arial Black" panose="020B0A04020102020204" pitchFamily="34" charset="0"/>
              </a:rPr>
              <a:t>杀生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10" y="914400"/>
            <a:ext cx="11943906" cy="5741582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请大家发菩提心。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我们为了利益天下所有的众生，下定决心要成佛。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为了成佛我们现在就如理如法的共修</a:t>
            </a:r>
            <a:r>
              <a:rPr lang="en-US" altLang="zh-CN" b="1" dirty="0">
                <a:solidFill>
                  <a:srgbClr val="C00000"/>
                </a:solidFill>
              </a:rPr>
              <a:t>.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54" y="2225748"/>
            <a:ext cx="3846300" cy="429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78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621" y="350949"/>
            <a:ext cx="9645502" cy="563452"/>
          </a:xfrm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Arial Black" panose="020B0A04020102020204" pitchFamily="34" charset="0"/>
              </a:rPr>
              <a:t>十不善</a:t>
            </a:r>
            <a:r>
              <a:rPr lang="en-US" altLang="zh-CN" b="1" dirty="0">
                <a:latin typeface="Arial Black" panose="020B0A04020102020204" pitchFamily="34" charset="0"/>
              </a:rPr>
              <a:t>——</a:t>
            </a:r>
            <a:r>
              <a:rPr lang="zh-CN" altLang="en-US" b="1" dirty="0">
                <a:latin typeface="Arial Black" panose="020B0A04020102020204" pitchFamily="34" charset="0"/>
              </a:rPr>
              <a:t>杀生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535" y="1013637"/>
            <a:ext cx="11532781" cy="5344632"/>
          </a:xfrm>
        </p:spPr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3-4</a:t>
            </a:r>
            <a:r>
              <a:rPr lang="zh-CN" altLang="en-US" b="1" dirty="0">
                <a:solidFill>
                  <a:srgbClr val="FF0000"/>
                </a:solidFill>
              </a:rPr>
              <a:t>士用果者</a:t>
            </a:r>
            <a:endParaRPr lang="en-US" altLang="zh-CN" b="1" dirty="0"/>
          </a:p>
          <a:p>
            <a:r>
              <a:rPr lang="zh-CN" altLang="en-US" sz="2400" dirty="0"/>
              <a:t>若造何业，彼业即成诸多增长后，于累世多生中，无边际苦海里接连经受，以及复操恶业日益增长，从而于无边际轮回中漂流。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zh-CN" altLang="en-US" sz="2400" dirty="0"/>
              <a:t>士用果上的因果条理，就时间的流程，把握两阶段的脉络。</a:t>
            </a:r>
            <a:endParaRPr lang="en-US" altLang="zh-CN" sz="2400" dirty="0"/>
          </a:p>
          <a:p>
            <a:r>
              <a:rPr lang="zh-CN" altLang="en-US" sz="2400" dirty="0"/>
              <a:t>先是此生由造业众多地增长，致使未来在很多生当中，连成无边际的苦流，要一个一个经受；</a:t>
            </a:r>
            <a:endParaRPr lang="en-US" altLang="zh-CN" sz="2400" dirty="0"/>
          </a:p>
          <a:p>
            <a:r>
              <a:rPr lang="zh-CN" altLang="en-US" sz="2400" dirty="0"/>
              <a:t>其次第二段的条理，就是在受苦时又造业，还是旧习不改，这样使得业辗转地增长，从而会在无边际的轮回里漂流。</a:t>
            </a:r>
            <a:endParaRPr lang="en-US" sz="2400" dirty="0"/>
          </a:p>
          <a:p>
            <a:endParaRPr lang="en-US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76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54" y="336772"/>
            <a:ext cx="9645502" cy="563452"/>
          </a:xfrm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Arial Black" panose="020B0A04020102020204" pitchFamily="34" charset="0"/>
              </a:rPr>
              <a:t>十不善</a:t>
            </a:r>
            <a:r>
              <a:rPr lang="en-US" altLang="zh-CN" b="1" dirty="0">
                <a:latin typeface="Arial Black" panose="020B0A04020102020204" pitchFamily="34" charset="0"/>
              </a:rPr>
              <a:t>——</a:t>
            </a:r>
            <a:r>
              <a:rPr lang="zh-CN" altLang="en-US" b="1" dirty="0">
                <a:latin typeface="Arial Black" panose="020B0A04020102020204" pitchFamily="34" charset="0"/>
              </a:rPr>
              <a:t>杀生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005" y="1169583"/>
            <a:ext cx="4536558" cy="4699590"/>
          </a:xfrm>
          <a:ln>
            <a:solidFill>
              <a:schemeClr val="bg1"/>
            </a:solidFill>
          </a:ln>
        </p:spPr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4.</a:t>
            </a:r>
            <a:r>
              <a:rPr lang="zh-CN" altLang="en-US" b="1" dirty="0">
                <a:solidFill>
                  <a:srgbClr val="FF0000"/>
                </a:solidFill>
              </a:rPr>
              <a:t>忏悔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2400" dirty="0"/>
              <a:t>上师说“我们要尽量的去忏悔，我们不要忽略哪怕很小的罪，现在我们还来得及忏悔。”</a:t>
            </a:r>
            <a:endParaRPr lang="en-US" altLang="zh-CN" sz="2400" dirty="0"/>
          </a:p>
          <a:p>
            <a:r>
              <a:rPr lang="zh-CN" altLang="en-US" sz="2400" dirty="0"/>
              <a:t>忏悔后</a:t>
            </a:r>
            <a:r>
              <a:rPr lang="en-US" altLang="zh-CN" sz="2400" dirty="0"/>
              <a:t>——</a:t>
            </a:r>
            <a:r>
              <a:rPr lang="zh-CN" altLang="en-US" sz="2400" dirty="0"/>
              <a:t>不定业</a:t>
            </a:r>
            <a:r>
              <a:rPr lang="en-US" altLang="zh-CN" sz="2400" dirty="0"/>
              <a:t>——</a:t>
            </a:r>
            <a:r>
              <a:rPr lang="zh-CN" altLang="en-US" sz="2400" dirty="0"/>
              <a:t>因的力度小</a:t>
            </a:r>
            <a:r>
              <a:rPr lang="en-US" altLang="zh-CN" sz="2400" dirty="0"/>
              <a:t>——</a:t>
            </a:r>
            <a:r>
              <a:rPr lang="zh-CN" altLang="en-US" sz="2400" dirty="0"/>
              <a:t>再做好点</a:t>
            </a:r>
            <a:r>
              <a:rPr lang="en-US" altLang="zh-CN" sz="2400" dirty="0"/>
              <a:t>——</a:t>
            </a:r>
            <a:r>
              <a:rPr lang="zh-CN" altLang="en-US" sz="2400" dirty="0"/>
              <a:t>没用果报。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95" y="1169582"/>
            <a:ext cx="4429347" cy="489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0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164" y="251286"/>
            <a:ext cx="9645502" cy="56345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Arial Black" panose="020B0A04020102020204" pitchFamily="34" charset="0"/>
              </a:rPr>
              <a:t>十不善</a:t>
            </a:r>
            <a:r>
              <a:rPr lang="en-US" altLang="zh-CN" b="1" dirty="0">
                <a:latin typeface="Arial Black" panose="020B0A04020102020204" pitchFamily="34" charset="0"/>
              </a:rPr>
              <a:t>——</a:t>
            </a:r>
            <a:r>
              <a:rPr lang="zh-CN" altLang="en-US" b="1" dirty="0">
                <a:latin typeface="Arial Black" panose="020B0A04020102020204" pitchFamily="34" charset="0"/>
              </a:rPr>
              <a:t>杀生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3" y="740229"/>
            <a:ext cx="11721973" cy="5618040"/>
          </a:xfrm>
        </p:spPr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思维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0468" y="1885077"/>
            <a:ext cx="1839776" cy="113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什么是杀生？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杀生的条件？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15661" y="1343410"/>
            <a:ext cx="1076968" cy="72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等流果</a:t>
            </a:r>
            <a:endParaRPr 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25800" y="992612"/>
            <a:ext cx="2944614" cy="36458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回头看看自己曾经杀过哪些生命？</a:t>
            </a:r>
            <a:endParaRPr lang="en-US" altLang="zh-CN" dirty="0"/>
          </a:p>
          <a:p>
            <a:pPr algn="ctr"/>
            <a:r>
              <a:rPr lang="zh-CN" altLang="en-US" dirty="0"/>
              <a:t>当时的动机；是以贪？嗔？痴？</a:t>
            </a:r>
            <a:endParaRPr lang="en-US" altLang="zh-CN" dirty="0"/>
          </a:p>
          <a:p>
            <a:pPr algn="ctr"/>
            <a:r>
              <a:rPr lang="zh-CN" altLang="en-US" dirty="0"/>
              <a:t>这种杀心的时间？心力度？人数</a:t>
            </a:r>
            <a:r>
              <a:rPr lang="en-US" altLang="zh-CN" dirty="0"/>
              <a:t>?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再回忆一下当时那个生命的痛苦。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4343" y="5108262"/>
            <a:ext cx="7581217" cy="15491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上师说：忏悔</a:t>
            </a:r>
            <a:endParaRPr lang="en-US" altLang="zh-CN" dirty="0"/>
          </a:p>
          <a:p>
            <a:pPr algn="ctr"/>
            <a:r>
              <a:rPr lang="zh-CN" altLang="en-US" dirty="0"/>
              <a:t>只要忏悔，就会变成不定业，因的力度就变小。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忏悔的好的话，这个果报可以清除。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77235" y="5115514"/>
            <a:ext cx="4027715" cy="15491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发愿：以后一定不再伤害任何一个生命，要爱惜每一个生命，尽可能的去放生。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59268" y="992612"/>
            <a:ext cx="2807431" cy="36458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立即思考：</a:t>
            </a:r>
            <a:endParaRPr lang="en-US" altLang="zh-CN" dirty="0"/>
          </a:p>
          <a:p>
            <a:pPr algn="ctr"/>
            <a:r>
              <a:rPr lang="zh-CN" altLang="en-US" dirty="0"/>
              <a:t>自己有过的这些行为果报是什么？</a:t>
            </a:r>
            <a:endParaRPr lang="en-US" altLang="zh-CN" dirty="0"/>
          </a:p>
          <a:p>
            <a:pPr algn="ctr"/>
            <a:r>
              <a:rPr lang="zh-CN" altLang="en-US" dirty="0"/>
              <a:t>这个果成熟后怎么办？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135161" y="1343410"/>
            <a:ext cx="1076968" cy="72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异熟果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26343" y="2278744"/>
            <a:ext cx="1079503" cy="736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增上果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340749" y="2290721"/>
            <a:ext cx="1076968" cy="72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士用果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436946" y="1705846"/>
            <a:ext cx="855486" cy="94132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8170414" y="1874225"/>
            <a:ext cx="855486" cy="94132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7247817" y="5359823"/>
            <a:ext cx="855486" cy="94132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183678" y="5359822"/>
            <a:ext cx="855486" cy="94132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24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621" y="350949"/>
            <a:ext cx="9645502" cy="563452"/>
          </a:xfrm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Arial Black" panose="020B0A04020102020204" pitchFamily="34" charset="0"/>
              </a:rPr>
              <a:t>十不善</a:t>
            </a:r>
            <a:r>
              <a:rPr lang="en-US" altLang="zh-CN" b="1" dirty="0">
                <a:latin typeface="Arial Black" panose="020B0A04020102020204" pitchFamily="34" charset="0"/>
              </a:rPr>
              <a:t>——</a:t>
            </a:r>
            <a:r>
              <a:rPr lang="zh-CN" altLang="en-US" b="1" dirty="0">
                <a:latin typeface="Arial Black" panose="020B0A04020102020204" pitchFamily="34" charset="0"/>
              </a:rPr>
              <a:t>杀生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785" y="1049077"/>
            <a:ext cx="10306493" cy="4855535"/>
          </a:xfrm>
        </p:spPr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讨论：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隨意分享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真诚发露忏悔自己的一个罪业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zh-CN" altLang="en-US" dirty="0"/>
              <a:t>（这样消业的力量很大）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接下来 我们一起共修</a:t>
            </a:r>
            <a:r>
              <a:rPr lang="en-US" altLang="zh-CN" dirty="0"/>
              <a:t>5</a:t>
            </a:r>
            <a:r>
              <a:rPr lang="zh-CN" altLang="en-US" dirty="0"/>
              <a:t>分钟“金刚萨埵心咒”。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2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621" y="350949"/>
            <a:ext cx="9645502" cy="563452"/>
          </a:xfrm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Arial Black" panose="020B0A04020102020204" pitchFamily="34" charset="0"/>
              </a:rPr>
              <a:t>十不善</a:t>
            </a:r>
            <a:r>
              <a:rPr lang="en-US" altLang="zh-CN" b="1" dirty="0">
                <a:latin typeface="Arial Black" panose="020B0A04020102020204" pitchFamily="34" charset="0"/>
              </a:rPr>
              <a:t>——</a:t>
            </a:r>
            <a:r>
              <a:rPr lang="zh-CN" altLang="en-US" b="1" dirty="0">
                <a:latin typeface="Arial Black" panose="020B0A04020102020204" pitchFamily="34" charset="0"/>
              </a:rPr>
              <a:t>杀生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535" y="1013637"/>
            <a:ext cx="11532781" cy="5344632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69" y="1013637"/>
            <a:ext cx="4157592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79" y="2076006"/>
            <a:ext cx="6074735" cy="357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1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621" y="350949"/>
            <a:ext cx="9645502" cy="563452"/>
          </a:xfrm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Arial Black" panose="020B0A04020102020204" pitchFamily="34" charset="0"/>
              </a:rPr>
              <a:t>十不善</a:t>
            </a:r>
            <a:r>
              <a:rPr lang="en-US" altLang="zh-CN" b="1" dirty="0">
                <a:latin typeface="Arial Black" panose="020B0A04020102020204" pitchFamily="34" charset="0"/>
              </a:rPr>
              <a:t>——</a:t>
            </a:r>
            <a:r>
              <a:rPr lang="zh-CN" altLang="en-US" b="1" dirty="0">
                <a:latin typeface="Arial Black" panose="020B0A04020102020204" pitchFamily="34" charset="0"/>
              </a:rPr>
              <a:t>杀生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927" y="1446027"/>
            <a:ext cx="8463516" cy="456491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杀生的四个条件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具体有哪些杀生的业相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杀生的果报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如法的忏悔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3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621" y="350949"/>
            <a:ext cx="9645502" cy="563452"/>
          </a:xfrm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Arial Black" panose="020B0A04020102020204" pitchFamily="34" charset="0"/>
              </a:rPr>
              <a:t>十不善</a:t>
            </a:r>
            <a:r>
              <a:rPr lang="en-US" altLang="zh-CN" b="1" dirty="0">
                <a:latin typeface="Arial Black" panose="020B0A04020102020204" pitchFamily="34" charset="0"/>
              </a:rPr>
              <a:t>——</a:t>
            </a:r>
            <a:r>
              <a:rPr lang="zh-CN" altLang="en-US" b="1" dirty="0">
                <a:latin typeface="Arial Black" panose="020B0A04020102020204" pitchFamily="34" charset="0"/>
              </a:rPr>
              <a:t>杀生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63" y="985283"/>
            <a:ext cx="11305953" cy="5372985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杀生的四个条件</a:t>
            </a:r>
            <a:endParaRPr lang="en-US" altLang="zh-CN" dirty="0"/>
          </a:p>
          <a:p>
            <a:pPr marL="514350" indent="-514350">
              <a:buFont typeface="+mj-lt"/>
              <a:buAutoNum type="alphaLcPeriod"/>
            </a:pPr>
            <a:r>
              <a:rPr lang="zh-CN" altLang="en-US" dirty="0"/>
              <a:t>确定对方是一个生命</a:t>
            </a:r>
            <a:endParaRPr lang="en-US" altLang="zh-CN" dirty="0"/>
          </a:p>
          <a:p>
            <a:pPr marL="514350" indent="-514350">
              <a:buFont typeface="+mj-lt"/>
              <a:buAutoNum type="alphaLcPeriod"/>
            </a:pPr>
            <a:r>
              <a:rPr lang="zh-CN" altLang="en-US" dirty="0"/>
              <a:t>有想杀的动机</a:t>
            </a:r>
            <a:endParaRPr lang="en-US" altLang="zh-CN" dirty="0"/>
          </a:p>
          <a:p>
            <a:pPr marL="514350" indent="-514350">
              <a:buFont typeface="+mj-lt"/>
              <a:buAutoNum type="alphaLcPeriod"/>
            </a:pPr>
            <a:r>
              <a:rPr lang="zh-CN" altLang="en-US" dirty="0"/>
              <a:t>杀的动作（亲自动手或教人动手）</a:t>
            </a:r>
            <a:endParaRPr lang="en-US" altLang="zh-CN" dirty="0"/>
          </a:p>
          <a:p>
            <a:pPr marL="514350" indent="-514350">
              <a:buFont typeface="+mj-lt"/>
              <a:buAutoNum type="alphaLcPeriod"/>
            </a:pPr>
            <a:r>
              <a:rPr lang="zh-CN" altLang="en-US" dirty="0"/>
              <a:t>导致生命结束。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zh-CN" altLang="en-US" sz="1800" dirty="0"/>
              <a:t>“四支”，指事支、意乐支、加行支、究竟支。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行杀的时候，事支上无误认知这是有情，意乐支上发起了杀心，加行支上实行了杀害的方便，究竟支上造成了断命的结果，由这样的罪业四支就使得这个杀业圆满了</a:t>
            </a:r>
            <a:r>
              <a:rPr lang="zh-CN" altLang="en-US" dirty="0"/>
              <a:t>。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5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621" y="350949"/>
            <a:ext cx="9645502" cy="563452"/>
          </a:xfrm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Arial Black" panose="020B0A04020102020204" pitchFamily="34" charset="0"/>
              </a:rPr>
              <a:t>十不善</a:t>
            </a:r>
            <a:r>
              <a:rPr lang="en-US" altLang="zh-CN" b="1" dirty="0">
                <a:latin typeface="Arial Black" panose="020B0A04020102020204" pitchFamily="34" charset="0"/>
              </a:rPr>
              <a:t>——</a:t>
            </a:r>
            <a:r>
              <a:rPr lang="zh-CN" altLang="en-US" b="1" dirty="0">
                <a:latin typeface="Arial Black" panose="020B0A04020102020204" pitchFamily="34" charset="0"/>
              </a:rPr>
              <a:t>杀生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535" y="1013637"/>
            <a:ext cx="11532781" cy="5344632"/>
          </a:xfrm>
        </p:spPr>
        <p:txBody>
          <a:bodyPr/>
          <a:lstStyle/>
          <a:p>
            <a:endParaRPr lang="en-US" altLang="zh-CN" dirty="0"/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杀野兽</a:t>
            </a:r>
            <a:endParaRPr lang="en-US" sz="2000" dirty="0"/>
          </a:p>
          <a:p>
            <a:r>
              <a:rPr lang="zh-CN" altLang="en-US" sz="2000" b="1" dirty="0"/>
              <a:t>例如，以猎人杀野兽来说，首先见如獐子或鹿子等的一个野兽时，认为“是彼彼野兽”的无误认知者，即是事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知为有情；</a:t>
            </a:r>
            <a:endParaRPr lang="en-US" sz="2000" dirty="0"/>
          </a:p>
          <a:p>
            <a:r>
              <a:rPr lang="zh-CN" altLang="en-US" sz="2000" b="1" dirty="0"/>
              <a:t>对此发起欲杀之等起者，即是意乐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发起杀心；</a:t>
            </a:r>
            <a:endParaRPr lang="en-US" sz="2000" dirty="0"/>
          </a:p>
          <a:p>
            <a:r>
              <a:rPr lang="zh-CN" altLang="en-US" sz="2000" b="1" dirty="0"/>
              <a:t>以火箭或枪等击中要害，即是加行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实行杀之方便；</a:t>
            </a:r>
            <a:endParaRPr lang="en-US" sz="2000" dirty="0"/>
          </a:p>
          <a:p>
            <a:r>
              <a:rPr lang="zh-CN" altLang="en-US" sz="2000" b="1" dirty="0"/>
              <a:t>对方野兽无间断其命根而身心分离，即是究竟，称为“断绝命根”。</a:t>
            </a:r>
            <a:endParaRPr lang="en-US" sz="20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882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621" y="350949"/>
            <a:ext cx="9645502" cy="56345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Arial Black" panose="020B0A04020102020204" pitchFamily="34" charset="0"/>
              </a:rPr>
              <a:t>十不善</a:t>
            </a:r>
            <a:r>
              <a:rPr lang="en-US" altLang="zh-CN" b="1" dirty="0">
                <a:latin typeface="Arial Black" panose="020B0A04020102020204" pitchFamily="34" charset="0"/>
              </a:rPr>
              <a:t>——</a:t>
            </a:r>
            <a:r>
              <a:rPr lang="zh-CN" altLang="en-US" b="1" dirty="0">
                <a:latin typeface="Arial Black" panose="020B0A04020102020204" pitchFamily="34" charset="0"/>
              </a:rPr>
              <a:t>杀生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535" y="1013637"/>
            <a:ext cx="11532781" cy="5344632"/>
          </a:xfrm>
        </p:spPr>
        <p:txBody>
          <a:bodyPr/>
          <a:lstStyle/>
          <a:p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2-1.</a:t>
            </a:r>
            <a:r>
              <a:rPr lang="zh-CN" altLang="en-US" sz="2400" dirty="0">
                <a:solidFill>
                  <a:srgbClr val="FF0000"/>
                </a:solidFill>
              </a:rPr>
              <a:t>杀生业相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b="1" dirty="0"/>
              <a:t>第一杀生，境是人类或旁生等的其他有情，由欲杀的等起在内，做了断绝命根。</a:t>
            </a:r>
            <a:endParaRPr lang="en-US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）由三毒行杀之相</a:t>
            </a:r>
            <a:endParaRPr lang="en-US" sz="2000" dirty="0"/>
          </a:p>
          <a:p>
            <a:pPr marL="0" indent="0">
              <a:buNone/>
            </a:pPr>
            <a:r>
              <a:rPr lang="zh-CN" altLang="en-US" sz="2000" b="1" dirty="0"/>
              <a:t>再者，如勇士在战场上杀敌，是由嗔恚门杀生；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如兽类，欲食其肉、欲着其皮而行杀，是由贪欲门杀生；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不知善恶因果，或如外道类认许杀生为善而行杀，是由愚痴门杀生。</a:t>
            </a:r>
            <a:endParaRPr lang="en-US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）重业之相</a:t>
            </a:r>
            <a:endParaRPr lang="en-US" sz="2000" dirty="0"/>
          </a:p>
          <a:p>
            <a:pPr marL="0" indent="0">
              <a:buNone/>
            </a:pPr>
            <a:r>
              <a:rPr lang="zh-CN" altLang="en-US" sz="2000" b="1" dirty="0"/>
              <a:t>其中杀父、杀母、杀阿罗汉称为“无间之业”，</a:t>
            </a: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/>
              <a:t>即这是此生与来世中间不经中有，径直生于无间地狱之因。</a:t>
            </a:r>
            <a:endParaRPr lang="en-US" sz="2000" dirty="0"/>
          </a:p>
          <a:p>
            <a:endParaRPr lang="en-US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0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6" y="141767"/>
            <a:ext cx="9603859" cy="53162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Arial Black" panose="020B0A04020102020204" pitchFamily="34" charset="0"/>
              </a:rPr>
              <a:t>十不善</a:t>
            </a:r>
            <a:r>
              <a:rPr lang="en-US" altLang="zh-CN" b="1" dirty="0">
                <a:latin typeface="Arial Black" panose="020B0A04020102020204" pitchFamily="34" charset="0"/>
              </a:rPr>
              <a:t>——</a:t>
            </a:r>
            <a:r>
              <a:rPr lang="zh-CN" altLang="en-US" b="1" dirty="0">
                <a:latin typeface="Arial Black" panose="020B0A04020102020204" pitchFamily="34" charset="0"/>
              </a:rPr>
              <a:t>杀生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1" y="673395"/>
            <a:ext cx="11412280" cy="5479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2-2.</a:t>
            </a:r>
            <a:r>
              <a:rPr lang="zh-CN" altLang="en-US" sz="2400" dirty="0">
                <a:solidFill>
                  <a:srgbClr val="FF0000"/>
                </a:solidFill>
              </a:rPr>
              <a:t>分说各类杀生情形</a:t>
            </a:r>
            <a:r>
              <a:rPr lang="en-US" altLang="zh-CN" sz="2400" dirty="0">
                <a:solidFill>
                  <a:srgbClr val="FF0000"/>
                </a:solidFill>
              </a:rPr>
              <a:t>——</a:t>
            </a:r>
            <a:r>
              <a:rPr lang="zh-CN" altLang="en-US" sz="2400" dirty="0">
                <a:solidFill>
                  <a:srgbClr val="FF0000"/>
                </a:solidFill>
              </a:rPr>
              <a:t>分七：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①人类普遍做过无数杀生；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②施主与应供的杀生；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③达官贵人的杀生；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④富人的杀生；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⑤出嫁女的杀生；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⑥儿童的杀生；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总结：唯以杀生度诸时日犹如罗刹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499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621" y="350949"/>
            <a:ext cx="9645502" cy="56345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Arial Black" panose="020B0A04020102020204" pitchFamily="34" charset="0"/>
              </a:rPr>
              <a:t>十不善</a:t>
            </a:r>
            <a:r>
              <a:rPr lang="en-US" altLang="zh-CN" b="1" dirty="0">
                <a:latin typeface="Arial Black" panose="020B0A04020102020204" pitchFamily="34" charset="0"/>
              </a:rPr>
              <a:t>——</a:t>
            </a:r>
            <a:r>
              <a:rPr lang="zh-CN" altLang="en-US" b="1" dirty="0">
                <a:latin typeface="Arial Black" panose="020B0A04020102020204" pitchFamily="34" charset="0"/>
              </a:rPr>
              <a:t>杀生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535" y="1013637"/>
            <a:ext cx="11532781" cy="53446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3 </a:t>
            </a:r>
            <a:r>
              <a:rPr lang="zh-CN" altLang="en-US" dirty="0">
                <a:solidFill>
                  <a:srgbClr val="FF0000"/>
                </a:solidFill>
              </a:rPr>
              <a:t>杀生果报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3-1.</a:t>
            </a:r>
            <a:r>
              <a:rPr lang="zh-CN" altLang="en-US" b="1" dirty="0">
                <a:solidFill>
                  <a:srgbClr val="FF0000"/>
                </a:solidFill>
              </a:rPr>
              <a:t>异熟果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zh-CN" altLang="en-US" sz="2400" b="1" dirty="0"/>
              <a:t>异熟果：十恶业中的任何一种，若心等起以嗔恚增上而作，则感生地狱；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以贪欲增上而作，则感生饿鬼；</a:t>
            </a: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b="1" dirty="0"/>
              <a:t>以愚痴增上而作，则感生旁生。受生彼等恶趣后，定须感受恶趣各各的苦厄。</a:t>
            </a:r>
            <a:endParaRPr lang="en-US" sz="2400" dirty="0"/>
          </a:p>
          <a:p>
            <a:endParaRPr lang="en-US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4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46" y="368596"/>
            <a:ext cx="10341935" cy="524539"/>
          </a:xfrm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Arial Black" panose="020B0A04020102020204" pitchFamily="34" charset="0"/>
              </a:rPr>
              <a:t>十不善</a:t>
            </a:r>
            <a:r>
              <a:rPr lang="en-US" altLang="zh-CN" b="1" dirty="0">
                <a:latin typeface="Arial Black" panose="020B0A04020102020204" pitchFamily="34" charset="0"/>
              </a:rPr>
              <a:t>——</a:t>
            </a:r>
            <a:r>
              <a:rPr lang="zh-CN" altLang="en-US" b="1" dirty="0">
                <a:latin typeface="Arial Black" panose="020B0A04020102020204" pitchFamily="34" charset="0"/>
              </a:rPr>
              <a:t>杀生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828" y="893135"/>
            <a:ext cx="11660372" cy="5628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3-2.</a:t>
            </a:r>
            <a:r>
              <a:rPr lang="zh-CN" altLang="en-US" sz="2400" b="1" dirty="0">
                <a:solidFill>
                  <a:srgbClr val="FF0000"/>
                </a:solidFill>
              </a:rPr>
              <a:t>等流果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000" dirty="0"/>
              <a:t>杀生在地狱受了重报以后，即使生到人间，还要领受到两种报应，所谓得短命报、多病报。</a:t>
            </a:r>
            <a:endParaRPr lang="en-US" sz="2000" dirty="0"/>
          </a:p>
          <a:p>
            <a:pPr marL="0" indent="0">
              <a:buNone/>
            </a:pPr>
            <a:r>
              <a:rPr lang="zh-CN" altLang="en-US" sz="2000" dirty="0"/>
              <a:t>这就像刚才说的，吃错了东西，得了一种病以后，在长期的大病发作，受得差不多以后，还有后面的余业影响，还要不断地发作，还有那种报，一出来就酬报，一出来就酬报，所以因小果大，非常可怕，它就会无数次重复。到了人间，重烧变轻烧、重病变轻病，还有这样的病状，叫做“短命的病”“多病的病”，这就是业的症状。</a:t>
            </a:r>
            <a:endParaRPr lang="en-US" sz="2000" dirty="0"/>
          </a:p>
          <a:p>
            <a:pPr marL="0" indent="0">
              <a:buNone/>
            </a:pPr>
            <a:r>
              <a:rPr lang="zh-CN" altLang="en-US" sz="2000" dirty="0"/>
              <a:t>　短命</a:t>
            </a:r>
            <a:endParaRPr lang="en-US" sz="2000" dirty="0"/>
          </a:p>
          <a:p>
            <a:r>
              <a:rPr lang="zh-CN" altLang="en-US" sz="2000" dirty="0"/>
              <a:t>具体而言，有些婴儿方生即死，此等即是往昔造作杀生的等流，以如是故，此等人大多数在多生累世当中才生即死</a:t>
            </a:r>
            <a:endParaRPr lang="en-US" sz="2000" dirty="0"/>
          </a:p>
          <a:p>
            <a:pPr marL="0" indent="0">
              <a:buNone/>
            </a:pPr>
            <a:r>
              <a:rPr lang="en-US" altLang="zh-CN" sz="2000" dirty="0"/>
              <a:t>  </a:t>
            </a:r>
            <a:r>
              <a:rPr lang="zh-CN" altLang="en-US" sz="2000" dirty="0"/>
              <a:t>多病</a:t>
            </a:r>
            <a:endParaRPr lang="en-US" sz="2000" dirty="0"/>
          </a:p>
          <a:p>
            <a:r>
              <a:rPr lang="zh-CN" altLang="en-US" sz="2000" dirty="0"/>
              <a:t>如是，有人从幼小时起，便被多类疾病折磨，并且从老至于死边，病恒随身而不舍离，此等都是由往昔造作杀生殴打而在此生成熟业报，因此在得病时，我们的心念不必放在诸多临时性缘的对治法上，而应当对往昔所造的业修忏和追悔、受律仪防护，还要对恶业的对治法</a:t>
            </a:r>
            <a:r>
              <a:rPr lang="en-US" altLang="zh-CN" sz="2000" dirty="0"/>
              <a:t>——</a:t>
            </a:r>
            <a:r>
              <a:rPr lang="zh-CN" altLang="en-US" sz="2000" dirty="0"/>
              <a:t>修善灭罪等励力行持。</a:t>
            </a:r>
            <a:endParaRPr lang="en-US" sz="2000" dirty="0"/>
          </a:p>
          <a:p>
            <a:endParaRPr lang="en-US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2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528" y="322596"/>
            <a:ext cx="9645502" cy="56345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Arial Black" panose="020B0A04020102020204" pitchFamily="34" charset="0"/>
              </a:rPr>
              <a:t>十不善</a:t>
            </a:r>
            <a:r>
              <a:rPr lang="en-US" altLang="zh-CN" b="1" dirty="0">
                <a:latin typeface="Arial Black" panose="020B0A04020102020204" pitchFamily="34" charset="0"/>
              </a:rPr>
              <a:t>——</a:t>
            </a:r>
            <a:r>
              <a:rPr lang="zh-CN" altLang="en-US" b="1" dirty="0">
                <a:latin typeface="Arial Black" panose="020B0A04020102020204" pitchFamily="34" charset="0"/>
              </a:rPr>
              <a:t>杀生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492" y="1006547"/>
            <a:ext cx="11355573" cy="5188690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3-3.</a:t>
            </a:r>
            <a:r>
              <a:rPr lang="zh-CN" altLang="en-US" b="1" dirty="0">
                <a:solidFill>
                  <a:srgbClr val="FF0000"/>
                </a:solidFill>
              </a:rPr>
              <a:t>增上果者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2600" b="1" dirty="0"/>
              <a:t>即是成熟于境的果分。</a:t>
            </a:r>
            <a:endParaRPr lang="en-US" sz="2600" dirty="0"/>
          </a:p>
          <a:p>
            <a:r>
              <a:rPr lang="zh-CN" altLang="en-US" sz="2400" dirty="0"/>
              <a:t>增上果是指环境上成熟的果相，即业具有一种制约力，不但出现自身身心上的报相，还左右着环境上的报相。</a:t>
            </a:r>
            <a:endParaRPr lang="en-US" sz="2400" dirty="0"/>
          </a:p>
          <a:p>
            <a:r>
              <a:rPr lang="zh-CN" altLang="en-US" sz="2400" dirty="0"/>
              <a:t>由杀生故，所生之地心不欢畅，且具深谷、悬崖等害命因缘。</a:t>
            </a:r>
            <a:endParaRPr lang="en-US" sz="2400" dirty="0"/>
          </a:p>
          <a:p>
            <a:r>
              <a:rPr lang="zh-CN" altLang="en-US" sz="2400" dirty="0"/>
              <a:t>这里果相有二：一、环境困厄；二、多诸害命因缘。</a:t>
            </a:r>
            <a:endParaRPr lang="en-US" sz="2400" dirty="0"/>
          </a:p>
          <a:p>
            <a:r>
              <a:rPr lang="zh-CN" altLang="en-US" sz="2400" dirty="0"/>
              <a:t>因果关联的观察：因上断命的这种业非常具有伤害性，它使有情陷入彻底绝望的境地，如果有命，还有希望；没有命了，那就全部都完了。再者，杀的时候造成有情心理上的杀的时候造成有情心理上的惶恐、紧张。在造业者的心上熏下了这样的业种，当它成熟，一变出这个环境的时候，那个感觉就是非常不舒畅、非常困厄。</a:t>
            </a:r>
            <a:endParaRPr lang="en-US" altLang="zh-C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3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1913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十不善——杀生</vt:lpstr>
      <vt:lpstr>十不善——杀生</vt:lpstr>
      <vt:lpstr>十不善——杀生</vt:lpstr>
      <vt:lpstr>十不善——杀生</vt:lpstr>
      <vt:lpstr>十不善——杀生</vt:lpstr>
      <vt:lpstr>十不善——杀生</vt:lpstr>
      <vt:lpstr>十不善——杀生</vt:lpstr>
      <vt:lpstr>十不善——杀生</vt:lpstr>
      <vt:lpstr>十不善——杀生</vt:lpstr>
      <vt:lpstr>十不善——杀生</vt:lpstr>
      <vt:lpstr>十不善——杀生</vt:lpstr>
      <vt:lpstr>十不善——杀生</vt:lpstr>
      <vt:lpstr>十不善——杀生</vt:lpstr>
      <vt:lpstr>十不善——杀生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佛说稻杆经4</dc:title>
  <dc:creator>Windows User</dc:creator>
  <cp:lastModifiedBy>che oscar</cp:lastModifiedBy>
  <cp:revision>33</cp:revision>
  <dcterms:created xsi:type="dcterms:W3CDTF">2021-03-25T00:10:43Z</dcterms:created>
  <dcterms:modified xsi:type="dcterms:W3CDTF">2021-05-10T22:26:02Z</dcterms:modified>
</cp:coreProperties>
</file>